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69" r:id="rId5"/>
    <p:sldId id="368" r:id="rId6"/>
    <p:sldId id="373" r:id="rId7"/>
    <p:sldId id="372" r:id="rId8"/>
    <p:sldId id="371" r:id="rId9"/>
    <p:sldId id="374" r:id="rId10"/>
    <p:sldId id="370"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1EFDFA-256B-9107-EF60-3ADA147AFAE1}" name="Antonia Omirou - GT GC" initials="AOGG" userId="S::Antonia.Omirou@kent.gov.uk::2e6094e0-157f-4ab8-b623-7e34be314e3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ntonia Omirou - GT GC" initials="AOGG" lastIdx="1" clrIdx="0">
    <p:extLst>
      <p:ext uri="{19B8F6BF-5375-455C-9EA6-DF929625EA0E}">
        <p15:presenceInfo xmlns:p15="http://schemas.microsoft.com/office/powerpoint/2012/main" userId="S::Antonia.Omirou@kent.gov.uk::2e6094e0-157f-4ab8-b623-7e34be314e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179949"/>
    <a:srgbClr val="FFD966"/>
    <a:srgbClr val="003399"/>
    <a:srgbClr val="9FAEE5"/>
    <a:srgbClr val="ADCB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7FF2ED-E90B-473A-A1C9-DA23DE2BFA8C}" v="1" dt="2023-02-27T20:32:33.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44715" autoAdjust="0"/>
  </p:normalViewPr>
  <p:slideViewPr>
    <p:cSldViewPr snapToGrid="0">
      <p:cViewPr>
        <p:scale>
          <a:sx n="40" d="100"/>
          <a:sy n="40" d="100"/>
        </p:scale>
        <p:origin x="1824" y="-49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405B18-7A2D-4682-AB42-51E108B415CF}" type="datetimeFigureOut">
              <a:rPr lang="en-GB" smtClean="0"/>
              <a:t>28/02/2023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77CFC5-79D4-4711-A81B-04DDDD420091}" type="slidenum">
              <a:rPr lang="en-GB" smtClean="0"/>
              <a:t>‹#›</a:t>
            </a:fld>
            <a:endParaRPr lang="en-GB"/>
          </a:p>
        </p:txBody>
      </p:sp>
    </p:spTree>
    <p:extLst>
      <p:ext uri="{BB962C8B-B14F-4D97-AF65-F5344CB8AC3E}">
        <p14:creationId xmlns:p14="http://schemas.microsoft.com/office/powerpoint/2010/main" val="329171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3F7858-B4F7-4B7F-9A3F-DE3E3BF3D33E}" type="datetimeFigureOut">
              <a:rPr lang="en-GB" smtClean="0"/>
              <a:t>28/02/2023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B48CEE-10BE-4964-8D1D-39C11D694B8D}" type="slidenum">
              <a:rPr lang="en-GB" smtClean="0"/>
              <a:t>‹#›</a:t>
            </a:fld>
            <a:endParaRPr lang="en-GB"/>
          </a:p>
        </p:txBody>
      </p:sp>
    </p:spTree>
    <p:extLst>
      <p:ext uri="{BB962C8B-B14F-4D97-AF65-F5344CB8AC3E}">
        <p14:creationId xmlns:p14="http://schemas.microsoft.com/office/powerpoint/2010/main" val="236621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BA90A5-5962-41AD-B8A7-F0164E50B49C}" type="slidenum">
              <a:rPr lang="en-GB" altLang="en-US" smtClean="0"/>
              <a:pPr fontAlgn="base">
                <a:spcBef>
                  <a:spcPct val="0"/>
                </a:spcBef>
                <a:spcAft>
                  <a:spcPct val="0"/>
                </a:spcAft>
              </a:pPr>
              <a:t>1</a:t>
            </a:fld>
            <a:endParaRPr lang="en-GB" altLang="en-US"/>
          </a:p>
        </p:txBody>
      </p:sp>
    </p:spTree>
    <p:extLst>
      <p:ext uri="{BB962C8B-B14F-4D97-AF65-F5344CB8AC3E}">
        <p14:creationId xmlns:p14="http://schemas.microsoft.com/office/powerpoint/2010/main" val="3271735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the second day of the CCARE project’s closure event. </a:t>
            </a:r>
            <a:r>
              <a:rPr lang="en-GB" i="1" dirty="0"/>
              <a:t>[Introduce yourself]</a:t>
            </a:r>
          </a:p>
          <a:p>
            <a:endParaRPr lang="en-GB" dirty="0"/>
          </a:p>
          <a:p>
            <a:r>
              <a:rPr lang="en-GB" dirty="0"/>
              <a:t>This workshop will discuss the legacy of the CCARE project, what we mean by the title “enhancing employability”, followed by an interactive session where you will be able to discuss employability and any future interventions that might be relevant or required in your areas. We’ll have a brief session at the end to cover over all of the points discussed, before returning to the main area for a wider feedback session from the other workshops.</a:t>
            </a:r>
          </a:p>
          <a:p>
            <a:endParaRPr lang="en-GB" dirty="0"/>
          </a:p>
          <a:p>
            <a:r>
              <a:rPr lang="en-GB" dirty="0"/>
              <a:t>I’ll be leading the session, and my colleague Louise McQueen-Ruane from Norfolk County Council will be minuting the discussions, in order for the project partners to record and act on any suggestions post-event.</a:t>
            </a:r>
          </a:p>
          <a:p>
            <a:endParaRPr lang="en-GB" dirty="0"/>
          </a:p>
          <a:p>
            <a:r>
              <a:rPr lang="en-GB" dirty="0"/>
              <a:t>[2-3 mins]</a:t>
            </a:r>
          </a:p>
        </p:txBody>
      </p:sp>
      <p:sp>
        <p:nvSpPr>
          <p:cNvPr id="4" name="Slide Number Placeholder 3"/>
          <p:cNvSpPr>
            <a:spLocks noGrp="1"/>
          </p:cNvSpPr>
          <p:nvPr>
            <p:ph type="sldNum" sz="quarter" idx="5"/>
          </p:nvPr>
        </p:nvSpPr>
        <p:spPr/>
        <p:txBody>
          <a:bodyPr/>
          <a:lstStyle/>
          <a:p>
            <a:fld id="{06B48CEE-10BE-4964-8D1D-39C11D694B8D}" type="slidenum">
              <a:rPr lang="en-GB" smtClean="0"/>
              <a:t>2</a:t>
            </a:fld>
            <a:endParaRPr lang="en-GB"/>
          </a:p>
        </p:txBody>
      </p:sp>
    </p:spTree>
    <p:extLst>
      <p:ext uri="{BB962C8B-B14F-4D97-AF65-F5344CB8AC3E}">
        <p14:creationId xmlns:p14="http://schemas.microsoft.com/office/powerpoint/2010/main" val="307641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latin typeface="Arial" panose="020B0604020202020204" pitchFamily="34" charset="0"/>
                <a:cs typeface="Arial" panose="020B0604020202020204" pitchFamily="34" charset="0"/>
              </a:rPr>
              <a:t>Yesterday, you will have heard all about the fantastic work that the partners within CCARE have been carrying out over the past 2 years to assist their local communities and economies to recover from the impacts of COVID-19.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This workshop looks to you to continue the discussion on the legacy of CCARE, taking what we have learned and experienced, and ensuring that the spirit of CCARE continues in the work that we all do in the future. With this in mind, in this workshop we will be discussing how we can continue the work of “Enhancing Employability” throughout the programme area.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On the slide, you will see a brief reminder of the activities that were carried out as part of CCARE under the employability banner. [</a:t>
            </a:r>
            <a:r>
              <a:rPr lang="en-GB" sz="1100" i="1" dirty="0">
                <a:latin typeface="Arial" panose="020B0604020202020204" pitchFamily="34" charset="0"/>
                <a:cs typeface="Arial" panose="020B0604020202020204" pitchFamily="34" charset="0"/>
              </a:rPr>
              <a:t>Stop and talk through bullets</a:t>
            </a:r>
            <a:r>
              <a:rPr lang="en-GB" sz="1100" dirty="0">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[5-10 mins]</a:t>
            </a:r>
          </a:p>
          <a:p>
            <a:endParaRPr lang="en-GB" sz="110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6B48CEE-10BE-4964-8D1D-39C11D694B8D}" type="slidenum">
              <a:rPr lang="en-GB" smtClean="0"/>
              <a:t>3</a:t>
            </a:fld>
            <a:endParaRPr lang="en-GB"/>
          </a:p>
        </p:txBody>
      </p:sp>
    </p:spTree>
    <p:extLst>
      <p:ext uri="{BB962C8B-B14F-4D97-AF65-F5344CB8AC3E}">
        <p14:creationId xmlns:p14="http://schemas.microsoft.com/office/powerpoint/2010/main" val="2186560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we start to discuss enhancing it, it would first be pertinent to ask the question: What do we mean by employability? </a:t>
            </a:r>
            <a:r>
              <a:rPr lang="en-GB" i="1" dirty="0"/>
              <a:t>[Offer out to the group for explanations]</a:t>
            </a:r>
          </a:p>
          <a:p>
            <a:endParaRPr lang="en-GB" dirty="0"/>
          </a:p>
          <a:p>
            <a:r>
              <a:rPr lang="en-GB" dirty="0"/>
              <a:t>First and foremost, it is the relevance of a person’s skills and abilities to the local economic labour market. This can include both hard and soft skills, technical qualifications, worked experience and academic achievements. Having a workforce whose employability is high is vital to ensure a vibrant and functioning economy. </a:t>
            </a:r>
          </a:p>
          <a:p>
            <a:endParaRPr lang="en-GB" dirty="0"/>
          </a:p>
          <a:p>
            <a:r>
              <a:rPr lang="en-GB" dirty="0"/>
              <a:t>In many ways, the interventions required to enhance employability need to foster a sense of the possible. What can people achieve if we just point them in the right direction? How do we make it as easy as possible for them to navigate the different options that are available to them, with the purpose of getting them to the best place for each individual? Some of CCARE’s activities have explored this, but the following slides will help us to understand from you what else we could do.</a:t>
            </a:r>
          </a:p>
          <a:p>
            <a:endParaRPr lang="en-GB" dirty="0"/>
          </a:p>
          <a:p>
            <a:r>
              <a:rPr lang="en-GB" dirty="0"/>
              <a:t>[3-5 mins]</a:t>
            </a:r>
          </a:p>
        </p:txBody>
      </p:sp>
      <p:sp>
        <p:nvSpPr>
          <p:cNvPr id="4" name="Slide Number Placeholder 3"/>
          <p:cNvSpPr>
            <a:spLocks noGrp="1"/>
          </p:cNvSpPr>
          <p:nvPr>
            <p:ph type="sldNum" sz="quarter" idx="5"/>
          </p:nvPr>
        </p:nvSpPr>
        <p:spPr/>
        <p:txBody>
          <a:bodyPr/>
          <a:lstStyle/>
          <a:p>
            <a:fld id="{06B48CEE-10BE-4964-8D1D-39C11D694B8D}" type="slidenum">
              <a:rPr lang="en-GB" smtClean="0"/>
              <a:t>4</a:t>
            </a:fld>
            <a:endParaRPr lang="en-GB"/>
          </a:p>
        </p:txBody>
      </p:sp>
    </p:spTree>
    <p:extLst>
      <p:ext uri="{BB962C8B-B14F-4D97-AF65-F5344CB8AC3E}">
        <p14:creationId xmlns:p14="http://schemas.microsoft.com/office/powerpoint/2010/main" val="2807477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we come to the key part of the workshop, the audience participation section! On this and the following slide, we have some questions that we’d like to explore with you, in order to harness the legacy ideas in the room. </a:t>
            </a:r>
          </a:p>
          <a:p>
            <a:endParaRPr lang="en-GB" dirty="0"/>
          </a:p>
          <a:p>
            <a:r>
              <a:rPr lang="en-GB" dirty="0"/>
              <a:t>You’ve all seen the work that CCARE carried out in previous sessions, but the first question here is whether or not you feel that anything has been missed by CCARE when it comes to enhancing employability? Have there been any additional challenges that have arisen as a result of the pandemic that the partners haven’t picked up on or worked towards? What could be done to assist those issues? </a:t>
            </a:r>
          </a:p>
          <a:p>
            <a:endParaRPr lang="en-GB" dirty="0"/>
          </a:p>
          <a:p>
            <a:r>
              <a:rPr lang="en-GB" dirty="0"/>
              <a:t>The next is a question about the broader support for employment/employability schemes in your regions. While CCARE focused on specific angles, there may have been additional support alongside this that has helped (or in places hindered) the ability of your economy to recover fully from the pandemic. Was anything else useful in the work to support your local economies?</a:t>
            </a:r>
          </a:p>
          <a:p>
            <a:endParaRPr lang="en-GB" dirty="0"/>
          </a:p>
          <a:p>
            <a:r>
              <a:rPr lang="en-GB" dirty="0"/>
              <a:t>We’d also like to understand your views on the changing employability skills that the pandemic might have exacerbated. Digital exclusion and digital skills have been a part of CCARE, but have should there have been others? Has remote-working been an issue for people in your area? Have attitudes to flexible working changed enough? What can be done to encourage more people to upgrade their skills in these areas?</a:t>
            </a:r>
          </a:p>
          <a:p>
            <a:endParaRPr lang="en-GB" dirty="0"/>
          </a:p>
          <a:p>
            <a:r>
              <a:rPr lang="en-GB" dirty="0"/>
              <a:t>[</a:t>
            </a:r>
            <a:r>
              <a:rPr lang="en-GB" i="1" dirty="0"/>
              <a:t>Spend about 5-7 minutes on each one</a:t>
            </a:r>
            <a:r>
              <a:rPr lang="en-GB" dirty="0"/>
              <a:t>]</a:t>
            </a:r>
          </a:p>
          <a:p>
            <a:endParaRPr lang="en-GB" dirty="0"/>
          </a:p>
          <a:p>
            <a:endParaRPr lang="en-GB" dirty="0"/>
          </a:p>
        </p:txBody>
      </p:sp>
      <p:sp>
        <p:nvSpPr>
          <p:cNvPr id="4" name="Slide Number Placeholder 3"/>
          <p:cNvSpPr>
            <a:spLocks noGrp="1"/>
          </p:cNvSpPr>
          <p:nvPr>
            <p:ph type="sldNum" sz="quarter" idx="5"/>
          </p:nvPr>
        </p:nvSpPr>
        <p:spPr/>
        <p:txBody>
          <a:bodyPr/>
          <a:lstStyle/>
          <a:p>
            <a:fld id="{06B48CEE-10BE-4964-8D1D-39C11D694B8D}" type="slidenum">
              <a:rPr lang="en-GB" smtClean="0"/>
              <a:t>5</a:t>
            </a:fld>
            <a:endParaRPr lang="en-GB"/>
          </a:p>
        </p:txBody>
      </p:sp>
    </p:spTree>
    <p:extLst>
      <p:ext uri="{BB962C8B-B14F-4D97-AF65-F5344CB8AC3E}">
        <p14:creationId xmlns:p14="http://schemas.microsoft.com/office/powerpoint/2010/main" val="3606487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pandemic has also removed a number of people from the workforce, most notably people towards the end of their careers who are taking earlier retirements, or are phasing down towards it. This has created a labour shortage in some areas. Are there targeted interventions for this, or other groups that would be necessary to continue post-CCARE? What has your experience been of employable people in your area?</a:t>
            </a:r>
          </a:p>
          <a:p>
            <a:endParaRPr lang="en-GB" dirty="0"/>
          </a:p>
          <a:p>
            <a:r>
              <a:rPr lang="en-GB" dirty="0"/>
              <a:t>The final question is one that we have included in the hope that you can steer us in the right direction in terms of continuing the partnerships that have been developed as part of the project. Where can cross-border collaboration continue to support employability schemes? What are the key similarities between the areas that can allow this work to continue?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i="1" dirty="0"/>
              <a:t>Spend about 5-7 minutes on each one</a:t>
            </a:r>
            <a:r>
              <a:rPr lang="en-GB" dirty="0"/>
              <a:t>]</a:t>
            </a:r>
          </a:p>
          <a:p>
            <a:endParaRPr lang="en-GB" dirty="0"/>
          </a:p>
        </p:txBody>
      </p:sp>
      <p:sp>
        <p:nvSpPr>
          <p:cNvPr id="4" name="Slide Number Placeholder 3"/>
          <p:cNvSpPr>
            <a:spLocks noGrp="1"/>
          </p:cNvSpPr>
          <p:nvPr>
            <p:ph type="sldNum" sz="quarter" idx="5"/>
          </p:nvPr>
        </p:nvSpPr>
        <p:spPr/>
        <p:txBody>
          <a:bodyPr/>
          <a:lstStyle/>
          <a:p>
            <a:fld id="{06B48CEE-10BE-4964-8D1D-39C11D694B8D}" type="slidenum">
              <a:rPr lang="en-GB" smtClean="0"/>
              <a:t>6</a:t>
            </a:fld>
            <a:endParaRPr lang="en-GB"/>
          </a:p>
        </p:txBody>
      </p:sp>
    </p:spTree>
    <p:extLst>
      <p:ext uri="{BB962C8B-B14F-4D97-AF65-F5344CB8AC3E}">
        <p14:creationId xmlns:p14="http://schemas.microsoft.com/office/powerpoint/2010/main" val="417384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[Offer Louise the opportunity to summarise back to the group what has been recorded from the conversation, will also help with setting up the next part of the overall agenda.]</a:t>
            </a:r>
          </a:p>
          <a:p>
            <a:endParaRPr lang="en-GB" i="1" dirty="0"/>
          </a:p>
          <a:p>
            <a:r>
              <a:rPr lang="en-GB" i="1" dirty="0"/>
              <a:t>[3 mins]</a:t>
            </a:r>
          </a:p>
        </p:txBody>
      </p:sp>
      <p:sp>
        <p:nvSpPr>
          <p:cNvPr id="4" name="Slide Number Placeholder 3"/>
          <p:cNvSpPr>
            <a:spLocks noGrp="1"/>
          </p:cNvSpPr>
          <p:nvPr>
            <p:ph type="sldNum" sz="quarter" idx="5"/>
          </p:nvPr>
        </p:nvSpPr>
        <p:spPr/>
        <p:txBody>
          <a:bodyPr/>
          <a:lstStyle/>
          <a:p>
            <a:fld id="{06B48CEE-10BE-4964-8D1D-39C11D694B8D}" type="slidenum">
              <a:rPr lang="en-GB" smtClean="0"/>
              <a:t>7</a:t>
            </a:fld>
            <a:endParaRPr lang="en-GB"/>
          </a:p>
        </p:txBody>
      </p:sp>
    </p:spTree>
    <p:extLst>
      <p:ext uri="{BB962C8B-B14F-4D97-AF65-F5344CB8AC3E}">
        <p14:creationId xmlns:p14="http://schemas.microsoft.com/office/powerpoint/2010/main" val="2812213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68400" y="0"/>
            <a:ext cx="5223600" cy="2829970"/>
          </a:xfrm>
          <a:prstGeom prst="rect">
            <a:avLst/>
          </a:prstGeom>
        </p:spPr>
      </p:pic>
      <p:sp>
        <p:nvSpPr>
          <p:cNvPr id="2" name="Title 1"/>
          <p:cNvSpPr>
            <a:spLocks noGrp="1"/>
          </p:cNvSpPr>
          <p:nvPr>
            <p:ph type="ctrTitle"/>
          </p:nvPr>
        </p:nvSpPr>
        <p:spPr>
          <a:xfrm>
            <a:off x="1524000" y="3090047"/>
            <a:ext cx="9144000" cy="903085"/>
          </a:xfrm>
        </p:spPr>
        <p:txBody>
          <a:bodyPr anchor="b">
            <a:normAutofit/>
          </a:bodyPr>
          <a:lstStyle>
            <a:lvl1pPr algn="ctr">
              <a:defRPr sz="5000" b="0">
                <a:solidFill>
                  <a:srgbClr val="003399"/>
                </a:solidFill>
                <a:latin typeface="+mn-lt"/>
              </a:defRPr>
            </a:lvl1pPr>
          </a:lstStyle>
          <a:p>
            <a:r>
              <a:rPr lang="en-US" dirty="0"/>
              <a:t>Click to edit Master title style</a:t>
            </a:r>
            <a:endParaRPr lang="en-GB" dirty="0"/>
          </a:p>
        </p:txBody>
      </p:sp>
      <p:grpSp>
        <p:nvGrpSpPr>
          <p:cNvPr id="8" name="Group 7"/>
          <p:cNvGrpSpPr>
            <a:grpSpLocks/>
          </p:cNvGrpSpPr>
          <p:nvPr userDrawn="1"/>
        </p:nvGrpSpPr>
        <p:grpSpPr bwMode="auto">
          <a:xfrm rot="5400000">
            <a:off x="1622972" y="-1622972"/>
            <a:ext cx="3733175" cy="6979119"/>
            <a:chOff x="1078534" y="1042968"/>
            <a:chExt cx="23584" cy="43434"/>
          </a:xfrm>
        </p:grpSpPr>
        <p:sp>
          <p:nvSpPr>
            <p:cNvPr id="9" name="AutoShape 2"/>
            <p:cNvSpPr>
              <a:spLocks noChangeArrowheads="1"/>
            </p:cNvSpPr>
            <p:nvPr userDrawn="1"/>
          </p:nvSpPr>
          <p:spPr bwMode="auto">
            <a:xfrm>
              <a:off x="1078534" y="1050645"/>
              <a:ext cx="23584" cy="35757"/>
            </a:xfrm>
            <a:prstGeom prst="triangle">
              <a:avLst>
                <a:gd name="adj" fmla="val 0"/>
              </a:avLst>
            </a:prstGeom>
            <a:solidFill>
              <a:srgbClr val="C5CEEF">
                <a:alpha val="71001"/>
              </a:srgbClr>
            </a:solidFill>
            <a:ln>
              <a:noFill/>
            </a:ln>
            <a:effectLst/>
            <a:extLs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36576" tIns="36576" rIns="36576" bIns="36576" anchor="t" anchorCtr="0" upright="1">
              <a:noAutofit/>
            </a:bodyPr>
            <a:lstStyle/>
            <a:p>
              <a:endParaRPr lang="en-GB"/>
            </a:p>
          </p:txBody>
        </p:sp>
        <p:sp>
          <p:nvSpPr>
            <p:cNvPr id="10" name="AutoShape 3"/>
            <p:cNvSpPr>
              <a:spLocks noChangeArrowheads="1"/>
            </p:cNvSpPr>
            <p:nvPr userDrawn="1"/>
          </p:nvSpPr>
          <p:spPr bwMode="auto">
            <a:xfrm>
              <a:off x="1078534" y="1042968"/>
              <a:ext cx="16002" cy="43434"/>
            </a:xfrm>
            <a:prstGeom prst="triangle">
              <a:avLst>
                <a:gd name="adj" fmla="val 0"/>
              </a:avLst>
            </a:prstGeom>
            <a:solidFill>
              <a:srgbClr val="9FAEE5">
                <a:alpha val="78999"/>
              </a:srgbClr>
            </a:solidFill>
            <a:ln>
              <a:noFill/>
            </a:ln>
            <a:effectLst/>
            <a:extLs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36576" tIns="36576" rIns="36576" bIns="36576" anchor="t" anchorCtr="0" upright="1">
              <a:noAutofit/>
            </a:bodyPr>
            <a:lstStyle/>
            <a:p>
              <a:endParaRPr lang="en-GB"/>
            </a:p>
          </p:txBody>
        </p:sp>
        <p:sp>
          <p:nvSpPr>
            <p:cNvPr id="11" name="AutoShape 4"/>
            <p:cNvSpPr>
              <a:spLocks noChangeArrowheads="1"/>
            </p:cNvSpPr>
            <p:nvPr userDrawn="1"/>
          </p:nvSpPr>
          <p:spPr bwMode="auto">
            <a:xfrm>
              <a:off x="1078534" y="1059199"/>
              <a:ext cx="23356" cy="27203"/>
            </a:xfrm>
            <a:prstGeom prst="triangle">
              <a:avLst>
                <a:gd name="adj" fmla="val 0"/>
              </a:avLst>
            </a:prstGeom>
            <a:solidFill>
              <a:srgbClr val="003399">
                <a:alpha val="63000"/>
              </a:srgbClr>
            </a:solidFill>
            <a:ln>
              <a:noFill/>
            </a:ln>
            <a:effectLst/>
            <a:extLs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36576" tIns="36576" rIns="36576" bIns="36576" anchor="t" anchorCtr="0" upright="1">
              <a:noAutofit/>
            </a:bodyPr>
            <a:lstStyle/>
            <a:p>
              <a:endParaRPr lang="en-GB"/>
            </a:p>
          </p:txBody>
        </p:sp>
      </p:grpSp>
    </p:spTree>
    <p:extLst>
      <p:ext uri="{BB962C8B-B14F-4D97-AF65-F5344CB8AC3E}">
        <p14:creationId xmlns:p14="http://schemas.microsoft.com/office/powerpoint/2010/main" val="376797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rgbClr val="003399"/>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838200" y="1847850"/>
            <a:ext cx="10515600" cy="3676650"/>
          </a:xfrm>
        </p:spPr>
        <p:txBody>
          <a:bodyPr/>
          <a:lstStyle>
            <a:lvl1pPr>
              <a:defRPr>
                <a:solidFill>
                  <a:srgbClr val="003399"/>
                </a:solidFill>
                <a:latin typeface="+mn-lt"/>
              </a:defRPr>
            </a:lvl1pPr>
            <a:lvl2pPr>
              <a:defRPr>
                <a:solidFill>
                  <a:srgbClr val="003399"/>
                </a:solidFill>
                <a:latin typeface="+mn-lt"/>
              </a:defRPr>
            </a:lvl2pPr>
            <a:lvl3pPr>
              <a:defRPr>
                <a:solidFill>
                  <a:srgbClr val="003399"/>
                </a:solidFill>
                <a:latin typeface="+mn-lt"/>
              </a:defRPr>
            </a:lvl3pPr>
            <a:lvl4pPr>
              <a:defRPr>
                <a:solidFill>
                  <a:srgbClr val="003399"/>
                </a:solidFill>
                <a:latin typeface="+mn-lt"/>
              </a:defRPr>
            </a:lvl4pPr>
            <a:lvl5pPr>
              <a:defRPr>
                <a:solidFill>
                  <a:srgbClr val="003399"/>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7" name="Group 6"/>
          <p:cNvGrpSpPr>
            <a:grpSpLocks/>
          </p:cNvGrpSpPr>
          <p:nvPr userDrawn="1"/>
        </p:nvGrpSpPr>
        <p:grpSpPr bwMode="auto">
          <a:xfrm rot="16200000">
            <a:off x="9348866" y="4014866"/>
            <a:ext cx="2392340" cy="3293927"/>
            <a:chOff x="1078534" y="1042968"/>
            <a:chExt cx="23584" cy="43434"/>
          </a:xfrm>
        </p:grpSpPr>
        <p:sp>
          <p:nvSpPr>
            <p:cNvPr id="8" name="AutoShape 2"/>
            <p:cNvSpPr>
              <a:spLocks noChangeArrowheads="1"/>
            </p:cNvSpPr>
            <p:nvPr userDrawn="1"/>
          </p:nvSpPr>
          <p:spPr bwMode="auto">
            <a:xfrm>
              <a:off x="1078534" y="1050645"/>
              <a:ext cx="23584" cy="35757"/>
            </a:xfrm>
            <a:prstGeom prst="triangle">
              <a:avLst>
                <a:gd name="adj" fmla="val 0"/>
              </a:avLst>
            </a:prstGeom>
            <a:solidFill>
              <a:srgbClr val="C5CEEF">
                <a:alpha val="71001"/>
              </a:srgbClr>
            </a:solidFill>
            <a:ln>
              <a:noFill/>
            </a:ln>
            <a:effectLst/>
            <a:extLs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36576" tIns="36576" rIns="36576" bIns="36576" anchor="t" anchorCtr="0" upright="1">
              <a:noAutofit/>
            </a:bodyPr>
            <a:lstStyle/>
            <a:p>
              <a:endParaRPr lang="en-GB"/>
            </a:p>
          </p:txBody>
        </p:sp>
        <p:sp>
          <p:nvSpPr>
            <p:cNvPr id="9" name="AutoShape 3"/>
            <p:cNvSpPr>
              <a:spLocks noChangeArrowheads="1"/>
            </p:cNvSpPr>
            <p:nvPr userDrawn="1"/>
          </p:nvSpPr>
          <p:spPr bwMode="auto">
            <a:xfrm>
              <a:off x="1078534" y="1042968"/>
              <a:ext cx="16002" cy="43434"/>
            </a:xfrm>
            <a:prstGeom prst="triangle">
              <a:avLst>
                <a:gd name="adj" fmla="val 0"/>
              </a:avLst>
            </a:prstGeom>
            <a:solidFill>
              <a:srgbClr val="9FAEE5">
                <a:alpha val="78999"/>
              </a:srgbClr>
            </a:solidFill>
            <a:ln>
              <a:noFill/>
            </a:ln>
            <a:effectLst/>
            <a:extLs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36576" tIns="36576" rIns="36576" bIns="36576" anchor="t" anchorCtr="0" upright="1">
              <a:noAutofit/>
            </a:bodyPr>
            <a:lstStyle/>
            <a:p>
              <a:endParaRPr lang="en-GB"/>
            </a:p>
          </p:txBody>
        </p:sp>
        <p:sp>
          <p:nvSpPr>
            <p:cNvPr id="10" name="AutoShape 4"/>
            <p:cNvSpPr>
              <a:spLocks noChangeArrowheads="1"/>
            </p:cNvSpPr>
            <p:nvPr userDrawn="1"/>
          </p:nvSpPr>
          <p:spPr bwMode="auto">
            <a:xfrm>
              <a:off x="1078534" y="1059199"/>
              <a:ext cx="23356" cy="27203"/>
            </a:xfrm>
            <a:prstGeom prst="triangle">
              <a:avLst>
                <a:gd name="adj" fmla="val 0"/>
              </a:avLst>
            </a:prstGeom>
            <a:solidFill>
              <a:srgbClr val="003399">
                <a:alpha val="63000"/>
              </a:srgbClr>
            </a:solidFill>
            <a:ln>
              <a:noFill/>
            </a:ln>
            <a:effectLst/>
            <a:extLs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36576" tIns="36576" rIns="36576" bIns="36576" anchor="t" anchorCtr="0" upright="1">
              <a:noAutofit/>
            </a:bodyPr>
            <a:lstStyle/>
            <a:p>
              <a:endParaRPr lang="en-GB"/>
            </a:p>
          </p:txBody>
        </p:sp>
      </p:gr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492748"/>
            <a:ext cx="2520000" cy="1365251"/>
          </a:xfrm>
          <a:prstGeom prst="rect">
            <a:avLst/>
          </a:prstGeom>
        </p:spPr>
      </p:pic>
    </p:spTree>
    <p:extLst>
      <p:ext uri="{BB962C8B-B14F-4D97-AF65-F5344CB8AC3E}">
        <p14:creationId xmlns:p14="http://schemas.microsoft.com/office/powerpoint/2010/main" val="3516766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B475A-8DCC-4C29-B4FE-79767120A70C}" type="datetimeFigureOut">
              <a:rPr lang="en-GB" smtClean="0"/>
              <a:t>28/02/2023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22613-E1E9-48F0-B4B9-639AE5E60F0F}" type="slidenum">
              <a:rPr lang="en-GB" smtClean="0"/>
              <a:t>‹#›</a:t>
            </a:fld>
            <a:endParaRPr lang="en-GB"/>
          </a:p>
        </p:txBody>
      </p:sp>
    </p:spTree>
    <p:extLst>
      <p:ext uri="{BB962C8B-B14F-4D97-AF65-F5344CB8AC3E}">
        <p14:creationId xmlns:p14="http://schemas.microsoft.com/office/powerpoint/2010/main" val="215701174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909763" y="288925"/>
            <a:ext cx="9464675" cy="70643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endParaRPr lang="en-GB" sz="3600" b="1" dirty="0">
              <a:solidFill>
                <a:srgbClr val="9FAEE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894342" y="2985183"/>
            <a:ext cx="10919791" cy="13542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i="0" u="none" strike="noStrike" kern="1200" cap="none" spc="0" normalizeH="0" baseline="0" noProof="0" dirty="0">
                <a:ln>
                  <a:noFill/>
                </a:ln>
                <a:solidFill>
                  <a:srgbClr val="003399"/>
                </a:solidFill>
                <a:effectLst/>
                <a:uLnTx/>
                <a:uFillTx/>
                <a:latin typeface="Open Sans" panose="020B0606030504020204" pitchFamily="34" charset="0"/>
                <a:ea typeface="Open Sans" panose="020B0606030504020204" pitchFamily="34" charset="0"/>
                <a:cs typeface="Open Sans" panose="020B0606030504020204" pitchFamily="34" charset="0"/>
              </a:rPr>
              <a:t>Interreg C-Care Project Closing Event </a:t>
            </a:r>
            <a:r>
              <a:rPr lang="en-GB" sz="3000" dirty="0">
                <a:solidFill>
                  <a:srgbClr val="003399"/>
                </a:solidFill>
                <a:latin typeface="Open Sans" panose="020B0606030504020204" pitchFamily="34" charset="0"/>
                <a:ea typeface="Open Sans" panose="020B0606030504020204" pitchFamily="34" charset="0"/>
                <a:cs typeface="Open Sans" panose="020B0606030504020204" pitchFamily="34" charset="0"/>
              </a:rPr>
              <a:t>– Canterbury, Kent</a:t>
            </a:r>
          </a:p>
          <a:p>
            <a:pPr algn="ctr">
              <a:defRPr/>
            </a:pPr>
            <a:r>
              <a:rPr lang="en-GB" sz="2600" dirty="0">
                <a:solidFill>
                  <a:srgbClr val="003399"/>
                </a:solidFill>
                <a:latin typeface="Open Sans" panose="020B0606030504020204" pitchFamily="34" charset="0"/>
                <a:ea typeface="Open Sans" panose="020B0606030504020204" pitchFamily="34" charset="0"/>
                <a:cs typeface="Open Sans" panose="020B0606030504020204" pitchFamily="34" charset="0"/>
              </a:rPr>
              <a:t>1-2 March 2023</a:t>
            </a:r>
            <a:br>
              <a:rPr kumimoji="0" lang="en-GB" sz="2600" b="0" i="0" u="none" strike="noStrike" kern="1200" cap="none" spc="0" normalizeH="0" baseline="0" noProof="0" dirty="0">
                <a:ln>
                  <a:noFill/>
                </a:ln>
                <a:solidFill>
                  <a:srgbClr val="003399"/>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en-GB" sz="2600" i="0" u="none" strike="noStrike" kern="1200" cap="none" spc="0" normalizeH="0" baseline="0" noProof="0" dirty="0">
                <a:ln>
                  <a:noFill/>
                </a:ln>
                <a:solidFill>
                  <a:srgbClr val="003399"/>
                </a:solidFill>
                <a:effectLst/>
                <a:uLnTx/>
                <a:uFillTx/>
                <a:latin typeface="Open Sans" panose="020B0606030504020204" pitchFamily="34" charset="0"/>
                <a:ea typeface="Open Sans" panose="020B0606030504020204" pitchFamily="34" charset="0"/>
                <a:cs typeface="Open Sans" panose="020B0606030504020204" pitchFamily="34" charset="0"/>
              </a:rPr>
              <a:t>Enhancing Employability: 2</a:t>
            </a:r>
            <a:r>
              <a:rPr kumimoji="0" lang="en-GB" sz="2600" i="0" u="none" strike="noStrike" kern="1200" cap="none" spc="0" normalizeH="0" baseline="30000" noProof="0" dirty="0">
                <a:ln>
                  <a:noFill/>
                </a:ln>
                <a:solidFill>
                  <a:srgbClr val="003399"/>
                </a:solidFill>
                <a:effectLst/>
                <a:uLnTx/>
                <a:uFillTx/>
                <a:latin typeface="Open Sans" panose="020B0606030504020204" pitchFamily="34" charset="0"/>
                <a:ea typeface="Open Sans" panose="020B0606030504020204" pitchFamily="34" charset="0"/>
                <a:cs typeface="Open Sans" panose="020B0606030504020204" pitchFamily="34" charset="0"/>
              </a:rPr>
              <a:t>nd</a:t>
            </a:r>
            <a:r>
              <a:rPr kumimoji="0" lang="en-GB" sz="2600" i="0" u="none" strike="noStrike" kern="1200" cap="none" spc="0" normalizeH="0" baseline="0" noProof="0" dirty="0">
                <a:ln>
                  <a:noFill/>
                </a:ln>
                <a:solidFill>
                  <a:srgbClr val="003399"/>
                </a:solidFill>
                <a:effectLst/>
                <a:uLnTx/>
                <a:uFillTx/>
                <a:latin typeface="Open Sans" panose="020B0606030504020204" pitchFamily="34" charset="0"/>
                <a:ea typeface="Open Sans" panose="020B0606030504020204" pitchFamily="34" charset="0"/>
                <a:cs typeface="Open Sans" panose="020B0606030504020204" pitchFamily="34" charset="0"/>
              </a:rPr>
              <a:t> March 2023</a:t>
            </a:r>
            <a:endParaRPr lang="en-GB" sz="3600" dirty="0">
              <a:solidFill>
                <a:srgbClr val="003399"/>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text, sign&#10;&#10;Description automatically generated">
            <a:extLst>
              <a:ext uri="{FF2B5EF4-FFF2-40B4-BE49-F238E27FC236}">
                <a16:creationId xmlns:a16="http://schemas.microsoft.com/office/drawing/2014/main" id="{3FEBBC0D-7834-4A58-BDF8-8565E34918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798" y="4728679"/>
            <a:ext cx="1520231" cy="993537"/>
          </a:xfrm>
          <a:prstGeom prst="rect">
            <a:avLst/>
          </a:prstGeom>
        </p:spPr>
      </p:pic>
      <p:pic>
        <p:nvPicPr>
          <p:cNvPr id="5" name="Picture 4" descr="New Anglia Logo">
            <a:extLst>
              <a:ext uri="{FF2B5EF4-FFF2-40B4-BE49-F238E27FC236}">
                <a16:creationId xmlns:a16="http://schemas.microsoft.com/office/drawing/2014/main" id="{C6458CD1-E2AB-47E1-A65B-D01C74684B2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0357" y="5047513"/>
            <a:ext cx="2196661" cy="676356"/>
          </a:xfrm>
          <a:prstGeom prst="rect">
            <a:avLst/>
          </a:prstGeom>
          <a:noFill/>
          <a:ln>
            <a:noFill/>
          </a:ln>
        </p:spPr>
      </p:pic>
      <p:pic>
        <p:nvPicPr>
          <p:cNvPr id="6" name="Picture 5">
            <a:extLst>
              <a:ext uri="{FF2B5EF4-FFF2-40B4-BE49-F238E27FC236}">
                <a16:creationId xmlns:a16="http://schemas.microsoft.com/office/drawing/2014/main" id="{0A410918-80AC-4768-A676-1F4C921D39D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19391" y="4884816"/>
            <a:ext cx="1145078" cy="891956"/>
          </a:xfrm>
          <a:prstGeom prst="rect">
            <a:avLst/>
          </a:prstGeom>
          <a:noFill/>
          <a:ln>
            <a:noFill/>
          </a:ln>
        </p:spPr>
      </p:pic>
      <p:pic>
        <p:nvPicPr>
          <p:cNvPr id="8" name="Picture 7">
            <a:extLst>
              <a:ext uri="{FF2B5EF4-FFF2-40B4-BE49-F238E27FC236}">
                <a16:creationId xmlns:a16="http://schemas.microsoft.com/office/drawing/2014/main" id="{2CC59FA6-BE9E-47B3-B3B2-BC4A845BC52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7014" y="4946822"/>
            <a:ext cx="1615241" cy="813647"/>
          </a:xfrm>
          <a:prstGeom prst="rect">
            <a:avLst/>
          </a:prstGeom>
          <a:noFill/>
          <a:ln>
            <a:noFill/>
          </a:ln>
        </p:spPr>
      </p:pic>
      <p:pic>
        <p:nvPicPr>
          <p:cNvPr id="10" name="Picture 9">
            <a:extLst>
              <a:ext uri="{FF2B5EF4-FFF2-40B4-BE49-F238E27FC236}">
                <a16:creationId xmlns:a16="http://schemas.microsoft.com/office/drawing/2014/main" id="{E82DF13F-F63E-4834-A702-0B31C0A70CE5}"/>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12029" y="6077208"/>
            <a:ext cx="3305175" cy="495300"/>
          </a:xfrm>
          <a:prstGeom prst="rect">
            <a:avLst/>
          </a:prstGeom>
          <a:noFill/>
          <a:ln>
            <a:noFill/>
          </a:ln>
        </p:spPr>
      </p:pic>
      <p:pic>
        <p:nvPicPr>
          <p:cNvPr id="11" name="Picture 10">
            <a:extLst>
              <a:ext uri="{FF2B5EF4-FFF2-40B4-BE49-F238E27FC236}">
                <a16:creationId xmlns:a16="http://schemas.microsoft.com/office/drawing/2014/main" id="{D277227D-C317-4817-A4A2-51D7C790DC19}"/>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74798" y="5792039"/>
            <a:ext cx="2855061" cy="879862"/>
          </a:xfrm>
          <a:prstGeom prst="rect">
            <a:avLst/>
          </a:prstGeom>
          <a:noFill/>
          <a:ln>
            <a:noFill/>
          </a:ln>
        </p:spPr>
      </p:pic>
      <p:pic>
        <p:nvPicPr>
          <p:cNvPr id="14" name="Picture 13" descr="A picture containing text&#10;&#10;Description automatically generated">
            <a:extLst>
              <a:ext uri="{FF2B5EF4-FFF2-40B4-BE49-F238E27FC236}">
                <a16:creationId xmlns:a16="http://schemas.microsoft.com/office/drawing/2014/main" id="{6DF0B4C3-D422-4F57-9988-4DCB315F9B6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34899" y="351198"/>
            <a:ext cx="4613428" cy="2245245"/>
          </a:xfrm>
          <a:prstGeom prst="rect">
            <a:avLst/>
          </a:prstGeom>
        </p:spPr>
      </p:pic>
      <p:pic>
        <p:nvPicPr>
          <p:cNvPr id="12" name="Picture 11" descr="Text&#10;&#10;Description automatically generated with low confidence">
            <a:extLst>
              <a:ext uri="{FF2B5EF4-FFF2-40B4-BE49-F238E27FC236}">
                <a16:creationId xmlns:a16="http://schemas.microsoft.com/office/drawing/2014/main" id="{0E8C0931-CFA1-5DEA-C36A-C307E0140DA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77169" y="4946822"/>
            <a:ext cx="2112029" cy="897118"/>
          </a:xfrm>
          <a:prstGeom prst="rect">
            <a:avLst/>
          </a:prstGeom>
        </p:spPr>
      </p:pic>
      <p:pic>
        <p:nvPicPr>
          <p:cNvPr id="15" name="Picture 14" descr="A blue background with yellow stars&#10;&#10;Description automatically generated with low confidence">
            <a:extLst>
              <a:ext uri="{FF2B5EF4-FFF2-40B4-BE49-F238E27FC236}">
                <a16:creationId xmlns:a16="http://schemas.microsoft.com/office/drawing/2014/main" id="{230E1315-B0EA-13F9-03CF-4A1FC50AA0E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92632" y="830362"/>
            <a:ext cx="1998596" cy="1426024"/>
          </a:xfrm>
          <a:prstGeom prst="rect">
            <a:avLst/>
          </a:prstGeom>
        </p:spPr>
      </p:pic>
    </p:spTree>
    <p:extLst>
      <p:ext uri="{BB962C8B-B14F-4D97-AF65-F5344CB8AC3E}">
        <p14:creationId xmlns:p14="http://schemas.microsoft.com/office/powerpoint/2010/main" val="341275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785" y="172003"/>
            <a:ext cx="10515600" cy="1032376"/>
          </a:xfrm>
        </p:spPr>
        <p:txBody>
          <a:bodyPr>
            <a:normAutofit/>
          </a:bodyPr>
          <a:lstStyle/>
          <a:p>
            <a:pPr algn="just">
              <a:lnSpc>
                <a:spcPct val="107000"/>
              </a:lnSpc>
              <a:spcBef>
                <a:spcPts val="200"/>
              </a:spcBef>
            </a:pPr>
            <a:r>
              <a:rPr lang="en-GB" sz="3200" b="1" dirty="0">
                <a:solidFill>
                  <a:srgbClr val="F7C111"/>
                </a:solidFill>
                <a:latin typeface="Open Sans" panose="020B0606030504020204" pitchFamily="34" charset="0"/>
                <a:ea typeface="Open Sans" panose="020B0606030504020204" pitchFamily="34" charset="0"/>
                <a:cs typeface="Open Sans" panose="020B0606030504020204" pitchFamily="34" charset="0"/>
              </a:rPr>
              <a:t>Introduction</a:t>
            </a:r>
            <a:endParaRPr lang="en-GB" sz="3200" b="1" dirty="0">
              <a:solidFill>
                <a:srgbClr val="F7C111"/>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a:xfrm>
            <a:off x="838200" y="1096124"/>
            <a:ext cx="10515600" cy="418334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lgn="just">
              <a:lnSpc>
                <a:spcPct val="107000"/>
              </a:lnSpc>
              <a:spcBef>
                <a:spcPts val="200"/>
              </a:spcBef>
              <a:buNone/>
            </a:pPr>
            <a:endParaRPr lang="en-GB"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Bef>
                <a:spcPts val="200"/>
              </a:spcBef>
              <a:buFontTx/>
              <a:buChar char="-"/>
            </a:pPr>
            <a:endParaRPr lang="en-GB" sz="2000"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b="1"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dirty="0">
              <a:solidFill>
                <a:srgbClr val="FF0000"/>
              </a:solidFill>
              <a:highlight>
                <a:srgbClr val="FFFF00"/>
              </a:highlight>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CB88F7F8-ACC4-4BD2-8CD1-3ED97BFF7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77" y="5665356"/>
            <a:ext cx="2177292" cy="1059636"/>
          </a:xfrm>
          <a:prstGeom prst="rect">
            <a:avLst/>
          </a:prstGeom>
        </p:spPr>
      </p:pic>
      <p:sp>
        <p:nvSpPr>
          <p:cNvPr id="6" name="Content Placeholder 2">
            <a:extLst>
              <a:ext uri="{FF2B5EF4-FFF2-40B4-BE49-F238E27FC236}">
                <a16:creationId xmlns:a16="http://schemas.microsoft.com/office/drawing/2014/main" id="{91543A12-3A9E-4724-9097-1153B6B23856}"/>
              </a:ext>
            </a:extLst>
          </p:cNvPr>
          <p:cNvSpPr txBox="1">
            <a:spLocks/>
          </p:cNvSpPr>
          <p:nvPr/>
        </p:nvSpPr>
        <p:spPr>
          <a:xfrm>
            <a:off x="838200" y="2820813"/>
            <a:ext cx="10515600" cy="27744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9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9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GB" sz="1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B979790B-769F-CCF4-C683-B59009FEBE7D}"/>
              </a:ext>
            </a:extLst>
          </p:cNvPr>
          <p:cNvSpPr txBox="1"/>
          <p:nvPr/>
        </p:nvSpPr>
        <p:spPr>
          <a:xfrm>
            <a:off x="684785" y="1752305"/>
            <a:ext cx="10669015" cy="2585323"/>
          </a:xfrm>
          <a:prstGeom prst="rect">
            <a:avLst/>
          </a:prstGeom>
          <a:noFill/>
        </p:spPr>
        <p:txBody>
          <a:bodyPr wrap="square">
            <a:spAutoFit/>
          </a:bodyPr>
          <a:lstStyle/>
          <a:p>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Legacy</a:t>
            </a:r>
            <a:endPar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endPar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What do we mean by enhancing employability?</a:t>
            </a:r>
          </a:p>
          <a:p>
            <a:endPar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Interactive session</a:t>
            </a:r>
          </a:p>
          <a:p>
            <a:endPar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Feedback</a:t>
            </a: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527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785" y="172003"/>
            <a:ext cx="10515600" cy="1032376"/>
          </a:xfrm>
        </p:spPr>
        <p:txBody>
          <a:bodyPr>
            <a:normAutofit/>
          </a:bodyPr>
          <a:lstStyle/>
          <a:p>
            <a:pPr algn="just">
              <a:lnSpc>
                <a:spcPct val="107000"/>
              </a:lnSpc>
              <a:spcBef>
                <a:spcPts val="200"/>
              </a:spcBef>
            </a:pPr>
            <a:r>
              <a:rPr lang="en-GB" sz="3200" b="1" dirty="0">
                <a:solidFill>
                  <a:srgbClr val="F7C111"/>
                </a:solidFill>
                <a:effectLst/>
                <a:latin typeface="Open Sans" panose="020B0606030504020204" pitchFamily="34" charset="0"/>
                <a:ea typeface="Open Sans" panose="020B0606030504020204" pitchFamily="34" charset="0"/>
                <a:cs typeface="Open Sans" panose="020B0606030504020204" pitchFamily="34" charset="0"/>
              </a:rPr>
              <a:t>CCARE Legacy</a:t>
            </a:r>
          </a:p>
        </p:txBody>
      </p:sp>
      <p:sp>
        <p:nvSpPr>
          <p:cNvPr id="3" name="Content Placeholder 2"/>
          <p:cNvSpPr>
            <a:spLocks noGrp="1"/>
          </p:cNvSpPr>
          <p:nvPr>
            <p:ph idx="1"/>
          </p:nvPr>
        </p:nvSpPr>
        <p:spPr>
          <a:xfrm>
            <a:off x="838200" y="1096124"/>
            <a:ext cx="10515600" cy="418334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lgn="just">
              <a:lnSpc>
                <a:spcPct val="107000"/>
              </a:lnSpc>
              <a:spcBef>
                <a:spcPts val="200"/>
              </a:spcBef>
              <a:buNone/>
            </a:pPr>
            <a:endParaRPr lang="en-GB"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Bef>
                <a:spcPts val="200"/>
              </a:spcBef>
              <a:buFontTx/>
              <a:buChar char="-"/>
            </a:pPr>
            <a:endParaRPr lang="en-GB" sz="2000"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b="1"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dirty="0">
              <a:solidFill>
                <a:srgbClr val="FF0000"/>
              </a:solidFill>
              <a:highlight>
                <a:srgbClr val="FFFF00"/>
              </a:highlight>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CB88F7F8-ACC4-4BD2-8CD1-3ED97BFF7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77" y="5665356"/>
            <a:ext cx="2177292" cy="1059636"/>
          </a:xfrm>
          <a:prstGeom prst="rect">
            <a:avLst/>
          </a:prstGeom>
        </p:spPr>
      </p:pic>
      <p:sp>
        <p:nvSpPr>
          <p:cNvPr id="6" name="Content Placeholder 2">
            <a:extLst>
              <a:ext uri="{FF2B5EF4-FFF2-40B4-BE49-F238E27FC236}">
                <a16:creationId xmlns:a16="http://schemas.microsoft.com/office/drawing/2014/main" id="{91543A12-3A9E-4724-9097-1153B6B23856}"/>
              </a:ext>
            </a:extLst>
          </p:cNvPr>
          <p:cNvSpPr txBox="1">
            <a:spLocks/>
          </p:cNvSpPr>
          <p:nvPr/>
        </p:nvSpPr>
        <p:spPr>
          <a:xfrm>
            <a:off x="838200" y="2820813"/>
            <a:ext cx="10515600" cy="27744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9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9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GB" sz="1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B979790B-769F-CCF4-C683-B59009FEBE7D}"/>
              </a:ext>
            </a:extLst>
          </p:cNvPr>
          <p:cNvSpPr txBox="1"/>
          <p:nvPr/>
        </p:nvSpPr>
        <p:spPr>
          <a:xfrm>
            <a:off x="684785" y="1393870"/>
            <a:ext cx="10669015" cy="3847207"/>
          </a:xfrm>
          <a:prstGeom prst="rect">
            <a:avLst/>
          </a:prstGeom>
          <a:noFill/>
        </p:spPr>
        <p:txBody>
          <a:bodyPr wrap="square">
            <a:spAutoFit/>
          </a:bodyPr>
          <a:lstStyle/>
          <a:p>
            <a:r>
              <a:rPr lang="en-GB" sz="2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CCARE support for Social Inclusion</a:t>
            </a:r>
          </a:p>
          <a:p>
            <a:endPar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Supporting Self Employment</a:t>
            </a:r>
            <a:endPar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Providing support to those in receipt of benefits in order to upskill into self employment</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In depth 1:1 support for people wanting to set up a business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Review of Self Employment activity</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Supporting future work skills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Enabling community engagement services to develop 1:1 skills action plans with individuals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Delivering training and finding innovative ways to reach the most digitally excluded</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Support to access apprenticeship opportunities through the provision of a grant/grants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Developing customer service skills</a:t>
            </a: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0652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785" y="172003"/>
            <a:ext cx="10515600" cy="1032376"/>
          </a:xfrm>
        </p:spPr>
        <p:txBody>
          <a:bodyPr>
            <a:normAutofit/>
          </a:bodyPr>
          <a:lstStyle/>
          <a:p>
            <a:pPr algn="just">
              <a:lnSpc>
                <a:spcPct val="107000"/>
              </a:lnSpc>
              <a:spcBef>
                <a:spcPts val="200"/>
              </a:spcBef>
            </a:pPr>
            <a:r>
              <a:rPr lang="en-GB" sz="3200" b="1" dirty="0">
                <a:solidFill>
                  <a:srgbClr val="F7C111"/>
                </a:solidFill>
                <a:effectLst/>
                <a:latin typeface="Open Sans" panose="020B0606030504020204" pitchFamily="34" charset="0"/>
                <a:ea typeface="Open Sans" panose="020B0606030504020204" pitchFamily="34" charset="0"/>
                <a:cs typeface="Open Sans" panose="020B0606030504020204" pitchFamily="34" charset="0"/>
              </a:rPr>
              <a:t>Employability</a:t>
            </a:r>
          </a:p>
        </p:txBody>
      </p:sp>
      <p:sp>
        <p:nvSpPr>
          <p:cNvPr id="3" name="Content Placeholder 2"/>
          <p:cNvSpPr>
            <a:spLocks noGrp="1"/>
          </p:cNvSpPr>
          <p:nvPr>
            <p:ph idx="1"/>
          </p:nvPr>
        </p:nvSpPr>
        <p:spPr>
          <a:xfrm>
            <a:off x="838200" y="1096124"/>
            <a:ext cx="10515600" cy="418334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lgn="just">
              <a:lnSpc>
                <a:spcPct val="107000"/>
              </a:lnSpc>
              <a:spcBef>
                <a:spcPts val="200"/>
              </a:spcBef>
              <a:buNone/>
            </a:pPr>
            <a:endParaRPr lang="en-GB"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Bef>
                <a:spcPts val="200"/>
              </a:spcBef>
              <a:buFontTx/>
              <a:buChar char="-"/>
            </a:pPr>
            <a:endParaRPr lang="en-GB" sz="2000"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b="1"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dirty="0">
              <a:solidFill>
                <a:srgbClr val="FF0000"/>
              </a:solidFill>
              <a:highlight>
                <a:srgbClr val="FFFF00"/>
              </a:highlight>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CB88F7F8-ACC4-4BD2-8CD1-3ED97BFF7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77" y="5665356"/>
            <a:ext cx="2177292" cy="1059636"/>
          </a:xfrm>
          <a:prstGeom prst="rect">
            <a:avLst/>
          </a:prstGeom>
        </p:spPr>
      </p:pic>
      <p:sp>
        <p:nvSpPr>
          <p:cNvPr id="6" name="Content Placeholder 2">
            <a:extLst>
              <a:ext uri="{FF2B5EF4-FFF2-40B4-BE49-F238E27FC236}">
                <a16:creationId xmlns:a16="http://schemas.microsoft.com/office/drawing/2014/main" id="{91543A12-3A9E-4724-9097-1153B6B23856}"/>
              </a:ext>
            </a:extLst>
          </p:cNvPr>
          <p:cNvSpPr txBox="1">
            <a:spLocks/>
          </p:cNvSpPr>
          <p:nvPr/>
        </p:nvSpPr>
        <p:spPr>
          <a:xfrm>
            <a:off x="838200" y="2820813"/>
            <a:ext cx="10515600" cy="27744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9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9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GB" sz="1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B979790B-769F-CCF4-C683-B59009FEBE7D}"/>
              </a:ext>
            </a:extLst>
          </p:cNvPr>
          <p:cNvSpPr txBox="1"/>
          <p:nvPr/>
        </p:nvSpPr>
        <p:spPr>
          <a:xfrm>
            <a:off x="684785" y="1393870"/>
            <a:ext cx="10669015" cy="3693319"/>
          </a:xfrm>
          <a:prstGeom prst="rect">
            <a:avLst/>
          </a:prstGeom>
          <a:noFill/>
        </p:spPr>
        <p:txBody>
          <a:bodyPr wrap="square">
            <a:spAutoFit/>
          </a:bodyPr>
          <a:lstStyle/>
          <a:p>
            <a:endPar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r>
              <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Relevance of skills and experience to labour market</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Technical qualifications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Academic achievements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Hard and “soft” skills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Worked experience</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Fostering a sense of possibility</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Giving people the skills and confidence to succeed</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Providing training to assist individuals</a:t>
            </a:r>
          </a:p>
          <a:p>
            <a:pPr marL="285750" indent="-2857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Navigating different options to find the right thing for participants</a:t>
            </a:r>
          </a:p>
          <a:p>
            <a:pPr marL="285750" indent="-285750">
              <a:buFont typeface="Arial" panose="020B0604020202020204" pitchFamily="34" charset="0"/>
              <a:buChar char="•"/>
            </a:pP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51378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785" y="172003"/>
            <a:ext cx="10515600" cy="1032376"/>
          </a:xfrm>
        </p:spPr>
        <p:txBody>
          <a:bodyPr>
            <a:normAutofit/>
          </a:bodyPr>
          <a:lstStyle/>
          <a:p>
            <a:pPr algn="just">
              <a:lnSpc>
                <a:spcPct val="107000"/>
              </a:lnSpc>
              <a:spcBef>
                <a:spcPts val="200"/>
              </a:spcBef>
            </a:pPr>
            <a:r>
              <a:rPr lang="en-GB" sz="3200" b="1" dirty="0">
                <a:solidFill>
                  <a:srgbClr val="F7C111"/>
                </a:solidFill>
                <a:effectLst/>
                <a:latin typeface="Open Sans" panose="020B0606030504020204" pitchFamily="34" charset="0"/>
                <a:ea typeface="Open Sans" panose="020B0606030504020204" pitchFamily="34" charset="0"/>
                <a:cs typeface="Open Sans" panose="020B0606030504020204" pitchFamily="34" charset="0"/>
              </a:rPr>
              <a:t>Questions for discussion</a:t>
            </a:r>
          </a:p>
        </p:txBody>
      </p:sp>
      <p:sp>
        <p:nvSpPr>
          <p:cNvPr id="3" name="Content Placeholder 2"/>
          <p:cNvSpPr>
            <a:spLocks noGrp="1"/>
          </p:cNvSpPr>
          <p:nvPr>
            <p:ph idx="1"/>
          </p:nvPr>
        </p:nvSpPr>
        <p:spPr>
          <a:xfrm>
            <a:off x="838200" y="1096124"/>
            <a:ext cx="10515600" cy="418334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lgn="just">
              <a:lnSpc>
                <a:spcPct val="107000"/>
              </a:lnSpc>
              <a:spcBef>
                <a:spcPts val="200"/>
              </a:spcBef>
              <a:buNone/>
            </a:pPr>
            <a:endParaRPr lang="en-GB"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Bef>
                <a:spcPts val="200"/>
              </a:spcBef>
              <a:buFontTx/>
              <a:buChar char="-"/>
            </a:pPr>
            <a:endParaRPr lang="en-GB" sz="2000"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b="1"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dirty="0">
              <a:solidFill>
                <a:srgbClr val="FF0000"/>
              </a:solidFill>
              <a:highlight>
                <a:srgbClr val="FFFF00"/>
              </a:highlight>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CB88F7F8-ACC4-4BD2-8CD1-3ED97BFF7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77" y="5665356"/>
            <a:ext cx="2177292" cy="1059636"/>
          </a:xfrm>
          <a:prstGeom prst="rect">
            <a:avLst/>
          </a:prstGeom>
        </p:spPr>
      </p:pic>
      <p:sp>
        <p:nvSpPr>
          <p:cNvPr id="8" name="TextBox 7">
            <a:extLst>
              <a:ext uri="{FF2B5EF4-FFF2-40B4-BE49-F238E27FC236}">
                <a16:creationId xmlns:a16="http://schemas.microsoft.com/office/drawing/2014/main" id="{B979790B-769F-CCF4-C683-B59009FEBE7D}"/>
              </a:ext>
            </a:extLst>
          </p:cNvPr>
          <p:cNvSpPr txBox="1"/>
          <p:nvPr/>
        </p:nvSpPr>
        <p:spPr>
          <a:xfrm>
            <a:off x="684785" y="1393870"/>
            <a:ext cx="10669015" cy="3416320"/>
          </a:xfrm>
          <a:prstGeom prst="rect">
            <a:avLst/>
          </a:prstGeom>
          <a:noFill/>
        </p:spPr>
        <p:txBody>
          <a:bodyPr wrap="square">
            <a:spAutoFit/>
          </a:bodyPr>
          <a:lstStyle/>
          <a:p>
            <a:endParaRPr lang="en-GB" sz="1800" b="1" dirty="0">
              <a:solidFill>
                <a:srgbClr val="9FAEE5"/>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Are </a:t>
            </a:r>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there any additional p</a:t>
            </a:r>
            <a:r>
              <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andemic-caused issues that have not been covered or resolved through the delivery of CCARE?</a:t>
            </a: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Were there any additional broader support packages for employability post-COVID that happened locally?</a:t>
            </a:r>
            <a:endPar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Are key employability skills changing as a result of the pandemic? </a:t>
            </a:r>
            <a:endPar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6694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785" y="172003"/>
            <a:ext cx="10515600" cy="1032376"/>
          </a:xfrm>
        </p:spPr>
        <p:txBody>
          <a:bodyPr>
            <a:normAutofit/>
          </a:bodyPr>
          <a:lstStyle/>
          <a:p>
            <a:pPr algn="just">
              <a:lnSpc>
                <a:spcPct val="107000"/>
              </a:lnSpc>
              <a:spcBef>
                <a:spcPts val="200"/>
              </a:spcBef>
            </a:pPr>
            <a:r>
              <a:rPr lang="en-GB" sz="3200" b="1" dirty="0">
                <a:solidFill>
                  <a:srgbClr val="F7C111"/>
                </a:solidFill>
                <a:effectLst/>
                <a:latin typeface="Open Sans" panose="020B0606030504020204" pitchFamily="34" charset="0"/>
                <a:ea typeface="Open Sans" panose="020B0606030504020204" pitchFamily="34" charset="0"/>
                <a:cs typeface="Open Sans" panose="020B0606030504020204" pitchFamily="34" charset="0"/>
              </a:rPr>
              <a:t>Questions for discussion</a:t>
            </a:r>
          </a:p>
        </p:txBody>
      </p:sp>
      <p:sp>
        <p:nvSpPr>
          <p:cNvPr id="3" name="Content Placeholder 2"/>
          <p:cNvSpPr>
            <a:spLocks noGrp="1"/>
          </p:cNvSpPr>
          <p:nvPr>
            <p:ph idx="1"/>
          </p:nvPr>
        </p:nvSpPr>
        <p:spPr>
          <a:xfrm>
            <a:off x="838200" y="1096124"/>
            <a:ext cx="10515600" cy="418334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lgn="just">
              <a:lnSpc>
                <a:spcPct val="107000"/>
              </a:lnSpc>
              <a:spcBef>
                <a:spcPts val="200"/>
              </a:spcBef>
              <a:buNone/>
            </a:pPr>
            <a:endParaRPr lang="en-GB"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Bef>
                <a:spcPts val="200"/>
              </a:spcBef>
              <a:buFontTx/>
              <a:buChar char="-"/>
            </a:pPr>
            <a:endParaRPr lang="en-GB" sz="2000"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b="1" i="0" u="none" strike="noStrike"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lnSpc>
                <a:spcPct val="107000"/>
              </a:lnSpc>
              <a:spcBef>
                <a:spcPts val="200"/>
              </a:spcBef>
              <a:buNone/>
            </a:pPr>
            <a:endParaRPr lang="en-GB" sz="2000" dirty="0">
              <a:solidFill>
                <a:srgbClr val="FF0000"/>
              </a:solidFill>
              <a:highlight>
                <a:srgbClr val="FFFF00"/>
              </a:highlight>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CB88F7F8-ACC4-4BD2-8CD1-3ED97BFF7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77" y="5665356"/>
            <a:ext cx="2177292" cy="1059636"/>
          </a:xfrm>
          <a:prstGeom prst="rect">
            <a:avLst/>
          </a:prstGeom>
        </p:spPr>
      </p:pic>
      <p:sp>
        <p:nvSpPr>
          <p:cNvPr id="6" name="Content Placeholder 2">
            <a:extLst>
              <a:ext uri="{FF2B5EF4-FFF2-40B4-BE49-F238E27FC236}">
                <a16:creationId xmlns:a16="http://schemas.microsoft.com/office/drawing/2014/main" id="{91543A12-3A9E-4724-9097-1153B6B23856}"/>
              </a:ext>
            </a:extLst>
          </p:cNvPr>
          <p:cNvSpPr txBox="1">
            <a:spLocks/>
          </p:cNvSpPr>
          <p:nvPr/>
        </p:nvSpPr>
        <p:spPr>
          <a:xfrm>
            <a:off x="838200" y="2820813"/>
            <a:ext cx="10515600" cy="27744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9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9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GB" sz="1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19ECCF4F-E87E-443A-A4CB-69349B98C93F}"/>
              </a:ext>
            </a:extLst>
          </p:cNvPr>
          <p:cNvSpPr txBox="1"/>
          <p:nvPr/>
        </p:nvSpPr>
        <p:spPr>
          <a:xfrm>
            <a:off x="684785" y="1393870"/>
            <a:ext cx="10669015" cy="2308324"/>
          </a:xfrm>
          <a:prstGeom prst="rect">
            <a:avLst/>
          </a:prstGeom>
          <a:noFill/>
        </p:spPr>
        <p:txBody>
          <a:bodyPr wrap="square">
            <a:spAutoFit/>
          </a:bodyPr>
          <a:lstStyle/>
          <a:p>
            <a:endParaRPr lang="en-GB" sz="1800" b="1" dirty="0">
              <a:solidFill>
                <a:srgbClr val="9FAEE5"/>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Do we need targeted support for specific individuals</a:t>
            </a:r>
            <a:r>
              <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If so who, and what?</a:t>
            </a: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GB"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b="1" dirty="0">
                <a:solidFill>
                  <a:schemeClr val="tx2"/>
                </a:solidFill>
                <a:latin typeface="Open Sans" panose="020B0606030504020204" pitchFamily="34" charset="0"/>
                <a:ea typeface="Open Sans" panose="020B0606030504020204" pitchFamily="34" charset="0"/>
                <a:cs typeface="Open Sans" panose="020B0606030504020204" pitchFamily="34" charset="0"/>
              </a:rPr>
              <a:t>Where can cross-border collaboration on employability still be useful?</a:t>
            </a:r>
            <a:endParaRPr lang="en-GB" sz="18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6994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270" y="2526096"/>
            <a:ext cx="10515600" cy="1032376"/>
          </a:xfrm>
        </p:spPr>
        <p:txBody>
          <a:bodyPr>
            <a:normAutofit/>
          </a:bodyPr>
          <a:lstStyle/>
          <a:p>
            <a:pPr algn="ctr">
              <a:lnSpc>
                <a:spcPct val="107000"/>
              </a:lnSpc>
              <a:spcBef>
                <a:spcPts val="200"/>
              </a:spcBef>
            </a:pPr>
            <a:r>
              <a:rPr lang="en-GB" sz="4000" b="1" dirty="0">
                <a:solidFill>
                  <a:srgbClr val="F7C111"/>
                </a:solidFill>
                <a:effectLst/>
                <a:latin typeface="Open Sans" panose="020B0606030504020204" pitchFamily="34" charset="0"/>
                <a:ea typeface="Open Sans" panose="020B0606030504020204" pitchFamily="34" charset="0"/>
                <a:cs typeface="Open Sans" panose="020B0606030504020204" pitchFamily="34" charset="0"/>
              </a:rPr>
              <a:t>Feedback</a:t>
            </a:r>
          </a:p>
        </p:txBody>
      </p:sp>
      <p:pic>
        <p:nvPicPr>
          <p:cNvPr id="4" name="Picture 3" descr="A picture containing text&#10;&#10;Description automatically generated">
            <a:extLst>
              <a:ext uri="{FF2B5EF4-FFF2-40B4-BE49-F238E27FC236}">
                <a16:creationId xmlns:a16="http://schemas.microsoft.com/office/drawing/2014/main" id="{CB88F7F8-ACC4-4BD2-8CD1-3ED97BFF7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77" y="5665356"/>
            <a:ext cx="2177292" cy="1059636"/>
          </a:xfrm>
          <a:prstGeom prst="rect">
            <a:avLst/>
          </a:prstGeom>
        </p:spPr>
      </p:pic>
      <p:sp>
        <p:nvSpPr>
          <p:cNvPr id="6" name="Content Placeholder 2">
            <a:extLst>
              <a:ext uri="{FF2B5EF4-FFF2-40B4-BE49-F238E27FC236}">
                <a16:creationId xmlns:a16="http://schemas.microsoft.com/office/drawing/2014/main" id="{91543A12-3A9E-4724-9097-1153B6B23856}"/>
              </a:ext>
            </a:extLst>
          </p:cNvPr>
          <p:cNvSpPr txBox="1">
            <a:spLocks/>
          </p:cNvSpPr>
          <p:nvPr/>
        </p:nvSpPr>
        <p:spPr>
          <a:xfrm>
            <a:off x="838200" y="2820813"/>
            <a:ext cx="10515600" cy="27744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9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9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GB" sz="1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617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6769"/>
            <a:ext cx="10515600" cy="4079631"/>
          </a:xfrm>
        </p:spPr>
        <p:txBody>
          <a:bodyPr>
            <a:normAutofit/>
          </a:bodyPr>
          <a:lstStyle/>
          <a:p>
            <a:pPr marL="0" indent="0" algn="ctr">
              <a:lnSpc>
                <a:spcPct val="107000"/>
              </a:lnSpc>
              <a:spcAft>
                <a:spcPts val="800"/>
              </a:spcAft>
              <a:buNone/>
            </a:pPr>
            <a:endParaRPr lang="en-GB" sz="40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07000"/>
              </a:lnSpc>
              <a:spcAft>
                <a:spcPts val="800"/>
              </a:spcAft>
              <a:buNone/>
            </a:pPr>
            <a:r>
              <a:rPr lang="en-GB" sz="4000" b="1"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Thank you!</a:t>
            </a:r>
            <a:endParaRPr lang="en-GB" sz="40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marL="0" lvl="0" indent="0">
              <a:lnSpc>
                <a:spcPct val="107000"/>
              </a:lnSpc>
              <a:buNone/>
            </a:pPr>
            <a:endParaRPr lang="en-GB"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text&#10;&#10;Description automatically generated">
            <a:extLst>
              <a:ext uri="{FF2B5EF4-FFF2-40B4-BE49-F238E27FC236}">
                <a16:creationId xmlns:a16="http://schemas.microsoft.com/office/drawing/2014/main" id="{F523C65E-F2D3-4F18-8A77-69E81BBA02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877" y="5665356"/>
            <a:ext cx="2177292" cy="1059636"/>
          </a:xfrm>
          <a:prstGeom prst="rect">
            <a:avLst/>
          </a:prstGeom>
        </p:spPr>
      </p:pic>
    </p:spTree>
    <p:extLst>
      <p:ext uri="{BB962C8B-B14F-4D97-AF65-F5344CB8AC3E}">
        <p14:creationId xmlns:p14="http://schemas.microsoft.com/office/powerpoint/2010/main" val="1274378256"/>
      </p:ext>
    </p:extLst>
  </p:cSld>
  <p:clrMapOvr>
    <a:masterClrMapping/>
  </p:clrMapOvr>
</p:sld>
</file>

<file path=ppt/theme/theme1.xml><?xml version="1.0" encoding="utf-8"?>
<a:theme xmlns:a="http://schemas.openxmlformats.org/drawingml/2006/main" name="Office Theme">
  <a:themeElements>
    <a:clrScheme name="France Channel England">
      <a:dk1>
        <a:sysClr val="windowText" lastClr="000000"/>
      </a:dk1>
      <a:lt1>
        <a:sysClr val="window" lastClr="FFFFFF"/>
      </a:lt1>
      <a:dk2>
        <a:srgbClr val="003399"/>
      </a:dk2>
      <a:lt2>
        <a:srgbClr val="9FAEE5"/>
      </a:lt2>
      <a:accent1>
        <a:srgbClr val="FFFF0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C2233529951A4D822912102EA72B6F" ma:contentTypeVersion="5" ma:contentTypeDescription="Create a new document." ma:contentTypeScope="" ma:versionID="51a3cdd75a25bc254ab5285b5eb2e815">
  <xsd:schema xmlns:xsd="http://www.w3.org/2001/XMLSchema" xmlns:xs="http://www.w3.org/2001/XMLSchema" xmlns:p="http://schemas.microsoft.com/office/2006/metadata/properties" xmlns:ns3="ec1ca200-ca51-415e-9c8a-3801efd9d48b" xmlns:ns4="c1f29554-2664-49f0-bc16-4718d3fc49da" targetNamespace="http://schemas.microsoft.com/office/2006/metadata/properties" ma:root="true" ma:fieldsID="095ef33a2ab60275e57e848372b38dfd" ns3:_="" ns4:_="">
    <xsd:import namespace="ec1ca200-ca51-415e-9c8a-3801efd9d48b"/>
    <xsd:import namespace="c1f29554-2664-49f0-bc16-4718d3fc49d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ca200-ca51-415e-9c8a-3801efd9d4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1f29554-2664-49f0-bc16-4718d3fc49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085650-0069-4F12-8771-62CA2BE412A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f29554-2664-49f0-bc16-4718d3fc49da"/>
    <ds:schemaRef ds:uri="http://purl.org/dc/elements/1.1/"/>
    <ds:schemaRef ds:uri="http://schemas.microsoft.com/office/2006/metadata/properties"/>
    <ds:schemaRef ds:uri="ec1ca200-ca51-415e-9c8a-3801efd9d48b"/>
    <ds:schemaRef ds:uri="http://www.w3.org/XML/1998/namespace"/>
    <ds:schemaRef ds:uri="http://purl.org/dc/dcmitype/"/>
  </ds:schemaRefs>
</ds:datastoreItem>
</file>

<file path=customXml/itemProps2.xml><?xml version="1.0" encoding="utf-8"?>
<ds:datastoreItem xmlns:ds="http://schemas.openxmlformats.org/officeDocument/2006/customXml" ds:itemID="{D88579E1-4F59-46C7-AA64-6D2C7C120B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ca200-ca51-415e-9c8a-3801efd9d48b"/>
    <ds:schemaRef ds:uri="c1f29554-2664-49f0-bc16-4718d3fc49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0C444F-D437-4934-9143-9011307ACF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7114</TotalTime>
  <Words>1181</Words>
  <Application>Microsoft Office PowerPoint</Application>
  <PresentationFormat>Widescreen</PresentationFormat>
  <Paragraphs>109</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PowerPoint Presentation</vt:lpstr>
      <vt:lpstr>Introduction</vt:lpstr>
      <vt:lpstr>CCARE Legacy</vt:lpstr>
      <vt:lpstr>Employability</vt:lpstr>
      <vt:lpstr>Questions for discussion</vt:lpstr>
      <vt:lpstr>Questions for discussion</vt:lpstr>
      <vt:lpstr>Feedback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Petraityte, Aiste</dc:creator>
  <cp:lastModifiedBy>Antonia Omirou - GT GC</cp:lastModifiedBy>
  <cp:revision>428</cp:revision>
  <dcterms:created xsi:type="dcterms:W3CDTF">2016-04-11T07:06:32Z</dcterms:created>
  <dcterms:modified xsi:type="dcterms:W3CDTF">2023-02-28T11:17:18Z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0x01010085C2233529951A4D822912102EA72B6F</vt:lpwstr>
  </property>
</Properties>
</file>