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69" r:id="rId5"/>
    <p:sldId id="368" r:id="rId6"/>
    <p:sldId id="373" r:id="rId7"/>
    <p:sldId id="372" r:id="rId8"/>
    <p:sldId id="371" r:id="rId9"/>
    <p:sldId id="370" r:id="rId10"/>
    <p:sldId id="377" r:id="rId11"/>
    <p:sldId id="279" r:id="rId12"/>
    <p:sldId id="378" r:id="rId13"/>
    <p:sldId id="379" r:id="rId14"/>
    <p:sldId id="376" r:id="rId15"/>
    <p:sldId id="374" r:id="rId16"/>
    <p:sldId id="380" r:id="rId17"/>
    <p:sldId id="381" r:id="rId18"/>
    <p:sldId id="382" r:id="rId19"/>
    <p:sldId id="383" r:id="rId20"/>
    <p:sldId id="384" r:id="rId21"/>
    <p:sldId id="375" r:id="rId22"/>
    <p:sldId id="385" r:id="rId23"/>
    <p:sldId id="386" r:id="rId24"/>
    <p:sldId id="387" r:id="rId25"/>
    <p:sldId id="3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1EFDFA-256B-9107-EF60-3ADA147AFAE1}" name="Antonia Omirou - GT GC" initials="AOGG" userId="S::Antonia.Omirou@kent.gov.uk::2e6094e0-157f-4ab8-b623-7e34be314e3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tonia Omirou - GT GC" initials="AOGG" lastIdx="1" clrIdx="0">
    <p:extLst>
      <p:ext uri="{19B8F6BF-5375-455C-9EA6-DF929625EA0E}">
        <p15:presenceInfo xmlns:p15="http://schemas.microsoft.com/office/powerpoint/2012/main" userId="S::Antonia.Omirou@kent.gov.uk::2e6094e0-157f-4ab8-b623-7e34be314e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AEE5"/>
    <a:srgbClr val="FFCC00"/>
    <a:srgbClr val="179949"/>
    <a:srgbClr val="FFD966"/>
    <a:srgbClr val="003399"/>
    <a:srgbClr val="ADC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75583" autoAdjust="0"/>
  </p:normalViewPr>
  <p:slideViewPr>
    <p:cSldViewPr snapToGrid="0">
      <p:cViewPr varScale="1">
        <p:scale>
          <a:sx n="38" d="100"/>
          <a:sy n="38" d="100"/>
        </p:scale>
        <p:origin x="1902" y="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argent" userId="bbf3f376-302a-404d-94fc-0089d50b7ea8" providerId="ADAL" clId="{9D0D0762-689C-4369-9117-0C8923F57A4C}"/>
    <pc:docChg chg="modSld">
      <pc:chgData name="Michael Sargent" userId="bbf3f376-302a-404d-94fc-0089d50b7ea8" providerId="ADAL" clId="{9D0D0762-689C-4369-9117-0C8923F57A4C}" dt="2023-02-24T10:28:10.019" v="15" actId="1076"/>
      <pc:docMkLst>
        <pc:docMk/>
      </pc:docMkLst>
      <pc:sldChg chg="modSp mod">
        <pc:chgData name="Michael Sargent" userId="bbf3f376-302a-404d-94fc-0089d50b7ea8" providerId="ADAL" clId="{9D0D0762-689C-4369-9117-0C8923F57A4C}" dt="2023-02-24T10:26:29.433" v="1" actId="6549"/>
        <pc:sldMkLst>
          <pc:docMk/>
          <pc:sldMk cId="65275982" sldId="368"/>
        </pc:sldMkLst>
        <pc:spChg chg="mod">
          <ac:chgData name="Michael Sargent" userId="bbf3f376-302a-404d-94fc-0089d50b7ea8" providerId="ADAL" clId="{9D0D0762-689C-4369-9117-0C8923F57A4C}" dt="2023-02-24T10:26:29.433" v="1" actId="6549"/>
          <ac:spMkLst>
            <pc:docMk/>
            <pc:sldMk cId="65275982" sldId="368"/>
            <ac:spMk id="8" creationId="{B979790B-769F-CCF4-C683-B59009FEBE7D}"/>
          </ac:spMkLst>
        </pc:spChg>
      </pc:sldChg>
      <pc:sldChg chg="delSp modSp mod">
        <pc:chgData name="Michael Sargent" userId="bbf3f376-302a-404d-94fc-0089d50b7ea8" providerId="ADAL" clId="{9D0D0762-689C-4369-9117-0C8923F57A4C}" dt="2023-02-24T10:27:33.034" v="11"/>
        <pc:sldMkLst>
          <pc:docMk/>
          <pc:sldMk cId="2566944273" sldId="371"/>
        </pc:sldMkLst>
        <pc:spChg chg="mod">
          <ac:chgData name="Michael Sargent" userId="bbf3f376-302a-404d-94fc-0089d50b7ea8" providerId="ADAL" clId="{9D0D0762-689C-4369-9117-0C8923F57A4C}" dt="2023-02-24T10:27:20.462" v="7" actId="1076"/>
          <ac:spMkLst>
            <pc:docMk/>
            <pc:sldMk cId="2566944273" sldId="371"/>
            <ac:spMk id="2" creationId="{00000000-0000-0000-0000-000000000000}"/>
          </ac:spMkLst>
        </pc:spChg>
        <pc:spChg chg="mod">
          <ac:chgData name="Michael Sargent" userId="bbf3f376-302a-404d-94fc-0089d50b7ea8" providerId="ADAL" clId="{9D0D0762-689C-4369-9117-0C8923F57A4C}" dt="2023-02-24T10:27:15.640" v="6" actId="14100"/>
          <ac:spMkLst>
            <pc:docMk/>
            <pc:sldMk cId="2566944273" sldId="371"/>
            <ac:spMk id="3" creationId="{00000000-0000-0000-0000-000000000000}"/>
          </ac:spMkLst>
        </pc:spChg>
        <pc:spChg chg="del mod">
          <ac:chgData name="Michael Sargent" userId="bbf3f376-302a-404d-94fc-0089d50b7ea8" providerId="ADAL" clId="{9D0D0762-689C-4369-9117-0C8923F57A4C}" dt="2023-02-24T10:27:33.034" v="11"/>
          <ac:spMkLst>
            <pc:docMk/>
            <pc:sldMk cId="2566944273" sldId="371"/>
            <ac:spMk id="15" creationId="{465BBB5C-B3B5-1A09-4AE7-99705CA5B805}"/>
          </ac:spMkLst>
        </pc:spChg>
        <pc:graphicFrameChg chg="mod modGraphic">
          <ac:chgData name="Michael Sargent" userId="bbf3f376-302a-404d-94fc-0089d50b7ea8" providerId="ADAL" clId="{9D0D0762-689C-4369-9117-0C8923F57A4C}" dt="2023-02-24T10:27:27.639" v="9" actId="1076"/>
          <ac:graphicFrameMkLst>
            <pc:docMk/>
            <pc:sldMk cId="2566944273" sldId="371"/>
            <ac:graphicFrameMk id="12" creationId="{9E02B4AA-977B-EEA0-D30B-DB996199A1C0}"/>
          </ac:graphicFrameMkLst>
        </pc:graphicFrameChg>
      </pc:sldChg>
      <pc:sldChg chg="modSp mod">
        <pc:chgData name="Michael Sargent" userId="bbf3f376-302a-404d-94fc-0089d50b7ea8" providerId="ADAL" clId="{9D0D0762-689C-4369-9117-0C8923F57A4C}" dt="2023-02-24T10:26:59.254" v="4" actId="6549"/>
        <pc:sldMkLst>
          <pc:docMk/>
          <pc:sldMk cId="3951378535" sldId="372"/>
        </pc:sldMkLst>
        <pc:spChg chg="mod">
          <ac:chgData name="Michael Sargent" userId="bbf3f376-302a-404d-94fc-0089d50b7ea8" providerId="ADAL" clId="{9D0D0762-689C-4369-9117-0C8923F57A4C}" dt="2023-02-24T10:26:59.254" v="4" actId="6549"/>
          <ac:spMkLst>
            <pc:docMk/>
            <pc:sldMk cId="3951378535" sldId="372"/>
            <ac:spMk id="8" creationId="{B979790B-769F-CCF4-C683-B59009FEBE7D}"/>
          </ac:spMkLst>
        </pc:spChg>
      </pc:sldChg>
      <pc:sldChg chg="modSp mod">
        <pc:chgData name="Michael Sargent" userId="bbf3f376-302a-404d-94fc-0089d50b7ea8" providerId="ADAL" clId="{9D0D0762-689C-4369-9117-0C8923F57A4C}" dt="2023-02-24T10:26:48.993" v="3" actId="6549"/>
        <pc:sldMkLst>
          <pc:docMk/>
          <pc:sldMk cId="2106520716" sldId="373"/>
        </pc:sldMkLst>
        <pc:spChg chg="mod">
          <ac:chgData name="Michael Sargent" userId="bbf3f376-302a-404d-94fc-0089d50b7ea8" providerId="ADAL" clId="{9D0D0762-689C-4369-9117-0C8923F57A4C}" dt="2023-02-24T10:26:48.993" v="3" actId="6549"/>
          <ac:spMkLst>
            <pc:docMk/>
            <pc:sldMk cId="2106520716" sldId="373"/>
            <ac:spMk id="8" creationId="{B979790B-769F-CCF4-C683-B59009FEBE7D}"/>
          </ac:spMkLst>
        </pc:spChg>
      </pc:sldChg>
      <pc:sldChg chg="delSp modSp mod">
        <pc:chgData name="Michael Sargent" userId="bbf3f376-302a-404d-94fc-0089d50b7ea8" providerId="ADAL" clId="{9D0D0762-689C-4369-9117-0C8923F57A4C}" dt="2023-02-24T10:28:10.019" v="15" actId="1076"/>
        <pc:sldMkLst>
          <pc:docMk/>
          <pc:sldMk cId="476222171" sldId="377"/>
        </pc:sldMkLst>
        <pc:spChg chg="del mod">
          <ac:chgData name="Michael Sargent" userId="bbf3f376-302a-404d-94fc-0089d50b7ea8" providerId="ADAL" clId="{9D0D0762-689C-4369-9117-0C8923F57A4C}" dt="2023-02-24T10:27:58.834" v="14"/>
          <ac:spMkLst>
            <pc:docMk/>
            <pc:sldMk cId="476222171" sldId="377"/>
            <ac:spMk id="15" creationId="{465BBB5C-B3B5-1A09-4AE7-99705CA5B805}"/>
          </ac:spMkLst>
        </pc:spChg>
        <pc:graphicFrameChg chg="mod">
          <ac:chgData name="Michael Sargent" userId="bbf3f376-302a-404d-94fc-0089d50b7ea8" providerId="ADAL" clId="{9D0D0762-689C-4369-9117-0C8923F57A4C}" dt="2023-02-24T10:28:10.019" v="15" actId="1076"/>
          <ac:graphicFrameMkLst>
            <pc:docMk/>
            <pc:sldMk cId="476222171" sldId="377"/>
            <ac:graphicFrameMk id="12" creationId="{9E02B4AA-977B-EEA0-D30B-DB996199A1C0}"/>
          </ac:graphicFrameMkLst>
        </pc:graphicFrameChg>
      </pc:sldChg>
    </pc:docChg>
  </pc:docChgLst>
  <pc:docChgLst>
    <pc:chgData name="Michael Sargent" userId="bbf3f376-302a-404d-94fc-0089d50b7ea8" providerId="ADAL" clId="{C52A6FE8-E284-4928-BD5C-DACD8A108669}"/>
    <pc:docChg chg="undo custSel modSld">
      <pc:chgData name="Michael Sargent" userId="bbf3f376-302a-404d-94fc-0089d50b7ea8" providerId="ADAL" clId="{C52A6FE8-E284-4928-BD5C-DACD8A108669}" dt="2023-02-24T14:22:58.214" v="490" actId="20577"/>
      <pc:docMkLst>
        <pc:docMk/>
      </pc:docMkLst>
      <pc:sldChg chg="modSp mod">
        <pc:chgData name="Michael Sargent" userId="bbf3f376-302a-404d-94fc-0089d50b7ea8" providerId="ADAL" clId="{C52A6FE8-E284-4928-BD5C-DACD8A108669}" dt="2023-02-24T14:15:45.646" v="52" actId="5793"/>
        <pc:sldMkLst>
          <pc:docMk/>
          <pc:sldMk cId="65275982" sldId="368"/>
        </pc:sldMkLst>
        <pc:spChg chg="mod">
          <ac:chgData name="Michael Sargent" userId="bbf3f376-302a-404d-94fc-0089d50b7ea8" providerId="ADAL" clId="{C52A6FE8-E284-4928-BD5C-DACD8A108669}" dt="2023-02-24T14:15:45.646" v="52" actId="5793"/>
          <ac:spMkLst>
            <pc:docMk/>
            <pc:sldMk cId="65275982" sldId="368"/>
            <ac:spMk id="8" creationId="{B979790B-769F-CCF4-C683-B59009FEBE7D}"/>
          </ac:spMkLst>
        </pc:spChg>
      </pc:sldChg>
      <pc:sldChg chg="modSp mod">
        <pc:chgData name="Michael Sargent" userId="bbf3f376-302a-404d-94fc-0089d50b7ea8" providerId="ADAL" clId="{C52A6FE8-E284-4928-BD5C-DACD8A108669}" dt="2023-02-24T14:22:58.214" v="490" actId="20577"/>
        <pc:sldMkLst>
          <pc:docMk/>
          <pc:sldMk cId="2106520716" sldId="373"/>
        </pc:sldMkLst>
        <pc:spChg chg="mod">
          <ac:chgData name="Michael Sargent" userId="bbf3f376-302a-404d-94fc-0089d50b7ea8" providerId="ADAL" clId="{C52A6FE8-E284-4928-BD5C-DACD8A108669}" dt="2023-02-24T14:22:58.214" v="490" actId="20577"/>
          <ac:spMkLst>
            <pc:docMk/>
            <pc:sldMk cId="2106520716" sldId="373"/>
            <ac:spMk id="8" creationId="{B979790B-769F-CCF4-C683-B59009FEBE7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405B18-7A2D-4682-AB42-51E108B415CF}" type="datetimeFigureOut">
              <a:rPr lang="en-GB" smtClean="0"/>
              <a:t>27/02/2023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77CFC5-79D4-4711-A81B-04DDDD420091}" type="slidenum">
              <a:rPr lang="en-GB" smtClean="0"/>
              <a:t>‹#›</a:t>
            </a:fld>
            <a:endParaRPr lang="en-GB"/>
          </a:p>
        </p:txBody>
      </p:sp>
    </p:spTree>
    <p:extLst>
      <p:ext uri="{BB962C8B-B14F-4D97-AF65-F5344CB8AC3E}">
        <p14:creationId xmlns:p14="http://schemas.microsoft.com/office/powerpoint/2010/main" val="3291715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F7858-B4F7-4B7F-9A3F-DE3E3BF3D33E}" type="datetimeFigureOut">
              <a:rPr lang="en-GB" smtClean="0"/>
              <a:t>27/02/2023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48CEE-10BE-4964-8D1D-39C11D694B8D}" type="slidenum">
              <a:rPr lang="en-GB" smtClean="0"/>
              <a:t>‹#›</a:t>
            </a:fld>
            <a:endParaRPr lang="en-GB"/>
          </a:p>
        </p:txBody>
      </p:sp>
    </p:spTree>
    <p:extLst>
      <p:ext uri="{BB962C8B-B14F-4D97-AF65-F5344CB8AC3E}">
        <p14:creationId xmlns:p14="http://schemas.microsoft.com/office/powerpoint/2010/main" val="236621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BA90A5-5962-41AD-B8A7-F0164E50B49C}" type="slidenum">
              <a:rPr lang="en-GB" altLang="en-US" smtClean="0"/>
              <a:pPr fontAlgn="base">
                <a:spcBef>
                  <a:spcPct val="0"/>
                </a:spcBef>
                <a:spcAft>
                  <a:spcPct val="0"/>
                </a:spcAft>
              </a:pPr>
              <a:t>1</a:t>
            </a:fld>
            <a:endParaRPr lang="en-GB" altLang="en-US"/>
          </a:p>
        </p:txBody>
      </p:sp>
    </p:spTree>
    <p:extLst>
      <p:ext uri="{BB962C8B-B14F-4D97-AF65-F5344CB8AC3E}">
        <p14:creationId xmlns:p14="http://schemas.microsoft.com/office/powerpoint/2010/main" val="327173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BA90A5-5962-41AD-B8A7-F0164E50B49C}" type="slidenum">
              <a:rPr lang="en-GB" altLang="en-US" smtClean="0"/>
              <a:pPr fontAlgn="base">
                <a:spcBef>
                  <a:spcPct val="0"/>
                </a:spcBef>
                <a:spcAft>
                  <a:spcPct val="0"/>
                </a:spcAft>
              </a:pPr>
              <a:t>9</a:t>
            </a:fld>
            <a:endParaRPr lang="en-GB" altLang="en-US"/>
          </a:p>
        </p:txBody>
      </p:sp>
    </p:spTree>
    <p:extLst>
      <p:ext uri="{BB962C8B-B14F-4D97-AF65-F5344CB8AC3E}">
        <p14:creationId xmlns:p14="http://schemas.microsoft.com/office/powerpoint/2010/main" val="327173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Open Sans" panose="020B0606030504020204" pitchFamily="34" charset="0"/>
                <a:ea typeface="Open Sans" panose="020B0606030504020204" pitchFamily="34" charset="0"/>
                <a:cs typeface="Open Sans" panose="020B0606030504020204" pitchFamily="34" charset="0"/>
              </a:rPr>
              <a:t>Norfolk was rated as a social mobility cold spot (bottom 20%) in the 2016 Social Mobility Index, which identifies that ‘Many of these areas perform badly on both educational measures and adulthood outcomes, giving young people from less advantaged backgrounds limited opportunities to get on.’ </a:t>
            </a:r>
          </a:p>
          <a:p>
            <a:endParaRPr lang="en-GB" dirty="0"/>
          </a:p>
        </p:txBody>
      </p:sp>
      <p:sp>
        <p:nvSpPr>
          <p:cNvPr id="4" name="Slide Number Placeholder 3"/>
          <p:cNvSpPr>
            <a:spLocks noGrp="1"/>
          </p:cNvSpPr>
          <p:nvPr>
            <p:ph type="sldNum" sz="quarter" idx="5"/>
          </p:nvPr>
        </p:nvSpPr>
        <p:spPr/>
        <p:txBody>
          <a:bodyPr/>
          <a:lstStyle/>
          <a:p>
            <a:fld id="{06B48CEE-10BE-4964-8D1D-39C11D694B8D}" type="slidenum">
              <a:rPr lang="en-GB" smtClean="0"/>
              <a:t>10</a:t>
            </a:fld>
            <a:endParaRPr lang="en-GB"/>
          </a:p>
        </p:txBody>
      </p:sp>
    </p:spTree>
    <p:extLst>
      <p:ext uri="{BB962C8B-B14F-4D97-AF65-F5344CB8AC3E}">
        <p14:creationId xmlns:p14="http://schemas.microsoft.com/office/powerpoint/2010/main" val="199032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2925" lvl="1" indent="-276225">
              <a:buFont typeface="Courier New" panose="02070309020205020404" pitchFamily="49" charset="0"/>
              <a:buChar char="o"/>
            </a:pPr>
            <a:r>
              <a:rPr lang="en-GB" sz="1200" dirty="0">
                <a:latin typeface="Open Sans" panose="020B0606030504020204" pitchFamily="34" charset="0"/>
                <a:ea typeface="Open Sans" panose="020B0606030504020204" pitchFamily="34" charset="0"/>
                <a:cs typeface="Open Sans" panose="020B0606030504020204" pitchFamily="34" charset="0"/>
              </a:rPr>
              <a:t>Excessive movement of data (between emails, spreadsheets and file storage)</a:t>
            </a:r>
          </a:p>
          <a:p>
            <a:pPr marL="542925" lvl="1" indent="-276225">
              <a:buFont typeface="Courier New" panose="02070309020205020404" pitchFamily="49" charset="0"/>
              <a:buChar char="o"/>
            </a:pPr>
            <a:r>
              <a:rPr lang="en-GB" sz="1200" dirty="0">
                <a:latin typeface="Open Sans" panose="020B0606030504020204" pitchFamily="34" charset="0"/>
                <a:ea typeface="Open Sans" panose="020B0606030504020204" pitchFamily="34" charset="0"/>
                <a:cs typeface="Open Sans" panose="020B0606030504020204" pitchFamily="34" charset="0"/>
              </a:rPr>
              <a:t>Errors submitted created waiting time (and subsequent unplanned activity)</a:t>
            </a:r>
          </a:p>
          <a:p>
            <a:pPr marL="542925" lvl="1" indent="-276225">
              <a:buFont typeface="Courier New" panose="02070309020205020404" pitchFamily="49" charset="0"/>
              <a:buChar char="o"/>
            </a:pPr>
            <a:r>
              <a:rPr lang="en-GB" sz="1200" dirty="0">
                <a:latin typeface="Open Sans" panose="020B0606030504020204" pitchFamily="34" charset="0"/>
                <a:ea typeface="Open Sans" panose="020B0606030504020204" pitchFamily="34" charset="0"/>
                <a:cs typeface="Open Sans" panose="020B0606030504020204" pitchFamily="34" charset="0"/>
              </a:rPr>
              <a:t>Overproduction (manual reminders, double entry for processing and payments, manual reporting)</a:t>
            </a:r>
          </a:p>
          <a:p>
            <a:pPr marL="542925" lvl="1" indent="-276225">
              <a:buFont typeface="Courier New" panose="02070309020205020404" pitchFamily="49" charset="0"/>
              <a:buChar char="o"/>
            </a:pPr>
            <a:r>
              <a:rPr lang="en-GB" sz="1200" dirty="0">
                <a:latin typeface="Open Sans" panose="020B0606030504020204" pitchFamily="34" charset="0"/>
                <a:ea typeface="Open Sans" panose="020B0606030504020204" pitchFamily="34" charset="0"/>
                <a:cs typeface="Open Sans" panose="020B0606030504020204" pitchFamily="34" charset="0"/>
              </a:rPr>
              <a:t>Opportunity for human error</a:t>
            </a:r>
          </a:p>
          <a:p>
            <a:endParaRPr lang="en-GB" dirty="0"/>
          </a:p>
        </p:txBody>
      </p:sp>
      <p:sp>
        <p:nvSpPr>
          <p:cNvPr id="4" name="Slide Number Placeholder 3"/>
          <p:cNvSpPr>
            <a:spLocks noGrp="1"/>
          </p:cNvSpPr>
          <p:nvPr>
            <p:ph type="sldNum" sz="quarter" idx="5"/>
          </p:nvPr>
        </p:nvSpPr>
        <p:spPr/>
        <p:txBody>
          <a:bodyPr/>
          <a:lstStyle/>
          <a:p>
            <a:fld id="{06B48CEE-10BE-4964-8D1D-39C11D694B8D}" type="slidenum">
              <a:rPr lang="en-GB" smtClean="0"/>
              <a:t>14</a:t>
            </a:fld>
            <a:endParaRPr lang="en-GB"/>
          </a:p>
        </p:txBody>
      </p:sp>
    </p:spTree>
    <p:extLst>
      <p:ext uri="{BB962C8B-B14F-4D97-AF65-F5344CB8AC3E}">
        <p14:creationId xmlns:p14="http://schemas.microsoft.com/office/powerpoint/2010/main" val="347191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8400" y="0"/>
            <a:ext cx="5223600" cy="2829970"/>
          </a:xfrm>
          <a:prstGeom prst="rect">
            <a:avLst/>
          </a:prstGeom>
        </p:spPr>
      </p:pic>
      <p:sp>
        <p:nvSpPr>
          <p:cNvPr id="2" name="Title 1"/>
          <p:cNvSpPr>
            <a:spLocks noGrp="1"/>
          </p:cNvSpPr>
          <p:nvPr>
            <p:ph type="ctrTitle"/>
          </p:nvPr>
        </p:nvSpPr>
        <p:spPr>
          <a:xfrm>
            <a:off x="1524000" y="3090047"/>
            <a:ext cx="9144000" cy="903085"/>
          </a:xfrm>
        </p:spPr>
        <p:txBody>
          <a:bodyPr anchor="b">
            <a:normAutofit/>
          </a:bodyPr>
          <a:lstStyle>
            <a:lvl1pPr algn="ctr">
              <a:defRPr sz="5000" b="0">
                <a:solidFill>
                  <a:srgbClr val="003399"/>
                </a:solidFill>
                <a:latin typeface="+mn-lt"/>
              </a:defRPr>
            </a:lvl1pPr>
          </a:lstStyle>
          <a:p>
            <a:r>
              <a:rPr lang="en-US" dirty="0"/>
              <a:t>Click to edit Master title style</a:t>
            </a:r>
            <a:endParaRPr lang="en-GB" dirty="0"/>
          </a:p>
        </p:txBody>
      </p:sp>
      <p:grpSp>
        <p:nvGrpSpPr>
          <p:cNvPr id="8" name="Group 7"/>
          <p:cNvGrpSpPr>
            <a:grpSpLocks/>
          </p:cNvGrpSpPr>
          <p:nvPr userDrawn="1"/>
        </p:nvGrpSpPr>
        <p:grpSpPr bwMode="auto">
          <a:xfrm rot="5400000">
            <a:off x="1622972" y="-1622972"/>
            <a:ext cx="3733175" cy="6979119"/>
            <a:chOff x="1078534" y="1042968"/>
            <a:chExt cx="23584" cy="43434"/>
          </a:xfrm>
        </p:grpSpPr>
        <p:sp>
          <p:nvSpPr>
            <p:cNvPr id="9" name="AutoShape 2"/>
            <p:cNvSpPr>
              <a:spLocks noChangeArrowheads="1"/>
            </p:cNvSpPr>
            <p:nvPr userDrawn="1"/>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sp>
          <p:nvSpPr>
            <p:cNvPr id="10" name="AutoShape 3"/>
            <p:cNvSpPr>
              <a:spLocks noChangeArrowheads="1"/>
            </p:cNvSpPr>
            <p:nvPr userDrawn="1"/>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sp>
          <p:nvSpPr>
            <p:cNvPr id="11" name="AutoShape 4"/>
            <p:cNvSpPr>
              <a:spLocks noChangeArrowheads="1"/>
            </p:cNvSpPr>
            <p:nvPr userDrawn="1"/>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grpSp>
    </p:spTree>
    <p:extLst>
      <p:ext uri="{BB962C8B-B14F-4D97-AF65-F5344CB8AC3E}">
        <p14:creationId xmlns:p14="http://schemas.microsoft.com/office/powerpoint/2010/main" val="376797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03399"/>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838200" y="1847850"/>
            <a:ext cx="10515600" cy="3676650"/>
          </a:xfrm>
        </p:spPr>
        <p:txBody>
          <a:bodyPr/>
          <a:lstStyle>
            <a:lvl1pPr>
              <a:defRPr>
                <a:solidFill>
                  <a:srgbClr val="003399"/>
                </a:solidFill>
                <a:latin typeface="+mn-lt"/>
              </a:defRPr>
            </a:lvl1pPr>
            <a:lvl2pPr>
              <a:defRPr>
                <a:solidFill>
                  <a:srgbClr val="003399"/>
                </a:solidFill>
                <a:latin typeface="+mn-lt"/>
              </a:defRPr>
            </a:lvl2pPr>
            <a:lvl3pPr>
              <a:defRPr>
                <a:solidFill>
                  <a:srgbClr val="003399"/>
                </a:solidFill>
                <a:latin typeface="+mn-lt"/>
              </a:defRPr>
            </a:lvl3pPr>
            <a:lvl4pPr>
              <a:defRPr>
                <a:solidFill>
                  <a:srgbClr val="003399"/>
                </a:solidFill>
                <a:latin typeface="+mn-lt"/>
              </a:defRPr>
            </a:lvl4pPr>
            <a:lvl5pPr>
              <a:defRPr>
                <a:solidFill>
                  <a:srgbClr val="003399"/>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7" name="Group 6"/>
          <p:cNvGrpSpPr>
            <a:grpSpLocks/>
          </p:cNvGrpSpPr>
          <p:nvPr userDrawn="1"/>
        </p:nvGrpSpPr>
        <p:grpSpPr bwMode="auto">
          <a:xfrm rot="16200000">
            <a:off x="9348866" y="4014866"/>
            <a:ext cx="2392340" cy="3293927"/>
            <a:chOff x="1078534" y="1042968"/>
            <a:chExt cx="23584" cy="43434"/>
          </a:xfrm>
        </p:grpSpPr>
        <p:sp>
          <p:nvSpPr>
            <p:cNvPr id="8" name="AutoShape 2"/>
            <p:cNvSpPr>
              <a:spLocks noChangeArrowheads="1"/>
            </p:cNvSpPr>
            <p:nvPr userDrawn="1"/>
          </p:nvSpPr>
          <p:spPr bwMode="auto">
            <a:xfrm>
              <a:off x="1078534" y="1050645"/>
              <a:ext cx="23584" cy="35757"/>
            </a:xfrm>
            <a:prstGeom prst="triangle">
              <a:avLst>
                <a:gd name="adj" fmla="val 0"/>
              </a:avLst>
            </a:prstGeom>
            <a:solidFill>
              <a:srgbClr val="C5CEEF">
                <a:alpha val="71001"/>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sp>
          <p:nvSpPr>
            <p:cNvPr id="9" name="AutoShape 3"/>
            <p:cNvSpPr>
              <a:spLocks noChangeArrowheads="1"/>
            </p:cNvSpPr>
            <p:nvPr userDrawn="1"/>
          </p:nvSpPr>
          <p:spPr bwMode="auto">
            <a:xfrm>
              <a:off x="1078534" y="1042968"/>
              <a:ext cx="16002" cy="43434"/>
            </a:xfrm>
            <a:prstGeom prst="triangle">
              <a:avLst>
                <a:gd name="adj" fmla="val 0"/>
              </a:avLst>
            </a:prstGeom>
            <a:solidFill>
              <a:srgbClr val="9FAEE5">
                <a:alpha val="78999"/>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sp>
          <p:nvSpPr>
            <p:cNvPr id="10" name="AutoShape 4"/>
            <p:cNvSpPr>
              <a:spLocks noChangeArrowheads="1"/>
            </p:cNvSpPr>
            <p:nvPr userDrawn="1"/>
          </p:nvSpPr>
          <p:spPr bwMode="auto">
            <a:xfrm>
              <a:off x="1078534" y="1059199"/>
              <a:ext cx="23356" cy="27203"/>
            </a:xfrm>
            <a:prstGeom prst="triangle">
              <a:avLst>
                <a:gd name="adj" fmla="val 0"/>
              </a:avLst>
            </a:prstGeom>
            <a:solidFill>
              <a:srgbClr val="003399">
                <a:alpha val="63000"/>
              </a:srgbClr>
            </a:solidFill>
            <a:ln>
              <a:noFill/>
            </a:ln>
            <a:effectLst/>
            <a:extLs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GB"/>
            </a:p>
          </p:txBody>
        </p:sp>
      </p:gr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492748"/>
            <a:ext cx="2520000" cy="1365251"/>
          </a:xfrm>
          <a:prstGeom prst="rect">
            <a:avLst/>
          </a:prstGeom>
        </p:spPr>
      </p:pic>
    </p:spTree>
    <p:extLst>
      <p:ext uri="{BB962C8B-B14F-4D97-AF65-F5344CB8AC3E}">
        <p14:creationId xmlns:p14="http://schemas.microsoft.com/office/powerpoint/2010/main" val="3516766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9B475A-8DCC-4C29-B4FE-79767120A70C}" type="datetimeFigureOut">
              <a:rPr lang="en-GB" smtClean="0"/>
              <a:t>27/02/2023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22613-E1E9-48F0-B4B9-639AE5E60F0F}" type="slidenum">
              <a:rPr lang="en-GB" smtClean="0"/>
              <a:t>‹#›</a:t>
            </a:fld>
            <a:endParaRPr lang="en-GB"/>
          </a:p>
        </p:txBody>
      </p:sp>
    </p:spTree>
    <p:extLst>
      <p:ext uri="{BB962C8B-B14F-4D97-AF65-F5344CB8AC3E}">
        <p14:creationId xmlns:p14="http://schemas.microsoft.com/office/powerpoint/2010/main" val="2157011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CFf484VbmM8?feature=oembed"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naIWUVlKUEI?feature=oembed" TargetMode="External"/><Relationship Id="rId5" Type="http://schemas.openxmlformats.org/officeDocument/2006/relationships/image" Target="../media/image21.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Julie.west@newanglia.co.uk" TargetMode="External"/><Relationship Id="rId2" Type="http://schemas.openxmlformats.org/officeDocument/2006/relationships/hyperlink" Target="mailto:Michael.sargent@newanglia.co.uk"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09763" y="288925"/>
            <a:ext cx="9464675" cy="70643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GB" sz="3600" b="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p:cNvSpPr txBox="1"/>
          <p:nvPr/>
        </p:nvSpPr>
        <p:spPr>
          <a:xfrm>
            <a:off x="894342" y="2985183"/>
            <a:ext cx="1091979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Interreg C-Care Project Closing Event </a:t>
            </a:r>
            <a:r>
              <a:rPr lang="en-GB" sz="3000" dirty="0">
                <a:solidFill>
                  <a:srgbClr val="003399"/>
                </a:solidFill>
                <a:latin typeface="Open Sans" panose="020B0606030504020204" pitchFamily="34" charset="0"/>
                <a:ea typeface="Open Sans" panose="020B0606030504020204" pitchFamily="34" charset="0"/>
                <a:cs typeface="Open Sans" panose="020B0606030504020204" pitchFamily="34" charset="0"/>
              </a:rPr>
              <a:t>– Canterbury, Kent</a:t>
            </a:r>
          </a:p>
          <a:p>
            <a:pPr algn="ctr">
              <a:defRPr/>
            </a:pPr>
            <a:r>
              <a:rPr lang="en-GB" sz="2600" dirty="0">
                <a:solidFill>
                  <a:srgbClr val="003399"/>
                </a:solidFill>
                <a:latin typeface="Open Sans" panose="020B0606030504020204" pitchFamily="34" charset="0"/>
                <a:ea typeface="Open Sans" panose="020B0606030504020204" pitchFamily="34" charset="0"/>
                <a:cs typeface="Open Sans" panose="020B0606030504020204" pitchFamily="34" charset="0"/>
              </a:rPr>
              <a:t>1-2 March 2023</a:t>
            </a:r>
            <a:br>
              <a:rPr kumimoji="0" lang="en-GB" sz="2600" b="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GB" sz="260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(Future Work Skills: equipping the </a:t>
            </a:r>
            <a:r>
              <a:rPr kumimoji="0" lang="en-GB" sz="2600" i="0" u="none" strike="noStrike" kern="1200" cap="none" spc="0" normalizeH="0" baseline="0" noProof="0" dirty="0" err="1">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worforce</a:t>
            </a:r>
            <a:r>
              <a:rPr kumimoji="0" lang="en-GB" sz="260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 (Skills, Training, </a:t>
            </a:r>
            <a:r>
              <a:rPr kumimoji="0" lang="en-GB" sz="2600" b="1"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Self-Employment, Start-Ups</a:t>
            </a:r>
            <a:r>
              <a:rPr kumimoji="0" lang="en-GB" sz="260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 and Apprenticeships)</a:t>
            </a:r>
            <a:endParaRPr lang="en-GB" sz="360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 sign&#10;&#10;Description automatically generated">
            <a:extLst>
              <a:ext uri="{FF2B5EF4-FFF2-40B4-BE49-F238E27FC236}">
                <a16:creationId xmlns:a16="http://schemas.microsoft.com/office/drawing/2014/main" id="{3FEBBC0D-7834-4A58-BDF8-8565E3491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98" y="4728679"/>
            <a:ext cx="1520231" cy="993537"/>
          </a:xfrm>
          <a:prstGeom prst="rect">
            <a:avLst/>
          </a:prstGeom>
        </p:spPr>
      </p:pic>
      <p:pic>
        <p:nvPicPr>
          <p:cNvPr id="5" name="Picture 4" descr="New Anglia Logo">
            <a:extLst>
              <a:ext uri="{FF2B5EF4-FFF2-40B4-BE49-F238E27FC236}">
                <a16:creationId xmlns:a16="http://schemas.microsoft.com/office/drawing/2014/main" id="{C6458CD1-E2AB-47E1-A65B-D01C74684B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0357" y="5047513"/>
            <a:ext cx="2196661" cy="676356"/>
          </a:xfrm>
          <a:prstGeom prst="rect">
            <a:avLst/>
          </a:prstGeom>
          <a:noFill/>
          <a:ln>
            <a:noFill/>
          </a:ln>
        </p:spPr>
      </p:pic>
      <p:pic>
        <p:nvPicPr>
          <p:cNvPr id="6" name="Picture 5">
            <a:extLst>
              <a:ext uri="{FF2B5EF4-FFF2-40B4-BE49-F238E27FC236}">
                <a16:creationId xmlns:a16="http://schemas.microsoft.com/office/drawing/2014/main" id="{0A410918-80AC-4768-A676-1F4C921D39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9391" y="4884816"/>
            <a:ext cx="1145078" cy="891956"/>
          </a:xfrm>
          <a:prstGeom prst="rect">
            <a:avLst/>
          </a:prstGeom>
          <a:noFill/>
          <a:ln>
            <a:noFill/>
          </a:ln>
        </p:spPr>
      </p:pic>
      <p:pic>
        <p:nvPicPr>
          <p:cNvPr id="8" name="Picture 7">
            <a:extLst>
              <a:ext uri="{FF2B5EF4-FFF2-40B4-BE49-F238E27FC236}">
                <a16:creationId xmlns:a16="http://schemas.microsoft.com/office/drawing/2014/main" id="{2CC59FA6-BE9E-47B3-B3B2-BC4A845BC52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7014" y="4946822"/>
            <a:ext cx="1615241" cy="813647"/>
          </a:xfrm>
          <a:prstGeom prst="rect">
            <a:avLst/>
          </a:prstGeom>
          <a:noFill/>
          <a:ln>
            <a:noFill/>
          </a:ln>
        </p:spPr>
      </p:pic>
      <p:pic>
        <p:nvPicPr>
          <p:cNvPr id="10" name="Picture 9">
            <a:extLst>
              <a:ext uri="{FF2B5EF4-FFF2-40B4-BE49-F238E27FC236}">
                <a16:creationId xmlns:a16="http://schemas.microsoft.com/office/drawing/2014/main" id="{E82DF13F-F63E-4834-A702-0B31C0A70CE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2029" y="6077208"/>
            <a:ext cx="3305175" cy="495300"/>
          </a:xfrm>
          <a:prstGeom prst="rect">
            <a:avLst/>
          </a:prstGeom>
          <a:noFill/>
          <a:ln>
            <a:noFill/>
          </a:ln>
        </p:spPr>
      </p:pic>
      <p:pic>
        <p:nvPicPr>
          <p:cNvPr id="11" name="Picture 10">
            <a:extLst>
              <a:ext uri="{FF2B5EF4-FFF2-40B4-BE49-F238E27FC236}">
                <a16:creationId xmlns:a16="http://schemas.microsoft.com/office/drawing/2014/main" id="{D277227D-C317-4817-A4A2-51D7C790DC1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4798" y="5792039"/>
            <a:ext cx="2855061" cy="879862"/>
          </a:xfrm>
          <a:prstGeom prst="rect">
            <a:avLst/>
          </a:prstGeom>
          <a:noFill/>
          <a:ln>
            <a:noFill/>
          </a:ln>
        </p:spPr>
      </p:pic>
      <p:pic>
        <p:nvPicPr>
          <p:cNvPr id="14" name="Picture 13" descr="A picture containing text&#10;&#10;Description automatically generated">
            <a:extLst>
              <a:ext uri="{FF2B5EF4-FFF2-40B4-BE49-F238E27FC236}">
                <a16:creationId xmlns:a16="http://schemas.microsoft.com/office/drawing/2014/main" id="{6DF0B4C3-D422-4F57-9988-4DCB315F9B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4899" y="351198"/>
            <a:ext cx="4613428" cy="2245245"/>
          </a:xfrm>
          <a:prstGeom prst="rect">
            <a:avLst/>
          </a:prstGeom>
        </p:spPr>
      </p:pic>
      <p:pic>
        <p:nvPicPr>
          <p:cNvPr id="12" name="Picture 11" descr="Text&#10;&#10;Description automatically generated with low confidence">
            <a:extLst>
              <a:ext uri="{FF2B5EF4-FFF2-40B4-BE49-F238E27FC236}">
                <a16:creationId xmlns:a16="http://schemas.microsoft.com/office/drawing/2014/main" id="{0E8C0931-CFA1-5DEA-C36A-C307E0140DA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77169" y="4946822"/>
            <a:ext cx="2112029" cy="897118"/>
          </a:xfrm>
          <a:prstGeom prst="rect">
            <a:avLst/>
          </a:prstGeom>
        </p:spPr>
      </p:pic>
      <p:pic>
        <p:nvPicPr>
          <p:cNvPr id="15" name="Picture 14" descr="A blue background with yellow stars&#10;&#10;Description automatically generated with low confidence">
            <a:extLst>
              <a:ext uri="{FF2B5EF4-FFF2-40B4-BE49-F238E27FC236}">
                <a16:creationId xmlns:a16="http://schemas.microsoft.com/office/drawing/2014/main" id="{230E1315-B0EA-13F9-03CF-4A1FC50AA0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92632" y="830362"/>
            <a:ext cx="1998596" cy="1426024"/>
          </a:xfrm>
          <a:prstGeom prst="rect">
            <a:avLst/>
          </a:prstGeom>
        </p:spPr>
      </p:pic>
    </p:spTree>
    <p:extLst>
      <p:ext uri="{BB962C8B-B14F-4D97-AF65-F5344CB8AC3E}">
        <p14:creationId xmlns:p14="http://schemas.microsoft.com/office/powerpoint/2010/main" val="341275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77" y="110979"/>
            <a:ext cx="10515600" cy="1032376"/>
          </a:xfrm>
        </p:spPr>
        <p:txBody>
          <a:bodyPr>
            <a:normAutofit/>
          </a:bodyPr>
          <a:lstStyle/>
          <a:p>
            <a:pPr algn="just">
              <a:lnSpc>
                <a:spcPct val="107000"/>
              </a:lnSpc>
              <a:spcBef>
                <a:spcPts val="200"/>
              </a:spcBef>
            </a:pP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Access to Apprenticeships (A2A)</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979790B-769F-CCF4-C683-B59009FEBE7D}"/>
              </a:ext>
            </a:extLst>
          </p:cNvPr>
          <p:cNvSpPr txBox="1"/>
          <p:nvPr/>
        </p:nvSpPr>
        <p:spPr>
          <a:xfrm>
            <a:off x="287500" y="1096124"/>
            <a:ext cx="11683676" cy="4770537"/>
          </a:xfrm>
          <a:prstGeom prst="rect">
            <a:avLst/>
          </a:prstGeom>
          <a:noFill/>
        </p:spPr>
        <p:txBody>
          <a:bodyPr wrap="square">
            <a:spAutoFit/>
          </a:bodyPr>
          <a:lstStyle/>
          <a:p>
            <a:r>
              <a:rPr lang="en-GB" sz="1600" b="1" dirty="0">
                <a:solidFill>
                  <a:srgbClr val="9FAEE5"/>
                </a:solidFill>
                <a:latin typeface="Open Sans" panose="020B0606030504020204" pitchFamily="34" charset="0"/>
                <a:ea typeface="Open Sans" panose="020B0606030504020204" pitchFamily="34" charset="0"/>
                <a:cs typeface="Open Sans" panose="020B0606030504020204" pitchFamily="34" charset="0"/>
              </a:rPr>
              <a:t>Background Context</a:t>
            </a:r>
          </a:p>
          <a:p>
            <a:endParaRPr lang="en-GB" sz="16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Norfolk was rated (bottom 20%) as a social mobility cold spot (Social Mobility Index, 2016)</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Opportunities for young people were limited and highly competitive as a result of the Covid19 pandemic; with those aged 16-24 disproportionately disadvantaged, in starting an apprenticeship (DfE data, 2020)</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For some, travel costs, and the cost of necessary equipment &amp; materials is a major barrier stopping them from taking on an apprenticeship (Redrow, 2019).</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77% of businesses identified cashflow as a primary challenge (Norfolk Chambers of Commerce, 2020).</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A2A builds on a previous programme, Recruit | Retain | Reward (RRR) which offered incentive payments to businesses for costs associated with apprenticeship delivery</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76% of businesses survey stated that the availability of financial incentives is ‘extremely’ or ‘somewhat important’ in their decision to take on a young apprentice (RRR survey evaluation, NCC 2020)</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Text&#10;&#10;Description automatically generated">
            <a:extLst>
              <a:ext uri="{FF2B5EF4-FFF2-40B4-BE49-F238E27FC236}">
                <a16:creationId xmlns:a16="http://schemas.microsoft.com/office/drawing/2014/main" id="{CEC13634-64BF-4FE3-A994-09262E8D74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9980" y="101608"/>
            <a:ext cx="3301196" cy="1294685"/>
          </a:xfrm>
          <a:prstGeom prst="rect">
            <a:avLst/>
          </a:prstGeom>
        </p:spPr>
      </p:pic>
    </p:spTree>
    <p:extLst>
      <p:ext uri="{BB962C8B-B14F-4D97-AF65-F5344CB8AC3E}">
        <p14:creationId xmlns:p14="http://schemas.microsoft.com/office/powerpoint/2010/main" val="20448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4" y="194044"/>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Access to Apprenticeships </a:t>
            </a: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(A2A)</a:t>
            </a: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 </a:t>
            </a: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8" name="TextBox 7">
            <a:extLst>
              <a:ext uri="{FF2B5EF4-FFF2-40B4-BE49-F238E27FC236}">
                <a16:creationId xmlns:a16="http://schemas.microsoft.com/office/drawing/2014/main" id="{B979790B-769F-CCF4-C683-B59009FEBE7D}"/>
              </a:ext>
            </a:extLst>
          </p:cNvPr>
          <p:cNvSpPr txBox="1"/>
          <p:nvPr/>
        </p:nvSpPr>
        <p:spPr>
          <a:xfrm>
            <a:off x="220824" y="1223002"/>
            <a:ext cx="11286391" cy="4355038"/>
          </a:xfrm>
          <a:prstGeom prst="rect">
            <a:avLst/>
          </a:prstGeom>
          <a:noFill/>
        </p:spPr>
        <p:txBody>
          <a:bodyPr wrap="square">
            <a:spAutoFit/>
          </a:bodyPr>
          <a:lstStyle/>
          <a:p>
            <a:r>
              <a:rPr lang="en-GB" sz="16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rPr>
              <a:t>The A2A grant</a:t>
            </a:r>
          </a:p>
          <a:p>
            <a:endParaRPr lang="en-GB" sz="16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Access to Apprenticeships (A2A) aimed to support increased social mobility, ensuring financial barriers to apprenticeship opportunities were removed for individuals, particularly following the Covid-19 pandemic</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A2A grants improved the </a:t>
            </a:r>
            <a:r>
              <a:rPr lang="en-GB" sz="1600" b="1" dirty="0">
                <a:latin typeface="Open Sans" panose="020B0606030504020204" pitchFamily="34" charset="0"/>
                <a:ea typeface="Open Sans" panose="020B0606030504020204" pitchFamily="34" charset="0"/>
                <a:cs typeface="Open Sans" panose="020B0606030504020204" pitchFamily="34" charset="0"/>
              </a:rPr>
              <a:t>opportunity</a:t>
            </a:r>
            <a:r>
              <a:rPr lang="en-GB" sz="1600" dirty="0">
                <a:latin typeface="Open Sans" panose="020B0606030504020204" pitchFamily="34" charset="0"/>
                <a:ea typeface="Open Sans" panose="020B0606030504020204" pitchFamily="34" charset="0"/>
                <a:cs typeface="Open Sans" panose="020B0606030504020204" pitchFamily="34" charset="0"/>
              </a:rPr>
              <a:t> for those aged 16-24, to be able to start an apprenticeship with a small to medium sized business in Norfolk. </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The bursary grant, of up to £500, helped young people to access funding to:</a:t>
            </a:r>
          </a:p>
          <a:p>
            <a:pPr marL="742950" lvl="1" indent="-285750">
              <a:spcBef>
                <a:spcPts val="600"/>
              </a:spcBef>
              <a:buFont typeface="Wingdings" panose="05000000000000000000" pitchFamily="2" charset="2"/>
              <a:buChar char="ü"/>
            </a:pPr>
            <a:r>
              <a:rPr lang="en-GB" sz="1600" dirty="0">
                <a:latin typeface="Open Sans" panose="020B0606030504020204" pitchFamily="34" charset="0"/>
                <a:ea typeface="Open Sans" panose="020B0606030504020204" pitchFamily="34" charset="0"/>
                <a:cs typeface="Open Sans" panose="020B0606030504020204" pitchFamily="34" charset="0"/>
              </a:rPr>
              <a:t>Digital equipment/connectivity to enable completion of online learning or </a:t>
            </a:r>
            <a:r>
              <a:rPr lang="en-GB" sz="1600" dirty="0" err="1">
                <a:latin typeface="Open Sans" panose="020B0606030504020204" pitchFamily="34" charset="0"/>
                <a:ea typeface="Open Sans" panose="020B0606030504020204" pitchFamily="34" charset="0"/>
                <a:cs typeface="Open Sans" panose="020B0606030504020204" pitchFamily="34" charset="0"/>
              </a:rPr>
              <a:t>ePortfolio</a:t>
            </a:r>
            <a:r>
              <a:rPr lang="en-GB" sz="1600" dirty="0">
                <a:latin typeface="Open Sans" panose="020B0606030504020204" pitchFamily="34" charset="0"/>
                <a:ea typeface="Open Sans" panose="020B0606030504020204" pitchFamily="34" charset="0"/>
                <a:cs typeface="Open Sans" panose="020B0606030504020204" pitchFamily="34" charset="0"/>
              </a:rPr>
              <a:t> work</a:t>
            </a:r>
          </a:p>
          <a:p>
            <a:pPr marL="742950" lvl="1" indent="-285750">
              <a:buFont typeface="Wingdings" panose="05000000000000000000" pitchFamily="2" charset="2"/>
              <a:buChar char="ü"/>
            </a:pPr>
            <a:r>
              <a:rPr lang="en-GB" sz="1600" dirty="0">
                <a:latin typeface="Open Sans" panose="020B0606030504020204" pitchFamily="34" charset="0"/>
                <a:ea typeface="Open Sans" panose="020B0606030504020204" pitchFamily="34" charset="0"/>
                <a:cs typeface="Open Sans" panose="020B0606030504020204" pitchFamily="34" charset="0"/>
              </a:rPr>
              <a:t>The cost of travel expenses to get to learning provider or place of work</a:t>
            </a:r>
          </a:p>
          <a:p>
            <a:pPr marL="742950" lvl="1" indent="-285750">
              <a:buFont typeface="Wingdings" panose="05000000000000000000" pitchFamily="2" charset="2"/>
              <a:buChar char="ü"/>
            </a:pPr>
            <a:r>
              <a:rPr lang="en-GB" sz="1600" dirty="0">
                <a:latin typeface="Open Sans" panose="020B0606030504020204" pitchFamily="34" charset="0"/>
                <a:ea typeface="Open Sans" panose="020B0606030504020204" pitchFamily="34" charset="0"/>
                <a:cs typeface="Open Sans" panose="020B0606030504020204" pitchFamily="34" charset="0"/>
              </a:rPr>
              <a:t>Equipment they need to start work in a specific trade (e.g. chef knives, construction tools, hairdressing scissors)</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Text&#10;&#10;Description automatically generated">
            <a:extLst>
              <a:ext uri="{FF2B5EF4-FFF2-40B4-BE49-F238E27FC236}">
                <a16:creationId xmlns:a16="http://schemas.microsoft.com/office/drawing/2014/main" id="{2B65BEBA-6C6D-4411-87FD-B42213F7F2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9980" y="101608"/>
            <a:ext cx="3301196" cy="1294685"/>
          </a:xfrm>
          <a:prstGeom prst="rect">
            <a:avLst/>
          </a:prstGeom>
        </p:spPr>
      </p:pic>
    </p:spTree>
    <p:extLst>
      <p:ext uri="{BB962C8B-B14F-4D97-AF65-F5344CB8AC3E}">
        <p14:creationId xmlns:p14="http://schemas.microsoft.com/office/powerpoint/2010/main" val="6877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77" y="101608"/>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Access to Apprenticeships </a:t>
            </a: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(A2A)</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pic>
        <p:nvPicPr>
          <p:cNvPr id="10" name="Picture 9" descr="Text&#10;&#10;Description automatically generated">
            <a:extLst>
              <a:ext uri="{FF2B5EF4-FFF2-40B4-BE49-F238E27FC236}">
                <a16:creationId xmlns:a16="http://schemas.microsoft.com/office/drawing/2014/main" id="{3D9A0507-73A4-4E7A-9C14-9897700400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9980" y="101608"/>
            <a:ext cx="3301196" cy="1294685"/>
          </a:xfrm>
          <a:prstGeom prst="rect">
            <a:avLst/>
          </a:prstGeom>
        </p:spPr>
      </p:pic>
      <p:sp>
        <p:nvSpPr>
          <p:cNvPr id="7" name="TextBox 6">
            <a:extLst>
              <a:ext uri="{FF2B5EF4-FFF2-40B4-BE49-F238E27FC236}">
                <a16:creationId xmlns:a16="http://schemas.microsoft.com/office/drawing/2014/main" id="{0BD7B67B-209C-4036-8FCB-5A6548F22B8A}"/>
              </a:ext>
            </a:extLst>
          </p:cNvPr>
          <p:cNvSpPr txBox="1"/>
          <p:nvPr/>
        </p:nvSpPr>
        <p:spPr>
          <a:xfrm>
            <a:off x="354974" y="1396293"/>
            <a:ext cx="1966195" cy="646331"/>
          </a:xfrm>
          <a:prstGeom prst="rect">
            <a:avLst/>
          </a:prstGeom>
          <a:noFill/>
        </p:spPr>
        <p:txBody>
          <a:bodyPr wrap="square">
            <a:spAutoFit/>
          </a:bodyPr>
          <a:lstStyle/>
          <a:p>
            <a:r>
              <a:rPr lang="en-GB" sz="18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rPr>
              <a:t>Case Study:</a:t>
            </a:r>
          </a:p>
          <a:p>
            <a:pPr marL="285750" indent="-285750">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BH Trees Ltd</a:t>
            </a:r>
            <a:endParaRPr lang="en-GB" sz="18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Online Media 5" title="Access Apprenticeships - BH Trees (French Subtitles)">
            <a:hlinkClick r:id="" action="ppaction://media"/>
            <a:extLst>
              <a:ext uri="{FF2B5EF4-FFF2-40B4-BE49-F238E27FC236}">
                <a16:creationId xmlns:a16="http://schemas.microsoft.com/office/drawing/2014/main" id="{A03382BF-7195-4EE5-8C2F-AFD553048C7A}"/>
              </a:ext>
            </a:extLst>
          </p:cNvPr>
          <p:cNvPicPr>
            <a:picLocks noRot="1" noChangeAspect="1"/>
          </p:cNvPicPr>
          <p:nvPr>
            <a:videoFile r:link="rId1"/>
          </p:nvPr>
        </p:nvPicPr>
        <p:blipFill>
          <a:blip r:embed="rId5"/>
          <a:stretch>
            <a:fillRect/>
          </a:stretch>
        </p:blipFill>
        <p:spPr>
          <a:xfrm>
            <a:off x="2966072" y="1547122"/>
            <a:ext cx="8651875" cy="4888309"/>
          </a:xfrm>
          <a:prstGeom prst="rect">
            <a:avLst/>
          </a:prstGeom>
        </p:spPr>
      </p:pic>
    </p:spTree>
    <p:extLst>
      <p:ext uri="{BB962C8B-B14F-4D97-AF65-F5344CB8AC3E}">
        <p14:creationId xmlns:p14="http://schemas.microsoft.com/office/powerpoint/2010/main" val="363576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6" y="82678"/>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Access to Apprenticeships </a:t>
            </a: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(A2A) </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979790B-769F-CCF4-C683-B59009FEBE7D}"/>
              </a:ext>
            </a:extLst>
          </p:cNvPr>
          <p:cNvSpPr txBox="1"/>
          <p:nvPr/>
        </p:nvSpPr>
        <p:spPr>
          <a:xfrm>
            <a:off x="235364" y="1115054"/>
            <a:ext cx="10925971" cy="2062103"/>
          </a:xfrm>
          <a:prstGeom prst="rect">
            <a:avLst/>
          </a:prstGeom>
          <a:noFill/>
        </p:spPr>
        <p:txBody>
          <a:bodyPr wrap="square">
            <a:spAutoFit/>
          </a:bodyPr>
          <a:lstStyle/>
          <a:p>
            <a:r>
              <a:rPr lang="en-GB" sz="16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rPr>
              <a:t>Automation context</a:t>
            </a:r>
          </a:p>
          <a:p>
            <a:endParaRPr lang="en-GB" sz="16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Apprenticeships have large seasonal peaks</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Project launched in December – took a while to gain momentum (expected)</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Anticipated high volume of applications during August, September &amp; October</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Needed to maximise staffing resource capacity</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Text&#10;&#10;Description automatically generated">
            <a:extLst>
              <a:ext uri="{FF2B5EF4-FFF2-40B4-BE49-F238E27FC236}">
                <a16:creationId xmlns:a16="http://schemas.microsoft.com/office/drawing/2014/main" id="{AE678ECF-F413-4876-9534-8AAD0B443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9980" y="101608"/>
            <a:ext cx="3301196" cy="1294685"/>
          </a:xfrm>
          <a:prstGeom prst="rect">
            <a:avLst/>
          </a:prstGeom>
        </p:spPr>
      </p:pic>
      <p:pic>
        <p:nvPicPr>
          <p:cNvPr id="9" name="Picture 8">
            <a:extLst>
              <a:ext uri="{FF2B5EF4-FFF2-40B4-BE49-F238E27FC236}">
                <a16:creationId xmlns:a16="http://schemas.microsoft.com/office/drawing/2014/main" id="{6EF675DF-136E-4ED1-BB87-006A5D67D5AE}"/>
              </a:ext>
            </a:extLst>
          </p:cNvPr>
          <p:cNvPicPr>
            <a:picLocks noChangeAspect="1"/>
          </p:cNvPicPr>
          <p:nvPr/>
        </p:nvPicPr>
        <p:blipFill rotWithShape="1">
          <a:blip r:embed="rId4"/>
          <a:srcRect t="7975"/>
          <a:stretch/>
        </p:blipFill>
        <p:spPr>
          <a:xfrm>
            <a:off x="3212772" y="2893518"/>
            <a:ext cx="5457208" cy="3663905"/>
          </a:xfrm>
          <a:prstGeom prst="rect">
            <a:avLst/>
          </a:prstGeom>
        </p:spPr>
      </p:pic>
    </p:spTree>
    <p:extLst>
      <p:ext uri="{BB962C8B-B14F-4D97-AF65-F5344CB8AC3E}">
        <p14:creationId xmlns:p14="http://schemas.microsoft.com/office/powerpoint/2010/main" val="184828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77" y="133008"/>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Access to Apprenticeships (A2A)</a:t>
            </a: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 </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8" name="TextBox 7">
            <a:extLst>
              <a:ext uri="{FF2B5EF4-FFF2-40B4-BE49-F238E27FC236}">
                <a16:creationId xmlns:a16="http://schemas.microsoft.com/office/drawing/2014/main" id="{B979790B-769F-CCF4-C683-B59009FEBE7D}"/>
              </a:ext>
            </a:extLst>
          </p:cNvPr>
          <p:cNvSpPr txBox="1"/>
          <p:nvPr/>
        </p:nvSpPr>
        <p:spPr>
          <a:xfrm>
            <a:off x="294529" y="1265295"/>
            <a:ext cx="4767666" cy="3539430"/>
          </a:xfrm>
          <a:prstGeom prst="rect">
            <a:avLst/>
          </a:prstGeom>
          <a:noFill/>
        </p:spPr>
        <p:txBody>
          <a:bodyPr wrap="square">
            <a:spAutoFit/>
          </a:bodyPr>
          <a:lstStyle/>
          <a:p>
            <a:r>
              <a:rPr lang="en-GB" sz="16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rPr>
              <a:t>Automation of administrative processes</a:t>
            </a:r>
          </a:p>
          <a:p>
            <a:endParaRPr lang="en-GB" sz="16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Processing applications was time consuming and we identified areas of process ‘waste’:</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542925" lvl="1" indent="-276225">
              <a:buFont typeface="Courier New" panose="02070309020205020404" pitchFamily="49" charset="0"/>
              <a:buChar char="o"/>
            </a:pPr>
            <a:r>
              <a:rPr lang="en-GB" sz="1600" dirty="0">
                <a:latin typeface="Open Sans" panose="020B0606030504020204" pitchFamily="34" charset="0"/>
                <a:ea typeface="Open Sans" panose="020B0606030504020204" pitchFamily="34" charset="0"/>
                <a:cs typeface="Open Sans" panose="020B0606030504020204" pitchFamily="34" charset="0"/>
              </a:rPr>
              <a:t>Excessive movement of data</a:t>
            </a:r>
          </a:p>
          <a:p>
            <a:pPr marL="542925" lvl="1" indent="-276225">
              <a:buFont typeface="Courier New" panose="02070309020205020404" pitchFamily="49" charset="0"/>
              <a:buChar char="o"/>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542925" lvl="1" indent="-276225">
              <a:buFont typeface="Courier New" panose="02070309020205020404" pitchFamily="49" charset="0"/>
              <a:buChar char="o"/>
            </a:pPr>
            <a:r>
              <a:rPr lang="en-GB" sz="1600" dirty="0">
                <a:latin typeface="Open Sans" panose="020B0606030504020204" pitchFamily="34" charset="0"/>
                <a:ea typeface="Open Sans" panose="020B0606030504020204" pitchFamily="34" charset="0"/>
                <a:cs typeface="Open Sans" panose="020B0606030504020204" pitchFamily="34" charset="0"/>
              </a:rPr>
              <a:t>Errors submitted created waiting time/unplanned activity</a:t>
            </a:r>
          </a:p>
          <a:p>
            <a:pPr marL="542925" lvl="1" indent="-276225">
              <a:buFont typeface="Courier New" panose="02070309020205020404" pitchFamily="49" charset="0"/>
              <a:buChar char="o"/>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542925" lvl="1" indent="-276225">
              <a:buFont typeface="Courier New" panose="02070309020205020404" pitchFamily="49" charset="0"/>
              <a:buChar char="o"/>
            </a:pPr>
            <a:r>
              <a:rPr lang="en-GB" sz="1600" dirty="0">
                <a:latin typeface="Open Sans" panose="020B0606030504020204" pitchFamily="34" charset="0"/>
                <a:ea typeface="Open Sans" panose="020B0606030504020204" pitchFamily="34" charset="0"/>
                <a:cs typeface="Open Sans" panose="020B0606030504020204" pitchFamily="34" charset="0"/>
              </a:rPr>
              <a:t>Overproduction </a:t>
            </a:r>
          </a:p>
          <a:p>
            <a:pPr marL="542925" lvl="1" indent="-276225">
              <a:buFont typeface="Courier New" panose="02070309020205020404" pitchFamily="49" charset="0"/>
              <a:buChar char="o"/>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542925" lvl="1" indent="-276225">
              <a:buFont typeface="Courier New" panose="02070309020205020404" pitchFamily="49" charset="0"/>
              <a:buChar char="o"/>
            </a:pPr>
            <a:r>
              <a:rPr lang="en-GB" sz="1600" dirty="0">
                <a:latin typeface="Open Sans" panose="020B0606030504020204" pitchFamily="34" charset="0"/>
                <a:ea typeface="Open Sans" panose="020B0606030504020204" pitchFamily="34" charset="0"/>
                <a:cs typeface="Open Sans" panose="020B0606030504020204" pitchFamily="34" charset="0"/>
              </a:rPr>
              <a:t>Opportunity for human error</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Text&#10;&#10;Description automatically generated">
            <a:extLst>
              <a:ext uri="{FF2B5EF4-FFF2-40B4-BE49-F238E27FC236}">
                <a16:creationId xmlns:a16="http://schemas.microsoft.com/office/drawing/2014/main" id="{AE678ECF-F413-4876-9534-8AAD0B443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9980" y="101608"/>
            <a:ext cx="3301196" cy="1294685"/>
          </a:xfrm>
          <a:prstGeom prst="rect">
            <a:avLst/>
          </a:prstGeom>
        </p:spPr>
      </p:pic>
      <p:pic>
        <p:nvPicPr>
          <p:cNvPr id="10" name="Picture 9">
            <a:extLst>
              <a:ext uri="{FF2B5EF4-FFF2-40B4-BE49-F238E27FC236}">
                <a16:creationId xmlns:a16="http://schemas.microsoft.com/office/drawing/2014/main" id="{29789A18-9C69-41B1-BFAA-AB456DDFAA22}"/>
              </a:ext>
            </a:extLst>
          </p:cNvPr>
          <p:cNvPicPr>
            <a:picLocks noChangeAspect="1"/>
          </p:cNvPicPr>
          <p:nvPr/>
        </p:nvPicPr>
        <p:blipFill>
          <a:blip r:embed="rId5"/>
          <a:stretch>
            <a:fillRect/>
          </a:stretch>
        </p:blipFill>
        <p:spPr>
          <a:xfrm>
            <a:off x="5212847" y="1117929"/>
            <a:ext cx="5634425" cy="5740071"/>
          </a:xfrm>
          <a:prstGeom prst="rect">
            <a:avLst/>
          </a:prstGeom>
        </p:spPr>
      </p:pic>
    </p:spTree>
    <p:extLst>
      <p:ext uri="{BB962C8B-B14F-4D97-AF65-F5344CB8AC3E}">
        <p14:creationId xmlns:p14="http://schemas.microsoft.com/office/powerpoint/2010/main" val="233216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77" y="133008"/>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Access to Apprenticeships</a:t>
            </a: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 (A2A)</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8" name="TextBox 7">
            <a:extLst>
              <a:ext uri="{FF2B5EF4-FFF2-40B4-BE49-F238E27FC236}">
                <a16:creationId xmlns:a16="http://schemas.microsoft.com/office/drawing/2014/main" id="{B979790B-769F-CCF4-C683-B59009FEBE7D}"/>
              </a:ext>
            </a:extLst>
          </p:cNvPr>
          <p:cNvSpPr txBox="1"/>
          <p:nvPr/>
        </p:nvSpPr>
        <p:spPr>
          <a:xfrm>
            <a:off x="337628" y="1702386"/>
            <a:ext cx="3483910" cy="2554545"/>
          </a:xfrm>
          <a:prstGeom prst="rect">
            <a:avLst/>
          </a:prstGeom>
          <a:noFill/>
        </p:spPr>
        <p:txBody>
          <a:bodyPr wrap="square">
            <a:spAutoFit/>
          </a:bodyPr>
          <a:lstStyle/>
          <a:p>
            <a:r>
              <a:rPr lang="en-GB" sz="16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rPr>
              <a:t>Automation of administrative processes</a:t>
            </a:r>
          </a:p>
          <a:p>
            <a:endParaRPr lang="en-GB" sz="16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Word application forms vs webforms</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SharePoint List</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Automated emails, file storage &amp; invoice proformas</a:t>
            </a:r>
          </a:p>
        </p:txBody>
      </p:sp>
      <p:pic>
        <p:nvPicPr>
          <p:cNvPr id="7" name="Picture 6" descr="Text&#10;&#10;Description automatically generated">
            <a:extLst>
              <a:ext uri="{FF2B5EF4-FFF2-40B4-BE49-F238E27FC236}">
                <a16:creationId xmlns:a16="http://schemas.microsoft.com/office/drawing/2014/main" id="{AE678ECF-F413-4876-9534-8AAD0B443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9980" y="101608"/>
            <a:ext cx="3301196" cy="1294685"/>
          </a:xfrm>
          <a:prstGeom prst="rect">
            <a:avLst/>
          </a:prstGeom>
        </p:spPr>
      </p:pic>
      <p:pic>
        <p:nvPicPr>
          <p:cNvPr id="12" name="Picture 11">
            <a:extLst>
              <a:ext uri="{FF2B5EF4-FFF2-40B4-BE49-F238E27FC236}">
                <a16:creationId xmlns:a16="http://schemas.microsoft.com/office/drawing/2014/main" id="{22A243CE-F7EA-4337-8845-F2DAC92FB666}"/>
              </a:ext>
            </a:extLst>
          </p:cNvPr>
          <p:cNvPicPr>
            <a:picLocks noChangeAspect="1"/>
          </p:cNvPicPr>
          <p:nvPr/>
        </p:nvPicPr>
        <p:blipFill rotWithShape="1">
          <a:blip r:embed="rId4"/>
          <a:srcRect r="34153"/>
          <a:stretch/>
        </p:blipFill>
        <p:spPr>
          <a:xfrm>
            <a:off x="4254623" y="1702806"/>
            <a:ext cx="7599749" cy="4727221"/>
          </a:xfrm>
          <a:prstGeom prst="rect">
            <a:avLst/>
          </a:prstGeom>
          <a:effectLst>
            <a:outerShdw blurRad="152400" dist="76200" dir="3000000" sx="102000" sy="102000" algn="ctr" rotWithShape="0">
              <a:srgbClr val="000000">
                <a:alpha val="43000"/>
              </a:srgbClr>
            </a:outerShdw>
          </a:effectLst>
        </p:spPr>
      </p:pic>
    </p:spTree>
    <p:extLst>
      <p:ext uri="{BB962C8B-B14F-4D97-AF65-F5344CB8AC3E}">
        <p14:creationId xmlns:p14="http://schemas.microsoft.com/office/powerpoint/2010/main" val="109319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77" y="133008"/>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Access to Apprenticeships (A2A)</a:t>
            </a: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 </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979790B-769F-CCF4-C683-B59009FEBE7D}"/>
              </a:ext>
            </a:extLst>
          </p:cNvPr>
          <p:cNvSpPr txBox="1"/>
          <p:nvPr/>
        </p:nvSpPr>
        <p:spPr>
          <a:xfrm>
            <a:off x="220825" y="1174208"/>
            <a:ext cx="3370788" cy="3046988"/>
          </a:xfrm>
          <a:prstGeom prst="rect">
            <a:avLst/>
          </a:prstGeom>
          <a:noFill/>
        </p:spPr>
        <p:txBody>
          <a:bodyPr wrap="square">
            <a:spAutoFit/>
          </a:bodyPr>
          <a:lstStyle/>
          <a:p>
            <a:r>
              <a:rPr lang="en-GB" sz="16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rPr>
              <a:t>Automation – benefits</a:t>
            </a:r>
          </a:p>
          <a:p>
            <a:endParaRPr lang="en-GB" sz="16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Reduction in:</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449263" lvl="1" indent="-182563">
              <a:buFont typeface="Courier New" panose="02070309020205020404" pitchFamily="49" charset="0"/>
              <a:buChar char="o"/>
            </a:pPr>
            <a:r>
              <a:rPr lang="en-GB" sz="1600" dirty="0">
                <a:latin typeface="Open Sans" panose="020B0606030504020204" pitchFamily="34" charset="0"/>
                <a:ea typeface="Open Sans" panose="020B0606030504020204" pitchFamily="34" charset="0"/>
                <a:cs typeface="Open Sans" panose="020B0606030504020204" pitchFamily="34" charset="0"/>
              </a:rPr>
              <a:t>manual processing</a:t>
            </a:r>
          </a:p>
          <a:p>
            <a:pPr marL="449263" lvl="1" indent="-182563">
              <a:buFont typeface="Courier New" panose="02070309020205020404" pitchFamily="49" charset="0"/>
              <a:buChar char="o"/>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449263" lvl="1" indent="-182563">
              <a:buFont typeface="Courier New" panose="02070309020205020404" pitchFamily="49" charset="0"/>
              <a:buChar char="o"/>
            </a:pPr>
            <a:r>
              <a:rPr lang="en-GB" sz="1600" dirty="0">
                <a:latin typeface="Open Sans" panose="020B0606030504020204" pitchFamily="34" charset="0"/>
                <a:ea typeface="Open Sans" panose="020B0606030504020204" pitchFamily="34" charset="0"/>
                <a:cs typeface="Open Sans" panose="020B0606030504020204" pitchFamily="34" charset="0"/>
              </a:rPr>
              <a:t>opportunity for human error</a:t>
            </a:r>
          </a:p>
          <a:p>
            <a:pPr marL="449263" lvl="1" indent="-182563">
              <a:buFont typeface="Courier New" panose="02070309020205020404" pitchFamily="49" charset="0"/>
              <a:buChar char="o"/>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449263" lvl="1" indent="-182563">
              <a:buFont typeface="Courier New" panose="02070309020205020404" pitchFamily="49" charset="0"/>
              <a:buChar char="o"/>
            </a:pPr>
            <a:r>
              <a:rPr lang="en-GB" sz="1600" dirty="0">
                <a:latin typeface="Open Sans" panose="020B0606030504020204" pitchFamily="34" charset="0"/>
                <a:ea typeface="Open Sans" panose="020B0606030504020204" pitchFamily="34" charset="0"/>
                <a:cs typeface="Open Sans" panose="020B0606030504020204" pitchFamily="34" charset="0"/>
              </a:rPr>
              <a:t>resource requirement </a:t>
            </a:r>
          </a:p>
          <a:p>
            <a:pPr marL="266700" lvl="1"/>
            <a:r>
              <a:rPr lang="en-GB" sz="1600" dirty="0">
                <a:latin typeface="Open Sans" panose="020B0606030504020204" pitchFamily="34" charset="0"/>
                <a:ea typeface="Open Sans" panose="020B0606030504020204" pitchFamily="34" charset="0"/>
                <a:cs typeface="Open Sans" panose="020B0606030504020204" pitchFamily="34" charset="0"/>
              </a:rPr>
              <a:t>    (13 hours per month saved!)</a:t>
            </a: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Text&#10;&#10;Description automatically generated">
            <a:extLst>
              <a:ext uri="{FF2B5EF4-FFF2-40B4-BE49-F238E27FC236}">
                <a16:creationId xmlns:a16="http://schemas.microsoft.com/office/drawing/2014/main" id="{AE678ECF-F413-4876-9534-8AAD0B443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9979" y="76198"/>
            <a:ext cx="3301196" cy="1294685"/>
          </a:xfrm>
          <a:prstGeom prst="rect">
            <a:avLst/>
          </a:prstGeom>
        </p:spPr>
      </p:pic>
      <p:pic>
        <p:nvPicPr>
          <p:cNvPr id="9" name="Picture 8">
            <a:extLst>
              <a:ext uri="{FF2B5EF4-FFF2-40B4-BE49-F238E27FC236}">
                <a16:creationId xmlns:a16="http://schemas.microsoft.com/office/drawing/2014/main" id="{61DD844B-22F2-41F2-84E7-AF551A21D345}"/>
              </a:ext>
            </a:extLst>
          </p:cNvPr>
          <p:cNvPicPr>
            <a:picLocks noChangeAspect="1"/>
          </p:cNvPicPr>
          <p:nvPr/>
        </p:nvPicPr>
        <p:blipFill>
          <a:blip r:embed="rId4"/>
          <a:stretch>
            <a:fillRect/>
          </a:stretch>
        </p:blipFill>
        <p:spPr>
          <a:xfrm>
            <a:off x="3522021" y="1262778"/>
            <a:ext cx="4389955" cy="4472267"/>
          </a:xfrm>
          <a:prstGeom prst="rect">
            <a:avLst/>
          </a:prstGeom>
        </p:spPr>
      </p:pic>
      <p:pic>
        <p:nvPicPr>
          <p:cNvPr id="10" name="Picture 9">
            <a:extLst>
              <a:ext uri="{FF2B5EF4-FFF2-40B4-BE49-F238E27FC236}">
                <a16:creationId xmlns:a16="http://schemas.microsoft.com/office/drawing/2014/main" id="{EFD06A59-337D-4753-99E4-F8C47FEA447A}"/>
              </a:ext>
            </a:extLst>
          </p:cNvPr>
          <p:cNvPicPr>
            <a:picLocks noChangeAspect="1"/>
          </p:cNvPicPr>
          <p:nvPr/>
        </p:nvPicPr>
        <p:blipFill>
          <a:blip r:embed="rId5"/>
          <a:stretch>
            <a:fillRect/>
          </a:stretch>
        </p:blipFill>
        <p:spPr>
          <a:xfrm>
            <a:off x="7911976" y="1262778"/>
            <a:ext cx="4178834" cy="3145864"/>
          </a:xfrm>
          <a:prstGeom prst="rect">
            <a:avLst/>
          </a:prstGeom>
        </p:spPr>
      </p:pic>
    </p:spTree>
    <p:extLst>
      <p:ext uri="{BB962C8B-B14F-4D97-AF65-F5344CB8AC3E}">
        <p14:creationId xmlns:p14="http://schemas.microsoft.com/office/powerpoint/2010/main" val="77183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77" y="229570"/>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Access to Apprenticeships (A2A)</a:t>
            </a: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 </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979790B-769F-CCF4-C683-B59009FEBE7D}"/>
              </a:ext>
            </a:extLst>
          </p:cNvPr>
          <p:cNvSpPr txBox="1"/>
          <p:nvPr/>
        </p:nvSpPr>
        <p:spPr>
          <a:xfrm>
            <a:off x="384095" y="1363835"/>
            <a:ext cx="5302330" cy="1077218"/>
          </a:xfrm>
          <a:prstGeom prst="rect">
            <a:avLst/>
          </a:prstGeom>
          <a:noFill/>
        </p:spPr>
        <p:txBody>
          <a:bodyPr wrap="square">
            <a:spAutoFit/>
          </a:bodyPr>
          <a:lstStyle/>
          <a:p>
            <a:r>
              <a:rPr lang="en-GB" sz="16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rPr>
              <a:t>Automation – other benefits</a:t>
            </a:r>
          </a:p>
          <a:p>
            <a:endParaRPr lang="en-GB" sz="16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Automated reporting via </a:t>
            </a:r>
            <a:r>
              <a:rPr lang="en-GB" sz="1600" dirty="0" err="1">
                <a:latin typeface="Open Sans" panose="020B0606030504020204" pitchFamily="34" charset="0"/>
                <a:ea typeface="Open Sans" panose="020B0606030504020204" pitchFamily="34" charset="0"/>
                <a:cs typeface="Open Sans" panose="020B0606030504020204" pitchFamily="34" charset="0"/>
              </a:rPr>
              <a:t>PowerBI</a:t>
            </a:r>
            <a:endParaRPr lang="en-GB" sz="1600" dirty="0">
              <a:latin typeface="Open Sans" panose="020B0606030504020204" pitchFamily="34" charset="0"/>
              <a:ea typeface="Open Sans" panose="020B0606030504020204" pitchFamily="34" charset="0"/>
              <a:cs typeface="Open Sans" panose="020B0606030504020204" pitchFamily="34" charset="0"/>
            </a:endParaRPr>
          </a:p>
          <a:p>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Text&#10;&#10;Description automatically generated">
            <a:extLst>
              <a:ext uri="{FF2B5EF4-FFF2-40B4-BE49-F238E27FC236}">
                <a16:creationId xmlns:a16="http://schemas.microsoft.com/office/drawing/2014/main" id="{AE678ECF-F413-4876-9534-8AAD0B443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804" y="16441"/>
            <a:ext cx="3301196" cy="1294685"/>
          </a:xfrm>
          <a:prstGeom prst="rect">
            <a:avLst/>
          </a:prstGeom>
        </p:spPr>
      </p:pic>
      <p:pic>
        <p:nvPicPr>
          <p:cNvPr id="9" name="Picture 8">
            <a:extLst>
              <a:ext uri="{FF2B5EF4-FFF2-40B4-BE49-F238E27FC236}">
                <a16:creationId xmlns:a16="http://schemas.microsoft.com/office/drawing/2014/main" id="{7A6B2035-1AF1-496F-8F5F-A17B0BE31090}"/>
              </a:ext>
            </a:extLst>
          </p:cNvPr>
          <p:cNvPicPr>
            <a:picLocks noChangeAspect="1"/>
          </p:cNvPicPr>
          <p:nvPr/>
        </p:nvPicPr>
        <p:blipFill rotWithShape="1">
          <a:blip r:embed="rId4"/>
          <a:srcRect l="3621"/>
          <a:stretch/>
        </p:blipFill>
        <p:spPr>
          <a:xfrm>
            <a:off x="6749231" y="1202393"/>
            <a:ext cx="4866113" cy="264926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7767DB7-4435-4B9C-A908-4EB328FC769E}"/>
              </a:ext>
            </a:extLst>
          </p:cNvPr>
          <p:cNvPicPr>
            <a:picLocks noChangeAspect="1"/>
          </p:cNvPicPr>
          <p:nvPr/>
        </p:nvPicPr>
        <p:blipFill>
          <a:blip r:embed="rId5"/>
          <a:stretch>
            <a:fillRect/>
          </a:stretch>
        </p:blipFill>
        <p:spPr>
          <a:xfrm>
            <a:off x="3104332" y="2474484"/>
            <a:ext cx="3530878" cy="341452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74C340C3-F311-46C3-8866-77358B1763A9}"/>
              </a:ext>
            </a:extLst>
          </p:cNvPr>
          <p:cNvPicPr>
            <a:picLocks noChangeAspect="1"/>
          </p:cNvPicPr>
          <p:nvPr/>
        </p:nvPicPr>
        <p:blipFill>
          <a:blip r:embed="rId6"/>
          <a:stretch>
            <a:fillRect/>
          </a:stretch>
        </p:blipFill>
        <p:spPr>
          <a:xfrm>
            <a:off x="6749231" y="3957927"/>
            <a:ext cx="4881613" cy="2649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574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069" y="194445"/>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Access to Apprenticeships (A2A)</a:t>
            </a: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pic>
        <p:nvPicPr>
          <p:cNvPr id="10" name="Picture 9" descr="Text&#10;&#10;Description automatically generated">
            <a:extLst>
              <a:ext uri="{FF2B5EF4-FFF2-40B4-BE49-F238E27FC236}">
                <a16:creationId xmlns:a16="http://schemas.microsoft.com/office/drawing/2014/main" id="{D7FB39AB-4AB7-492D-B294-7EFAA213DB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9980" y="101608"/>
            <a:ext cx="3301196" cy="1294685"/>
          </a:xfrm>
          <a:prstGeom prst="rect">
            <a:avLst/>
          </a:prstGeom>
        </p:spPr>
      </p:pic>
      <p:sp>
        <p:nvSpPr>
          <p:cNvPr id="6" name="TextBox 5">
            <a:extLst>
              <a:ext uri="{FF2B5EF4-FFF2-40B4-BE49-F238E27FC236}">
                <a16:creationId xmlns:a16="http://schemas.microsoft.com/office/drawing/2014/main" id="{38BF99AD-C59F-42FE-AA10-27B4DF61825F}"/>
              </a:ext>
            </a:extLst>
          </p:cNvPr>
          <p:cNvSpPr txBox="1"/>
          <p:nvPr/>
        </p:nvSpPr>
        <p:spPr>
          <a:xfrm>
            <a:off x="354974" y="1396293"/>
            <a:ext cx="1966195" cy="923330"/>
          </a:xfrm>
          <a:prstGeom prst="rect">
            <a:avLst/>
          </a:prstGeom>
          <a:noFill/>
        </p:spPr>
        <p:txBody>
          <a:bodyPr wrap="square">
            <a:spAutoFit/>
          </a:bodyPr>
          <a:lstStyle/>
          <a:p>
            <a:r>
              <a:rPr lang="en-GB" sz="18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rPr>
              <a:t>Case Study:</a:t>
            </a:r>
          </a:p>
          <a:p>
            <a:endParaRPr lang="en-GB" sz="18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800" dirty="0">
                <a:latin typeface="Open Sans" panose="020B0606030504020204" pitchFamily="34" charset="0"/>
                <a:ea typeface="Open Sans" panose="020B0606030504020204" pitchFamily="34" charset="0"/>
                <a:cs typeface="Open Sans" panose="020B0606030504020204" pitchFamily="34" charset="0"/>
              </a:rPr>
              <a:t>Little Lifts</a:t>
            </a:r>
            <a:endParaRPr lang="en-GB" sz="18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3" name="Online Media 2" title="Access to Apprenticeships - Little Lifts (French Subtitles)">
            <a:hlinkClick r:id="" action="ppaction://media"/>
            <a:extLst>
              <a:ext uri="{FF2B5EF4-FFF2-40B4-BE49-F238E27FC236}">
                <a16:creationId xmlns:a16="http://schemas.microsoft.com/office/drawing/2014/main" id="{8274163C-8C04-4403-BE11-A061BEB50D19}"/>
              </a:ext>
            </a:extLst>
          </p:cNvPr>
          <p:cNvPicPr>
            <a:picLocks noRot="1" noChangeAspect="1"/>
          </p:cNvPicPr>
          <p:nvPr>
            <a:videoFile r:link="rId1"/>
          </p:nvPr>
        </p:nvPicPr>
        <p:blipFill>
          <a:blip r:embed="rId5"/>
          <a:stretch>
            <a:fillRect/>
          </a:stretch>
        </p:blipFill>
        <p:spPr>
          <a:xfrm>
            <a:off x="2844800" y="1396293"/>
            <a:ext cx="8992226" cy="5080608"/>
          </a:xfrm>
          <a:prstGeom prst="rect">
            <a:avLst/>
          </a:prstGeom>
        </p:spPr>
      </p:pic>
    </p:spTree>
    <p:extLst>
      <p:ext uri="{BB962C8B-B14F-4D97-AF65-F5344CB8AC3E}">
        <p14:creationId xmlns:p14="http://schemas.microsoft.com/office/powerpoint/2010/main" val="121177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4" y="121260"/>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Access to Apprenticeships (A2A)</a:t>
            </a:r>
          </a:p>
        </p:txBody>
      </p:sp>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979790B-769F-CCF4-C683-B59009FEBE7D}"/>
              </a:ext>
            </a:extLst>
          </p:cNvPr>
          <p:cNvSpPr txBox="1"/>
          <p:nvPr/>
        </p:nvSpPr>
        <p:spPr>
          <a:xfrm>
            <a:off x="602256" y="974482"/>
            <a:ext cx="9752735" cy="4909036"/>
          </a:xfrm>
          <a:prstGeom prst="rect">
            <a:avLst/>
          </a:prstGeom>
          <a:noFill/>
        </p:spPr>
        <p:txBody>
          <a:bodyPr wrap="square">
            <a:spAutoFit/>
          </a:bodyPr>
          <a:lstStyle/>
          <a:p>
            <a:r>
              <a:rPr lang="en-GB" b="1" dirty="0">
                <a:solidFill>
                  <a:srgbClr val="9FAEE5"/>
                </a:solidFill>
                <a:latin typeface="Open Sans" panose="020B0606030504020204" pitchFamily="34" charset="0"/>
                <a:ea typeface="Open Sans" panose="020B0606030504020204" pitchFamily="34" charset="0"/>
                <a:cs typeface="Open Sans" panose="020B0606030504020204" pitchFamily="34" charset="0"/>
              </a:rPr>
              <a:t>Results (at time of writing)</a:t>
            </a:r>
          </a:p>
          <a:p>
            <a:pPr marL="285750" indent="-285750">
              <a:spcBef>
                <a:spcPts val="600"/>
              </a:spcBef>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371 financial grants completed </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268 individuals supported</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Average grant value £423.27</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Grants were paid on ‘immediate terms’ rather than standard 30 days, as Covid19 response (cashflow)</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Grants were offered in all seven districts in Norfolk</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Engineering &amp; Construction = highest applications by sector</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70% of grants = aged 16-18</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30% of grants = aged 19-24</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Training providers were main source of referrals</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Mainly supported Level 2&amp;3 apprentices</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Mainly supported digital equipment </a:t>
            </a:r>
          </a:p>
          <a:p>
            <a:pPr marL="285750" indent="-285750">
              <a:buFont typeface="Arial" panose="020B0604020202020204" pitchFamily="34" charset="0"/>
              <a:buChar char="•"/>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Contributed to </a:t>
            </a:r>
            <a:r>
              <a:rPr lang="en-GB" sz="1600" i="1" dirty="0">
                <a:latin typeface="Open Sans" panose="020B0606030504020204" pitchFamily="34" charset="0"/>
                <a:ea typeface="Open Sans" panose="020B0606030504020204" pitchFamily="34" charset="0"/>
                <a:cs typeface="Open Sans" panose="020B0606030504020204" pitchFamily="34" charset="0"/>
              </a:rPr>
              <a:t>increase</a:t>
            </a:r>
            <a:r>
              <a:rPr lang="en-GB" sz="1600" dirty="0">
                <a:latin typeface="Open Sans" panose="020B0606030504020204" pitchFamily="34" charset="0"/>
                <a:ea typeface="Open Sans" panose="020B0606030504020204" pitchFamily="34" charset="0"/>
                <a:cs typeface="Open Sans" panose="020B0606030504020204" pitchFamily="34" charset="0"/>
              </a:rPr>
              <a:t> in apprenticeship starts in Norfolk, for the first time following 5 years of decline!</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ROI = 371 apprenticeships &gt; c£80m economic ROI*</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Lessons learned from automation &gt; new projects</a:t>
            </a: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Text&#10;&#10;Description automatically generated">
            <a:extLst>
              <a:ext uri="{FF2B5EF4-FFF2-40B4-BE49-F238E27FC236}">
                <a16:creationId xmlns:a16="http://schemas.microsoft.com/office/drawing/2014/main" id="{302093C9-0E4A-4307-A416-D3572F6D29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9980" y="101608"/>
            <a:ext cx="3301196" cy="1294685"/>
          </a:xfrm>
          <a:prstGeom prst="rect">
            <a:avLst/>
          </a:prstGeom>
        </p:spPr>
      </p:pic>
      <p:sp>
        <p:nvSpPr>
          <p:cNvPr id="3" name="TextBox 2">
            <a:extLst>
              <a:ext uri="{FF2B5EF4-FFF2-40B4-BE49-F238E27FC236}">
                <a16:creationId xmlns:a16="http://schemas.microsoft.com/office/drawing/2014/main" id="{86286697-2C0D-46A1-BEB6-D6F5D365FFFF}"/>
              </a:ext>
            </a:extLst>
          </p:cNvPr>
          <p:cNvSpPr txBox="1"/>
          <p:nvPr/>
        </p:nvSpPr>
        <p:spPr>
          <a:xfrm>
            <a:off x="2542600" y="5879939"/>
            <a:ext cx="3424567" cy="800219"/>
          </a:xfrm>
          <a:prstGeom prst="rect">
            <a:avLst/>
          </a:prstGeom>
          <a:noFill/>
        </p:spPr>
        <p:txBody>
          <a:bodyPr wrap="square" rtlCol="0">
            <a:spAutoFit/>
          </a:bodyPr>
          <a:lstStyle/>
          <a:p>
            <a:r>
              <a:rPr lang="en-GB" sz="900" dirty="0"/>
              <a:t>*Calculation:</a:t>
            </a:r>
          </a:p>
          <a:p>
            <a:pPr>
              <a:spcBef>
                <a:spcPts val="600"/>
              </a:spcBef>
            </a:pPr>
            <a:r>
              <a:rPr lang="en-GB" sz="900" dirty="0" err="1"/>
              <a:t>RoI</a:t>
            </a:r>
            <a:r>
              <a:rPr lang="en-GB" sz="900" dirty="0"/>
              <a:t> = outputs x per £ of apprenticeship funding (average value in Norfolk, 2021/22) x average £ of ROI (DfE calculation)</a:t>
            </a:r>
          </a:p>
          <a:p>
            <a:pPr>
              <a:spcBef>
                <a:spcPts val="600"/>
              </a:spcBef>
            </a:pPr>
            <a:r>
              <a:rPr lang="en-GB" sz="900" dirty="0" err="1"/>
              <a:t>RoI</a:t>
            </a:r>
            <a:r>
              <a:rPr lang="en-GB" sz="900" dirty="0"/>
              <a:t> = 371 x £7945.00 x £27.00</a:t>
            </a:r>
          </a:p>
        </p:txBody>
      </p:sp>
    </p:spTree>
    <p:extLst>
      <p:ext uri="{BB962C8B-B14F-4D97-AF65-F5344CB8AC3E}">
        <p14:creationId xmlns:p14="http://schemas.microsoft.com/office/powerpoint/2010/main" val="188055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Who are we?</a:t>
            </a: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979790B-769F-CCF4-C683-B59009FEBE7D}"/>
              </a:ext>
            </a:extLst>
          </p:cNvPr>
          <p:cNvSpPr txBox="1"/>
          <p:nvPr/>
        </p:nvSpPr>
        <p:spPr>
          <a:xfrm>
            <a:off x="531370" y="1393870"/>
            <a:ext cx="10669015" cy="2215991"/>
          </a:xfrm>
          <a:prstGeom prst="rect">
            <a:avLst/>
          </a:prstGeom>
          <a:noFill/>
        </p:spPr>
        <p:txBody>
          <a:bodyPr wrap="square">
            <a:spAutoFit/>
          </a:bodyPr>
          <a:lstStyle/>
          <a:p>
            <a:endParaRPr lang="en-GB" sz="1800" b="1" dirty="0">
              <a:solidFill>
                <a:srgbClr val="9FAEE5"/>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New Anglia Local Enterprise Partnership works with businesses, local authority partners and education institutions to drive growth and enterprise in Norfolk and Suffolk..</a:t>
            </a:r>
          </a:p>
          <a:p>
            <a:endParaRPr lang="en-GB" sz="1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400" dirty="0">
                <a:effectLst/>
                <a:latin typeface="Open Sans" panose="020B0606030504020204" pitchFamily="34" charset="0"/>
                <a:ea typeface="Open Sans" panose="020B0606030504020204" pitchFamily="34" charset="0"/>
                <a:cs typeface="Open Sans" panose="020B0606030504020204" pitchFamily="34" charset="0"/>
              </a:rPr>
              <a:t>NALEP previously delivered a £28m ERDF business advice service, including economic support for high value business start-ups. </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New Anglia Logo">
            <a:extLst>
              <a:ext uri="{FF2B5EF4-FFF2-40B4-BE49-F238E27FC236}">
                <a16:creationId xmlns:a16="http://schemas.microsoft.com/office/drawing/2014/main" id="{11D0F1B0-C46C-9863-7C0A-A6593A73ED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274513"/>
            <a:ext cx="2196661" cy="676356"/>
          </a:xfrm>
          <a:prstGeom prst="rect">
            <a:avLst/>
          </a:prstGeom>
          <a:noFill/>
          <a:ln>
            <a:noFill/>
          </a:ln>
        </p:spPr>
      </p:pic>
    </p:spTree>
    <p:extLst>
      <p:ext uri="{BB962C8B-B14F-4D97-AF65-F5344CB8AC3E}">
        <p14:creationId xmlns:p14="http://schemas.microsoft.com/office/powerpoint/2010/main" val="65275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22" y="59610"/>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Access to Apprenticeships (A2A)</a:t>
            </a:r>
          </a:p>
        </p:txBody>
      </p:sp>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979790B-769F-CCF4-C683-B59009FEBE7D}"/>
              </a:ext>
            </a:extLst>
          </p:cNvPr>
          <p:cNvSpPr txBox="1"/>
          <p:nvPr/>
        </p:nvSpPr>
        <p:spPr>
          <a:xfrm>
            <a:off x="220824" y="978061"/>
            <a:ext cx="6106539" cy="646331"/>
          </a:xfrm>
          <a:prstGeom prst="rect">
            <a:avLst/>
          </a:prstGeom>
          <a:noFill/>
        </p:spPr>
        <p:txBody>
          <a:bodyPr wrap="square">
            <a:spAutoFit/>
          </a:bodyPr>
          <a:lstStyle/>
          <a:p>
            <a:r>
              <a:rPr lang="en-GB" b="1" dirty="0">
                <a:solidFill>
                  <a:srgbClr val="9FAEE5"/>
                </a:solidFill>
                <a:latin typeface="Open Sans" panose="020B0606030504020204" pitchFamily="34" charset="0"/>
                <a:ea typeface="Open Sans" panose="020B0606030504020204" pitchFamily="34" charset="0"/>
                <a:cs typeface="Open Sans" panose="020B0606030504020204" pitchFamily="34" charset="0"/>
              </a:rPr>
              <a:t>Evaluation Comments - Employers</a:t>
            </a: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Text&#10;&#10;Description automatically generated">
            <a:extLst>
              <a:ext uri="{FF2B5EF4-FFF2-40B4-BE49-F238E27FC236}">
                <a16:creationId xmlns:a16="http://schemas.microsoft.com/office/drawing/2014/main" id="{302093C9-0E4A-4307-A416-D3572F6D29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9980" y="101608"/>
            <a:ext cx="3301196" cy="1294685"/>
          </a:xfrm>
          <a:prstGeom prst="rect">
            <a:avLst/>
          </a:prstGeom>
        </p:spPr>
      </p:pic>
      <p:sp>
        <p:nvSpPr>
          <p:cNvPr id="10" name="TextBox 9">
            <a:extLst>
              <a:ext uri="{FF2B5EF4-FFF2-40B4-BE49-F238E27FC236}">
                <a16:creationId xmlns:a16="http://schemas.microsoft.com/office/drawing/2014/main" id="{54FA3AA7-AA89-4D3C-BA76-C7D84C0CE23A}"/>
              </a:ext>
            </a:extLst>
          </p:cNvPr>
          <p:cNvSpPr txBox="1"/>
          <p:nvPr/>
        </p:nvSpPr>
        <p:spPr>
          <a:xfrm>
            <a:off x="838200" y="1509414"/>
            <a:ext cx="10389124" cy="3539430"/>
          </a:xfrm>
          <a:prstGeom prst="rect">
            <a:avLst/>
          </a:prstGeom>
          <a:noFill/>
        </p:spPr>
        <p:txBody>
          <a:bodyPr wrap="square">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“In a difficult post pandemic business environment, these grants have enabled us to recruit and train the next generation of new staff for the business, and demonstrates to her we are serious about her career and I firmly believe this support will go along way to attracting / retaining good staff”</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“It was really beneficial for our apprentice to have new tools to work with; this made her learning easier and benefited us all. We started with a limited selection of second hand tools which made tasks trickier, she has benefited from having the right tools for the job straight away”</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“He now has his own tools , so able to work along side the trainer , not waiting to borrow their tools”</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“Both apprentices are non-drivers and need to travel on public transport to work across our 4 different sites. Without the bus pass they would have been based at one site, which would impact on their understanding, knowledge and experience of how each site contribute to the wider practice”. </a:t>
            </a:r>
          </a:p>
        </p:txBody>
      </p:sp>
    </p:spTree>
    <p:extLst>
      <p:ext uri="{BB962C8B-B14F-4D97-AF65-F5344CB8AC3E}">
        <p14:creationId xmlns:p14="http://schemas.microsoft.com/office/powerpoint/2010/main" val="4150766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4" y="121260"/>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Access to Apprenticeships (A2A)</a:t>
            </a:r>
          </a:p>
        </p:txBody>
      </p:sp>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979790B-769F-CCF4-C683-B59009FEBE7D}"/>
              </a:ext>
            </a:extLst>
          </p:cNvPr>
          <p:cNvSpPr txBox="1"/>
          <p:nvPr/>
        </p:nvSpPr>
        <p:spPr>
          <a:xfrm>
            <a:off x="311288" y="1008252"/>
            <a:ext cx="6106539" cy="646331"/>
          </a:xfrm>
          <a:prstGeom prst="rect">
            <a:avLst/>
          </a:prstGeom>
          <a:noFill/>
        </p:spPr>
        <p:txBody>
          <a:bodyPr wrap="square">
            <a:spAutoFit/>
          </a:bodyPr>
          <a:lstStyle/>
          <a:p>
            <a:r>
              <a:rPr lang="en-GB" b="1" dirty="0">
                <a:solidFill>
                  <a:srgbClr val="9FAEE5"/>
                </a:solidFill>
                <a:latin typeface="Open Sans" panose="020B0606030504020204" pitchFamily="34" charset="0"/>
                <a:ea typeface="Open Sans" panose="020B0606030504020204" pitchFamily="34" charset="0"/>
                <a:cs typeface="Open Sans" panose="020B0606030504020204" pitchFamily="34" charset="0"/>
              </a:rPr>
              <a:t>Evaluation Comments - Apprentices</a:t>
            </a: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Text&#10;&#10;Description automatically generated">
            <a:extLst>
              <a:ext uri="{FF2B5EF4-FFF2-40B4-BE49-F238E27FC236}">
                <a16:creationId xmlns:a16="http://schemas.microsoft.com/office/drawing/2014/main" id="{302093C9-0E4A-4307-A416-D3572F6D29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9980" y="101608"/>
            <a:ext cx="3301196" cy="1294685"/>
          </a:xfrm>
          <a:prstGeom prst="rect">
            <a:avLst/>
          </a:prstGeom>
        </p:spPr>
      </p:pic>
      <p:sp>
        <p:nvSpPr>
          <p:cNvPr id="10" name="TextBox 9">
            <a:extLst>
              <a:ext uri="{FF2B5EF4-FFF2-40B4-BE49-F238E27FC236}">
                <a16:creationId xmlns:a16="http://schemas.microsoft.com/office/drawing/2014/main" id="{54FA3AA7-AA89-4D3C-BA76-C7D84C0CE23A}"/>
              </a:ext>
            </a:extLst>
          </p:cNvPr>
          <p:cNvSpPr txBox="1"/>
          <p:nvPr/>
        </p:nvSpPr>
        <p:spPr>
          <a:xfrm>
            <a:off x="645154" y="1499771"/>
            <a:ext cx="10708646" cy="3323987"/>
          </a:xfrm>
          <a:prstGeom prst="rect">
            <a:avLst/>
          </a:prstGeom>
          <a:noFill/>
        </p:spPr>
        <p:txBody>
          <a:bodyPr wrap="square">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“It is much easier to complete assignments with the laptop!”</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“It meant I can get to my employment on time and with ease”</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“I have been able to type my notes at college and access them at work and home. I can also access all the online college content at work and home on the laptop, which is very helpful”</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“It has abled me to practise different hairdressing techniques on the block heads using my equipment. And I am now able to do my online portfolio which is required for college”</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“The laptop made doing college work a lot easier, as it meant I didn't have to borrow a laptop from family members. I think the hand tools have greatly improved my work performance because I now have all the tools I need so don't have to borrow off of colleagues anymore”</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r>
              <a:rPr lang="en-GB" sz="1400" dirty="0">
                <a:latin typeface="Open Sans" panose="020B0606030504020204" pitchFamily="34" charset="0"/>
                <a:ea typeface="Open Sans" panose="020B0606030504020204" pitchFamily="34" charset="0"/>
                <a:cs typeface="Open Sans" panose="020B0606030504020204" pitchFamily="34" charset="0"/>
              </a:rPr>
              <a:t>“The pushbike assisted me in getting to my work location”</a:t>
            </a:r>
          </a:p>
        </p:txBody>
      </p:sp>
    </p:spTree>
    <p:extLst>
      <p:ext uri="{BB962C8B-B14F-4D97-AF65-F5344CB8AC3E}">
        <p14:creationId xmlns:p14="http://schemas.microsoft.com/office/powerpoint/2010/main" val="3540768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6769"/>
            <a:ext cx="10515600" cy="4079631"/>
          </a:xfrm>
        </p:spPr>
        <p:txBody>
          <a:bodyPr>
            <a:normAutofit/>
          </a:bodyPr>
          <a:lstStyle/>
          <a:p>
            <a:pPr marL="0" indent="0" algn="ctr">
              <a:lnSpc>
                <a:spcPct val="107000"/>
              </a:lnSpc>
              <a:spcAft>
                <a:spcPts val="800"/>
              </a:spcAft>
              <a:buNone/>
            </a:pPr>
            <a:endParaRPr lang="en-GB" sz="4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07000"/>
              </a:lnSpc>
              <a:spcAft>
                <a:spcPts val="800"/>
              </a:spcAft>
              <a:buNone/>
            </a:pPr>
            <a:r>
              <a:rPr lang="en-GB" sz="40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Thank you!</a:t>
            </a:r>
            <a:endParaRPr lang="en-GB" sz="400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0" lvl="0" indent="0">
              <a:lnSpc>
                <a:spcPct val="107000"/>
              </a:lnSpc>
              <a:buNone/>
            </a:pPr>
            <a:endParaRPr lang="en-GB"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F523C65E-F2D3-4F18-8A77-69E81BBA02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Tree>
    <p:extLst>
      <p:ext uri="{BB962C8B-B14F-4D97-AF65-F5344CB8AC3E}">
        <p14:creationId xmlns:p14="http://schemas.microsoft.com/office/powerpoint/2010/main" val="1667108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The Challenge</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979790B-769F-CCF4-C683-B59009FEBE7D}"/>
              </a:ext>
            </a:extLst>
          </p:cNvPr>
          <p:cNvSpPr txBox="1"/>
          <p:nvPr/>
        </p:nvSpPr>
        <p:spPr>
          <a:xfrm>
            <a:off x="684785" y="1393870"/>
            <a:ext cx="10669015" cy="2720938"/>
          </a:xfrm>
          <a:prstGeom prst="rect">
            <a:avLst/>
          </a:prstGeom>
          <a:noFill/>
        </p:spPr>
        <p:txBody>
          <a:bodyPr wrap="square">
            <a:spAutoFit/>
          </a:bodyPr>
          <a:lstStyle/>
          <a:p>
            <a:pPr>
              <a:lnSpc>
                <a:spcPct val="107000"/>
              </a:lnSpc>
            </a:pPr>
            <a:r>
              <a:rPr lang="en-GB" sz="1400" dirty="0">
                <a:solidFill>
                  <a:srgbClr val="FFC000"/>
                </a:solidFill>
                <a:effectLst/>
                <a:latin typeface="Open Sans" panose="020B0606030504020204" pitchFamily="34" charset="0"/>
                <a:ea typeface="Calibri" panose="020F0502020204030204" pitchFamily="34" charset="0"/>
                <a:cs typeface="Times New Roman" panose="02020603050405020304" pitchFamily="18" charset="0"/>
              </a:rPr>
              <a:t>Situation Analysis</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pPr>
            <a:r>
              <a:rPr lang="en-GB" sz="1400" i="1" dirty="0">
                <a:effectLst/>
                <a:latin typeface="Open Sans" panose="020B0606030504020204" pitchFamily="34" charset="0"/>
                <a:ea typeface="Calibri" panose="020F0502020204030204" pitchFamily="34" charset="0"/>
                <a:cs typeface="Times New Roman" panose="02020603050405020304" pitchFamily="18" charset="0"/>
              </a:rPr>
              <a:t>(What need / challenge is the reviewed activity responding to)</a:t>
            </a:r>
          </a:p>
          <a:p>
            <a:pPr>
              <a:lnSpc>
                <a:spcPct val="107000"/>
              </a:lnSpc>
            </a:pPr>
            <a:r>
              <a:rPr lang="en-GB" sz="1400" dirty="0">
                <a:effectLst/>
                <a:latin typeface="Open Sans" panose="020B0606030504020204" pitchFamily="34" charset="0"/>
                <a:ea typeface="Calibri" panose="020F0502020204030204" pitchFamily="34" charset="0"/>
                <a:cs typeface="Times New Roman" panose="02020603050405020304" pitchFamily="18" charset="0"/>
              </a:rPr>
              <a:t>Offer an alternative to furlough/unemployment to those affected as a result of COVID</a:t>
            </a:r>
          </a:p>
          <a:p>
            <a:pPr>
              <a:lnSpc>
                <a:spcPct val="107000"/>
              </a:lnSpc>
            </a:pPr>
            <a:r>
              <a:rPr lang="en-GB" sz="1400" dirty="0">
                <a:effectLst/>
                <a:latin typeface="Open Sans" panose="020B0606030504020204" pitchFamily="34" charset="0"/>
                <a:ea typeface="Calibri" panose="020F0502020204030204" pitchFamily="34" charset="0"/>
                <a:cs typeface="Times New Roman" panose="02020603050405020304" pitchFamily="18" charset="0"/>
              </a:rPr>
              <a:t> </a:t>
            </a:r>
          </a:p>
          <a:p>
            <a:pPr>
              <a:lnSpc>
                <a:spcPct val="107000"/>
              </a:lnSpc>
            </a:pP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pPr>
            <a:r>
              <a:rPr lang="en-GB" sz="1400" dirty="0">
                <a:solidFill>
                  <a:srgbClr val="FFC000"/>
                </a:solidFill>
                <a:effectLst/>
                <a:latin typeface="Open Sans" panose="020B0606030504020204" pitchFamily="34" charset="0"/>
                <a:ea typeface="Calibri" panose="020F0502020204030204" pitchFamily="34" charset="0"/>
                <a:cs typeface="Times New Roman" panose="02020603050405020304" pitchFamily="18" charset="0"/>
              </a:rPr>
              <a:t>Objective(s)</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pPr>
            <a:r>
              <a:rPr lang="en-GB" sz="1400" i="1" dirty="0">
                <a:effectLst/>
                <a:latin typeface="Open Sans" panose="020B0606030504020204" pitchFamily="34" charset="0"/>
                <a:ea typeface="Calibri" panose="020F0502020204030204" pitchFamily="34" charset="0"/>
                <a:cs typeface="Times New Roman" panose="02020603050405020304" pitchFamily="18" charset="0"/>
              </a:rPr>
              <a:t>(What is the activity aiming to achieve?  (changes/impact on the economy, society, environment, etc – the Project’s themes)</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pPr>
            <a:r>
              <a:rPr lang="en-GB" sz="1400" dirty="0">
                <a:effectLst/>
                <a:latin typeface="Open Sans" panose="020B0606030504020204" pitchFamily="34" charset="0"/>
                <a:ea typeface="Calibri" panose="020F0502020204030204" pitchFamily="34" charset="0"/>
                <a:cs typeface="Times New Roman" panose="02020603050405020304" pitchFamily="18" charset="0"/>
              </a:rPr>
              <a:t> </a:t>
            </a:r>
            <a:r>
              <a:rPr lang="en-GB" sz="1400" dirty="0">
                <a:latin typeface="Open Sans" panose="020B0606030504020204" pitchFamily="34" charset="0"/>
                <a:ea typeface="Calibri" panose="020F0502020204030204" pitchFamily="34" charset="0"/>
                <a:cs typeface="Times New Roman" panose="02020603050405020304" pitchFamily="18" charset="0"/>
              </a:rPr>
              <a:t>To furnish potential entrepreneurs with the skills and knowledge to make informed career and financial choices through self-employment</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52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The Challenge contd.</a:t>
            </a: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979790B-769F-CCF4-C683-B59009FEBE7D}"/>
              </a:ext>
            </a:extLst>
          </p:cNvPr>
          <p:cNvSpPr txBox="1"/>
          <p:nvPr/>
        </p:nvSpPr>
        <p:spPr>
          <a:xfrm>
            <a:off x="684785" y="1393870"/>
            <a:ext cx="10669015" cy="1694695"/>
          </a:xfrm>
          <a:prstGeom prst="rect">
            <a:avLst/>
          </a:prstGeom>
          <a:noFill/>
        </p:spPr>
        <p:txBody>
          <a:bodyPr wrap="square">
            <a:spAutoFit/>
          </a:bodyPr>
          <a:lstStyle/>
          <a:p>
            <a:pPr>
              <a:lnSpc>
                <a:spcPct val="107000"/>
              </a:lnSpc>
            </a:pPr>
            <a:r>
              <a:rPr lang="en-GB" sz="1400" dirty="0">
                <a:solidFill>
                  <a:srgbClr val="FFC000"/>
                </a:solidFill>
                <a:effectLst/>
                <a:latin typeface="Open Sans" panose="020B0606030504020204" pitchFamily="34" charset="0"/>
                <a:ea typeface="Calibri" panose="020F0502020204030204" pitchFamily="34" charset="0"/>
                <a:cs typeface="Times New Roman" panose="02020603050405020304" pitchFamily="18" charset="0"/>
              </a:rPr>
              <a:t>Description</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pPr>
            <a:r>
              <a:rPr lang="en-GB" sz="1400" i="1" dirty="0">
                <a:effectLst/>
                <a:latin typeface="Open Sans" panose="020B0606030504020204" pitchFamily="34" charset="0"/>
                <a:ea typeface="Calibri" panose="020F0502020204030204" pitchFamily="34" charset="0"/>
                <a:cs typeface="Times New Roman" panose="02020603050405020304" pitchFamily="18" charset="0"/>
              </a:rPr>
              <a:t>Description of the activity / action / programme that is being reviewed </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pPr>
            <a:r>
              <a:rPr lang="en-GB" sz="1400" i="1" dirty="0">
                <a:effectLst/>
                <a:latin typeface="Open Sans" panose="020B0606030504020204" pitchFamily="34" charset="0"/>
                <a:ea typeface="Calibri" panose="020F0502020204030204" pitchFamily="34" charset="0"/>
                <a:cs typeface="Times New Roman" panose="02020603050405020304" pitchFamily="18" charset="0"/>
              </a:rPr>
              <a:t>– what is involved (procedures, networking, co-operations)</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pPr>
            <a:r>
              <a:rPr lang="en-GB" sz="1400" i="1" dirty="0">
                <a:effectLst/>
                <a:latin typeface="Open Sans" panose="020B0606030504020204" pitchFamily="34" charset="0"/>
                <a:ea typeface="Calibri" panose="020F0502020204030204" pitchFamily="34" charset="0"/>
                <a:cs typeface="Times New Roman" panose="02020603050405020304" pitchFamily="18" charset="0"/>
              </a:rPr>
              <a:t>-  who is involved ( (target groups / partners / stakeholders)</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pPr>
            <a:r>
              <a:rPr lang="en-GB" sz="1400" i="1" dirty="0">
                <a:effectLst/>
                <a:latin typeface="Open Sans" panose="020B0606030504020204" pitchFamily="34" charset="0"/>
                <a:ea typeface="Calibri" panose="020F0502020204030204" pitchFamily="34" charset="0"/>
                <a:cs typeface="Times New Roman" panose="02020603050405020304" pitchFamily="18" charset="0"/>
              </a:rPr>
              <a:t>-  delivery methodology (tools used, communication and promotion, etc)</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pPr>
            <a:r>
              <a:rPr lang="en-GB" sz="1400" i="1" dirty="0">
                <a:effectLst/>
                <a:latin typeface="Open Sans" panose="020B0606030504020204" pitchFamily="34" charset="0"/>
                <a:ea typeface="Calibri" panose="020F0502020204030204" pitchFamily="34" charset="0"/>
                <a:cs typeface="Times New Roman" panose="02020603050405020304" pitchFamily="18" charset="0"/>
              </a:rPr>
              <a:t>-  results monitoring (data capture and analysis)</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p>
            <a:pPr>
              <a:lnSpc>
                <a:spcPct val="107000"/>
              </a:lnSpc>
            </a:pPr>
            <a:r>
              <a:rPr lang="en-GB" sz="1400" dirty="0">
                <a:effectLst/>
                <a:latin typeface="Open Sans" panose="020B0606030504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5137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402"/>
            <a:ext cx="10515600" cy="1032376"/>
          </a:xfrm>
        </p:spPr>
        <p:txBody>
          <a:bodyPr>
            <a:normAutofit/>
          </a:bodyPr>
          <a:lstStyle/>
          <a:p>
            <a:pPr algn="just">
              <a:lnSpc>
                <a:spcPct val="107000"/>
              </a:lnSpc>
              <a:spcBef>
                <a:spcPts val="200"/>
              </a:spcBef>
            </a:pP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What were we looking to achieve?</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3582971"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 name="Table 11">
            <a:extLst>
              <a:ext uri="{FF2B5EF4-FFF2-40B4-BE49-F238E27FC236}">
                <a16:creationId xmlns:a16="http://schemas.microsoft.com/office/drawing/2014/main" id="{9E02B4AA-977B-EEA0-D30B-DB996199A1C0}"/>
              </a:ext>
            </a:extLst>
          </p:cNvPr>
          <p:cNvGraphicFramePr>
            <a:graphicFrameLocks noGrp="1"/>
          </p:cNvGraphicFramePr>
          <p:nvPr>
            <p:extLst>
              <p:ext uri="{D42A27DB-BD31-4B8C-83A1-F6EECF244321}">
                <p14:modId xmlns:p14="http://schemas.microsoft.com/office/powerpoint/2010/main" val="1388573592"/>
              </p:ext>
            </p:extLst>
          </p:nvPr>
        </p:nvGraphicFramePr>
        <p:xfrm>
          <a:off x="3859883" y="1787263"/>
          <a:ext cx="3044858" cy="2801062"/>
        </p:xfrm>
        <a:graphic>
          <a:graphicData uri="http://schemas.openxmlformats.org/drawingml/2006/table">
            <a:tbl>
              <a:tblPr firstRow="1" firstCol="1" bandRow="1"/>
              <a:tblGrid>
                <a:gridCol w="2064470">
                  <a:extLst>
                    <a:ext uri="{9D8B030D-6E8A-4147-A177-3AD203B41FA5}">
                      <a16:colId xmlns:a16="http://schemas.microsoft.com/office/drawing/2014/main" val="260788802"/>
                    </a:ext>
                  </a:extLst>
                </a:gridCol>
                <a:gridCol w="980388">
                  <a:extLst>
                    <a:ext uri="{9D8B030D-6E8A-4147-A177-3AD203B41FA5}">
                      <a16:colId xmlns:a16="http://schemas.microsoft.com/office/drawing/2014/main" val="1454004142"/>
                    </a:ext>
                  </a:extLst>
                </a:gridCol>
              </a:tblGrid>
              <a:tr h="655610">
                <a:tc>
                  <a:txBody>
                    <a:bodyPr/>
                    <a:lstStyle/>
                    <a:p>
                      <a:pPr algn="l">
                        <a:lnSpc>
                          <a:spcPct val="107000"/>
                        </a:lnSpc>
                      </a:pPr>
                      <a:r>
                        <a:rPr lang="en-GB" sz="1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Output Type</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AEE5"/>
                    </a:solidFill>
                  </a:tcPr>
                </a:tc>
                <a:tc>
                  <a:txBody>
                    <a:bodyPr/>
                    <a:lstStyle/>
                    <a:p>
                      <a:pPr algn="l">
                        <a:lnSpc>
                          <a:spcPct val="107000"/>
                        </a:lnSpc>
                      </a:pPr>
                      <a:r>
                        <a:rPr lang="en-GB" sz="1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Target</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AEE5"/>
                    </a:solidFill>
                  </a:tcPr>
                </a:tc>
                <a:extLst>
                  <a:ext uri="{0D108BD9-81ED-4DB2-BD59-A6C34878D82A}">
                    <a16:rowId xmlns:a16="http://schemas.microsoft.com/office/drawing/2014/main" val="2840891214"/>
                  </a:ext>
                </a:extLst>
              </a:tr>
              <a:tr h="337190">
                <a:tc>
                  <a:txBody>
                    <a:bodyPr/>
                    <a:lstStyle/>
                    <a:p>
                      <a:pPr algn="l">
                        <a:lnSpc>
                          <a:spcPct val="107000"/>
                        </a:lnSpc>
                      </a:pPr>
                      <a:r>
                        <a:rPr lang="en-GB" sz="1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Engagements</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r>
                        <a:rPr lang="en-GB" sz="1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1200</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5253667"/>
                  </a:ext>
                </a:extLst>
              </a:tr>
              <a:tr h="337190">
                <a:tc>
                  <a:txBody>
                    <a:bodyPr/>
                    <a:lstStyle/>
                    <a:p>
                      <a:pPr algn="l">
                        <a:lnSpc>
                          <a:spcPct val="107000"/>
                        </a:lnSpc>
                      </a:pPr>
                      <a:r>
                        <a:rPr lang="en-GB" sz="1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Participants completing</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r>
                        <a:rPr lang="en-GB" sz="1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620</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3524979"/>
                  </a:ext>
                </a:extLst>
              </a:tr>
              <a:tr h="337190">
                <a:tc>
                  <a:txBody>
                    <a:bodyPr/>
                    <a:lstStyle/>
                    <a:p>
                      <a:pPr algn="l">
                        <a:lnSpc>
                          <a:spcPct val="107000"/>
                        </a:lnSpc>
                      </a:pPr>
                      <a:r>
                        <a:rPr lang="en-GB" sz="1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Business Starts</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r>
                        <a:rPr lang="en-GB" sz="1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300</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0861443"/>
                  </a:ext>
                </a:extLst>
              </a:tr>
              <a:tr h="337190">
                <a:tc>
                  <a:txBody>
                    <a:bodyPr/>
                    <a:lstStyle/>
                    <a:p>
                      <a:pPr algn="l">
                        <a:lnSpc>
                          <a:spcPct val="107000"/>
                        </a:lnSpc>
                      </a:pPr>
                      <a:r>
                        <a:rPr lang="en-GB" sz="1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Jobs Created</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r>
                        <a:rPr lang="en-GB" sz="1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60</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2807904"/>
                  </a:ext>
                </a:extLst>
              </a:tr>
              <a:tr h="337190">
                <a:tc>
                  <a:txBody>
                    <a:bodyPr/>
                    <a:lstStyle/>
                    <a:p>
                      <a:pPr algn="l">
                        <a:lnSpc>
                          <a:spcPct val="107000"/>
                        </a:lnSpc>
                      </a:pPr>
                      <a:r>
                        <a:rPr lang="en-GB" sz="1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Case Studies</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r>
                        <a:rPr lang="en-GB" sz="1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7119979"/>
                  </a:ext>
                </a:extLst>
              </a:tr>
              <a:tr h="351239">
                <a:tc>
                  <a:txBody>
                    <a:bodyPr/>
                    <a:lstStyle/>
                    <a:p>
                      <a:pPr algn="l">
                        <a:lnSpc>
                          <a:spcPct val="107000"/>
                        </a:lnSpc>
                      </a:pPr>
                      <a:r>
                        <a:rPr lang="en-GB" sz="14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Fact Sheets</a:t>
                      </a:r>
                      <a:endParaRPr lang="en-GB"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r>
                        <a:rPr lang="en-GB" sz="14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endParaRPr lang="en-GB" sz="14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3973693"/>
                  </a:ext>
                </a:extLst>
              </a:tr>
            </a:tbl>
          </a:graphicData>
        </a:graphic>
      </p:graphicFrame>
      <p:sp>
        <p:nvSpPr>
          <p:cNvPr id="13" name="Rectangle 3">
            <a:extLst>
              <a:ext uri="{FF2B5EF4-FFF2-40B4-BE49-F238E27FC236}">
                <a16:creationId xmlns:a16="http://schemas.microsoft.com/office/drawing/2014/main" id="{D90D844F-0D40-5A60-B0B3-A91D28ED3216}"/>
              </a:ext>
            </a:extLst>
          </p:cNvPr>
          <p:cNvSpPr>
            <a:spLocks noChangeArrowheads="1"/>
          </p:cNvSpPr>
          <p:nvPr/>
        </p:nvSpPr>
        <p:spPr bwMode="auto">
          <a:xfrm>
            <a:off x="4886325" y="31575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56694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rPr>
              <a:t>What Support was available?</a:t>
            </a:r>
          </a:p>
        </p:txBody>
      </p:sp>
      <p:sp>
        <p:nvSpPr>
          <p:cNvPr id="3" name="Content Placeholder 2"/>
          <p:cNvSpPr>
            <a:spLocks noGrp="1"/>
          </p:cNvSpPr>
          <p:nvPr>
            <p:ph idx="1"/>
          </p:nvPr>
        </p:nvSpPr>
        <p:spPr>
          <a:xfrm>
            <a:off x="838200" y="1096124"/>
            <a:ext cx="10515600" cy="3804114"/>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B979790B-769F-CCF4-C683-B59009FEBE7D}"/>
              </a:ext>
            </a:extLst>
          </p:cNvPr>
          <p:cNvSpPr txBox="1"/>
          <p:nvPr/>
        </p:nvSpPr>
        <p:spPr>
          <a:xfrm>
            <a:off x="980349" y="4970372"/>
            <a:ext cx="10669015" cy="400110"/>
          </a:xfrm>
          <a:prstGeom prst="rect">
            <a:avLst/>
          </a:prstGeom>
          <a:noFill/>
        </p:spPr>
        <p:txBody>
          <a:bodyPr wrap="square">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Through Facilitated Zoom Sessions, 1 to 1 calls and self-learning using existing/curated content</a:t>
            </a:r>
          </a:p>
          <a:p>
            <a:endParaRPr lang="en-GB" sz="10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Table 6">
            <a:extLst>
              <a:ext uri="{FF2B5EF4-FFF2-40B4-BE49-F238E27FC236}">
                <a16:creationId xmlns:a16="http://schemas.microsoft.com/office/drawing/2014/main" id="{8A464C16-BE01-9B03-9E56-88A12885C5D9}"/>
              </a:ext>
            </a:extLst>
          </p:cNvPr>
          <p:cNvGraphicFramePr>
            <a:graphicFrameLocks noGrp="1"/>
          </p:cNvGraphicFramePr>
          <p:nvPr>
            <p:extLst>
              <p:ext uri="{D42A27DB-BD31-4B8C-83A1-F6EECF244321}">
                <p14:modId xmlns:p14="http://schemas.microsoft.com/office/powerpoint/2010/main" val="2284443168"/>
              </p:ext>
            </p:extLst>
          </p:nvPr>
        </p:nvGraphicFramePr>
        <p:xfrm>
          <a:off x="838200" y="1080587"/>
          <a:ext cx="8128000" cy="3749517"/>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23078260"/>
                    </a:ext>
                  </a:extLst>
                </a:gridCol>
                <a:gridCol w="4064000">
                  <a:extLst>
                    <a:ext uri="{9D8B030D-6E8A-4147-A177-3AD203B41FA5}">
                      <a16:colId xmlns:a16="http://schemas.microsoft.com/office/drawing/2014/main" val="3155642451"/>
                    </a:ext>
                  </a:extLst>
                </a:gridCol>
              </a:tblGrid>
              <a:tr h="1942931">
                <a:tc>
                  <a:txBody>
                    <a:bodyPr/>
                    <a:lstStyle/>
                    <a:p>
                      <a:r>
                        <a:rPr lang="en-GB" sz="1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Plan</a:t>
                      </a:r>
                    </a:p>
                    <a:p>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Thinking of Starting a Business? Initial considerations and first steps</a:t>
                      </a: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Business Planning skills Workshop</a:t>
                      </a: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Initial Diagnostic</a:t>
                      </a: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Business Skills Builder Modules</a:t>
                      </a: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Undertaking Market Research</a:t>
                      </a: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1 to 1 Coaching</a:t>
                      </a:r>
                    </a:p>
                    <a:p>
                      <a:endParaRPr lang="en-GB"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4">
                        <a:lumMod val="40000"/>
                        <a:lumOff val="60000"/>
                      </a:schemeClr>
                    </a:solidFill>
                  </a:tcPr>
                </a:tc>
                <a:tc>
                  <a:txBody>
                    <a:bodyPr/>
                    <a:lstStyle/>
                    <a:p>
                      <a:r>
                        <a:rPr lang="en-GB" sz="1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Start</a:t>
                      </a:r>
                    </a:p>
                    <a:p>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Marketing Skills</a:t>
                      </a: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Introduction to Social Media</a:t>
                      </a: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Digital Transactions and e-commerce</a:t>
                      </a: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1 to 1 Coaching</a:t>
                      </a:r>
                    </a:p>
                    <a:p>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6">
                        <a:lumMod val="40000"/>
                        <a:lumOff val="60000"/>
                      </a:schemeClr>
                    </a:solidFill>
                  </a:tcPr>
                </a:tc>
                <a:extLst>
                  <a:ext uri="{0D108BD9-81ED-4DB2-BD59-A6C34878D82A}">
                    <a16:rowId xmlns:a16="http://schemas.microsoft.com/office/drawing/2014/main" val="1960584515"/>
                  </a:ext>
                </a:extLst>
              </a:tr>
              <a:tr h="1806586">
                <a:tc>
                  <a:txBody>
                    <a:bodyPr/>
                    <a:lstStyle/>
                    <a:p>
                      <a:r>
                        <a:rPr lang="en-GB" sz="1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Run</a:t>
                      </a:r>
                    </a:p>
                    <a:p>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Sales Skills</a:t>
                      </a: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Be a better communicator</a:t>
                      </a: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Customer Service Skills</a:t>
                      </a: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Book-keeping</a:t>
                      </a: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Business Builder modules</a:t>
                      </a: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Wellbeing and Resilience</a:t>
                      </a: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Peer support</a:t>
                      </a:r>
                    </a:p>
                    <a:p>
                      <a:r>
                        <a:rPr lang="en-GB" sz="1000" b="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FactSheets</a:t>
                      </a: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/Guides</a:t>
                      </a: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1 to 1 or Small group Coaching</a:t>
                      </a:r>
                    </a:p>
                  </a:txBody>
                  <a:tcPr/>
                </a:tc>
                <a:tc>
                  <a:txBody>
                    <a:bodyPr/>
                    <a:lstStyle/>
                    <a:p>
                      <a:r>
                        <a:rPr lang="en-GB" sz="1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Grow</a:t>
                      </a:r>
                    </a:p>
                    <a:p>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Ambition to Employ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rPr>
                        <a:t>1 to 1 or Small group Coaching</a:t>
                      </a:r>
                    </a:p>
                    <a:p>
                      <a:endParaRPr lang="en-GB" sz="10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3">
                        <a:lumMod val="40000"/>
                        <a:lumOff val="60000"/>
                      </a:schemeClr>
                    </a:solidFill>
                  </a:tcPr>
                </a:tc>
                <a:extLst>
                  <a:ext uri="{0D108BD9-81ED-4DB2-BD59-A6C34878D82A}">
                    <a16:rowId xmlns:a16="http://schemas.microsoft.com/office/drawing/2014/main" val="1924086402"/>
                  </a:ext>
                </a:extLst>
              </a:tr>
            </a:tbl>
          </a:graphicData>
        </a:graphic>
      </p:graphicFrame>
    </p:spTree>
    <p:extLst>
      <p:ext uri="{BB962C8B-B14F-4D97-AF65-F5344CB8AC3E}">
        <p14:creationId xmlns:p14="http://schemas.microsoft.com/office/powerpoint/2010/main" val="3361742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785" y="172003"/>
            <a:ext cx="10515600" cy="1032376"/>
          </a:xfrm>
        </p:spPr>
        <p:txBody>
          <a:bodyPr>
            <a:normAutofit/>
          </a:bodyPr>
          <a:lstStyle/>
          <a:p>
            <a:pPr algn="just">
              <a:lnSpc>
                <a:spcPct val="107000"/>
              </a:lnSpc>
              <a:spcBef>
                <a:spcPts val="200"/>
              </a:spcBef>
            </a:pPr>
            <a:r>
              <a:rPr lang="en-GB" sz="3200" b="1" dirty="0">
                <a:solidFill>
                  <a:srgbClr val="F7C111"/>
                </a:solidFill>
                <a:latin typeface="Open Sans" panose="020B0606030504020204" pitchFamily="34" charset="0"/>
                <a:ea typeface="Open Sans" panose="020B0606030504020204" pitchFamily="34" charset="0"/>
                <a:cs typeface="Open Sans" panose="020B0606030504020204" pitchFamily="34" charset="0"/>
              </a:rPr>
              <a:t>How did we do?</a:t>
            </a:r>
            <a:endParaRPr lang="en-GB" sz="3200" b="1" dirty="0">
              <a:solidFill>
                <a:srgbClr val="F7C11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838200" y="1096124"/>
            <a:ext cx="10515600" cy="418334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lgn="just">
              <a:lnSpc>
                <a:spcPct val="107000"/>
              </a:lnSpc>
              <a:spcBef>
                <a:spcPts val="200"/>
              </a:spcBef>
              <a:buNone/>
            </a:pPr>
            <a:endPar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07000"/>
              </a:lnSpc>
              <a:spcBef>
                <a:spcPts val="200"/>
              </a:spcBef>
              <a:buFontTx/>
              <a:buChar char="-"/>
            </a:pPr>
            <a:endParaRPr lang="en-GB" sz="2000"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b="1" i="0" u="none" strike="noStrike"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gn="just">
              <a:lnSpc>
                <a:spcPct val="107000"/>
              </a:lnSpc>
              <a:spcBef>
                <a:spcPts val="200"/>
              </a:spcBef>
              <a:buNone/>
            </a:pPr>
            <a:endParaRPr lang="en-GB" sz="2000" dirty="0">
              <a:solidFill>
                <a:srgbClr val="FF0000"/>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CB88F7F8-ACC4-4BD2-8CD1-3ED97BFF7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
        <p:nvSpPr>
          <p:cNvPr id="6" name="Content Placeholder 2">
            <a:extLst>
              <a:ext uri="{FF2B5EF4-FFF2-40B4-BE49-F238E27FC236}">
                <a16:creationId xmlns:a16="http://schemas.microsoft.com/office/drawing/2014/main" id="{91543A12-3A9E-4724-9097-1153B6B23856}"/>
              </a:ext>
            </a:extLst>
          </p:cNvPr>
          <p:cNvSpPr txBox="1">
            <a:spLocks/>
          </p:cNvSpPr>
          <p:nvPr/>
        </p:nvSpPr>
        <p:spPr>
          <a:xfrm>
            <a:off x="838200" y="2820813"/>
            <a:ext cx="10515600" cy="2774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 name="Table 11">
            <a:extLst>
              <a:ext uri="{FF2B5EF4-FFF2-40B4-BE49-F238E27FC236}">
                <a16:creationId xmlns:a16="http://schemas.microsoft.com/office/drawing/2014/main" id="{9E02B4AA-977B-EEA0-D30B-DB996199A1C0}"/>
              </a:ext>
            </a:extLst>
          </p:cNvPr>
          <p:cNvGraphicFramePr>
            <a:graphicFrameLocks noGrp="1"/>
          </p:cNvGraphicFramePr>
          <p:nvPr>
            <p:extLst>
              <p:ext uri="{D42A27DB-BD31-4B8C-83A1-F6EECF244321}">
                <p14:modId xmlns:p14="http://schemas.microsoft.com/office/powerpoint/2010/main" val="1427346607"/>
              </p:ext>
            </p:extLst>
          </p:nvPr>
        </p:nvGraphicFramePr>
        <p:xfrm>
          <a:off x="4255809" y="1860483"/>
          <a:ext cx="3044858" cy="2762877"/>
        </p:xfrm>
        <a:graphic>
          <a:graphicData uri="http://schemas.openxmlformats.org/drawingml/2006/table">
            <a:tbl>
              <a:tblPr firstRow="1" firstCol="1" bandRow="1"/>
              <a:tblGrid>
                <a:gridCol w="2064470">
                  <a:extLst>
                    <a:ext uri="{9D8B030D-6E8A-4147-A177-3AD203B41FA5}">
                      <a16:colId xmlns:a16="http://schemas.microsoft.com/office/drawing/2014/main" val="260788802"/>
                    </a:ext>
                  </a:extLst>
                </a:gridCol>
                <a:gridCol w="980388">
                  <a:extLst>
                    <a:ext uri="{9D8B030D-6E8A-4147-A177-3AD203B41FA5}">
                      <a16:colId xmlns:a16="http://schemas.microsoft.com/office/drawing/2014/main" val="1454004142"/>
                    </a:ext>
                  </a:extLst>
                </a:gridCol>
              </a:tblGrid>
              <a:tr h="725688">
                <a:tc>
                  <a:txBody>
                    <a:bodyPr/>
                    <a:lstStyle/>
                    <a:p>
                      <a:pPr algn="l">
                        <a:lnSpc>
                          <a:spcPct val="107000"/>
                        </a:lnSpc>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Output Type</a:t>
                      </a:r>
                    </a:p>
                    <a:p>
                      <a:pPr algn="l">
                        <a:lnSpc>
                          <a:spcPct val="107000"/>
                        </a:lnSpc>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at 21.02.2023</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AEE5"/>
                    </a:solidFill>
                  </a:tcPr>
                </a:tc>
                <a:tc>
                  <a:txBody>
                    <a:bodyPr/>
                    <a:lstStyle/>
                    <a:p>
                      <a:pPr algn="l">
                        <a:lnSpc>
                          <a:spcPct val="107000"/>
                        </a:lnSpc>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Achieved</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AEE5"/>
                    </a:solidFill>
                  </a:tcPr>
                </a:tc>
                <a:extLst>
                  <a:ext uri="{0D108BD9-81ED-4DB2-BD59-A6C34878D82A}">
                    <a16:rowId xmlns:a16="http://schemas.microsoft.com/office/drawing/2014/main" val="2840891214"/>
                  </a:ext>
                </a:extLst>
              </a:tr>
              <a:tr h="337190">
                <a:tc>
                  <a:txBody>
                    <a:bodyPr/>
                    <a:lstStyle/>
                    <a:p>
                      <a:pPr algn="l">
                        <a:lnSpc>
                          <a:spcPct val="107000"/>
                        </a:lnSpc>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Engagements</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847 (71%)</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5253667"/>
                  </a:ext>
                </a:extLst>
              </a:tr>
              <a:tr h="337190">
                <a:tc>
                  <a:txBody>
                    <a:bodyPr/>
                    <a:lstStyle/>
                    <a:p>
                      <a:pPr algn="l">
                        <a:lnSpc>
                          <a:spcPct val="107000"/>
                        </a:lnSpc>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Participants completing</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482 (78%)</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3524979"/>
                  </a:ext>
                </a:extLst>
              </a:tr>
              <a:tr h="337190">
                <a:tc>
                  <a:txBody>
                    <a:bodyPr/>
                    <a:lstStyle/>
                    <a:p>
                      <a:pPr algn="l">
                        <a:lnSpc>
                          <a:spcPct val="107000"/>
                        </a:lnSpc>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Business Starts</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165 (55%)</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0861443"/>
                  </a:ext>
                </a:extLst>
              </a:tr>
              <a:tr h="337190">
                <a:tc>
                  <a:txBody>
                    <a:bodyPr/>
                    <a:lstStyle/>
                    <a:p>
                      <a:pPr algn="l">
                        <a:lnSpc>
                          <a:spcPct val="107000"/>
                        </a:lnSpc>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Jobs Created</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   (68%)</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2807904"/>
                  </a:ext>
                </a:extLst>
              </a:tr>
              <a:tr h="337190">
                <a:tc>
                  <a:txBody>
                    <a:bodyPr/>
                    <a:lstStyle/>
                    <a:p>
                      <a:pPr algn="l">
                        <a:lnSpc>
                          <a:spcPct val="107000"/>
                        </a:lnSpc>
                      </a:pPr>
                      <a:r>
                        <a:rPr lang="en-GB"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Case Studies</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(67%)</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7119979"/>
                  </a:ext>
                </a:extLst>
              </a:tr>
              <a:tr h="351239">
                <a:tc>
                  <a:txBody>
                    <a:bodyPr/>
                    <a:lstStyle/>
                    <a:p>
                      <a:pPr algn="l">
                        <a:lnSpc>
                          <a:spcPct val="107000"/>
                        </a:lnSpc>
                      </a:pP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Fact Sheets</a:t>
                      </a:r>
                      <a:endParaRPr lang="en-GB" sz="1400">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pPr>
                      <a:r>
                        <a:rPr lang="en-GB"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(150%)</a:t>
                      </a:r>
                      <a:endParaRPr lang="en-GB" sz="1400" dirty="0">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3973693"/>
                  </a:ext>
                </a:extLst>
              </a:tr>
            </a:tbl>
          </a:graphicData>
        </a:graphic>
      </p:graphicFrame>
      <p:sp>
        <p:nvSpPr>
          <p:cNvPr id="13" name="Rectangle 3">
            <a:extLst>
              <a:ext uri="{FF2B5EF4-FFF2-40B4-BE49-F238E27FC236}">
                <a16:creationId xmlns:a16="http://schemas.microsoft.com/office/drawing/2014/main" id="{D90D844F-0D40-5A60-B0B3-A91D28ED3216}"/>
              </a:ext>
            </a:extLst>
          </p:cNvPr>
          <p:cNvSpPr>
            <a:spLocks noChangeArrowheads="1"/>
          </p:cNvSpPr>
          <p:nvPr/>
        </p:nvSpPr>
        <p:spPr bwMode="auto">
          <a:xfrm>
            <a:off x="4886325" y="31575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76222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6769"/>
            <a:ext cx="10515600" cy="4079631"/>
          </a:xfrm>
        </p:spPr>
        <p:txBody>
          <a:bodyPr>
            <a:normAutofit/>
          </a:bodyPr>
          <a:lstStyle/>
          <a:p>
            <a:pPr marL="0" indent="0" algn="ctr">
              <a:lnSpc>
                <a:spcPct val="107000"/>
              </a:lnSpc>
              <a:spcAft>
                <a:spcPts val="800"/>
              </a:spcAft>
              <a:buNone/>
            </a:pPr>
            <a:endParaRPr lang="en-GB" sz="40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07000"/>
              </a:lnSpc>
              <a:spcAft>
                <a:spcPts val="800"/>
              </a:spcAft>
              <a:buNone/>
            </a:pPr>
            <a:r>
              <a:rPr lang="en-GB" sz="4000" b="1"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Thank you!</a:t>
            </a:r>
          </a:p>
          <a:p>
            <a:pPr marL="0" indent="0" algn="ctr">
              <a:lnSpc>
                <a:spcPct val="100000"/>
              </a:lnSpc>
              <a:spcBef>
                <a:spcPts val="0"/>
              </a:spcBef>
              <a:buNone/>
            </a:pPr>
            <a:r>
              <a:rPr lang="en-GB" sz="1400" b="1" u="sng" dirty="0">
                <a:solidFill>
                  <a:schemeClr val="tx2"/>
                </a:solidFill>
                <a:effectLst/>
                <a:latin typeface="Open Sans" panose="020B0606030504020204" pitchFamily="34" charset="0"/>
                <a:ea typeface="Open Sans" panose="020B0606030504020204" pitchFamily="34" charset="0"/>
                <a:cs typeface="Open Sans" panose="020B0606030504020204" pitchFamily="34" charset="0"/>
                <a:hlinkClick r:id="rId2"/>
              </a:rPr>
              <a:t>Michael.sargent@newanglia.co.uk</a:t>
            </a:r>
            <a:endParaRPr lang="en-GB" sz="1400" b="1" u="sng"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00000"/>
              </a:lnSpc>
              <a:spcBef>
                <a:spcPts val="0"/>
              </a:spcBef>
              <a:buNone/>
            </a:pPr>
            <a:r>
              <a:rPr lang="en-GB" sz="1400" b="1" u="sng" dirty="0">
                <a:solidFill>
                  <a:schemeClr val="tx2"/>
                </a:solidFill>
                <a:effectLst/>
                <a:latin typeface="Open Sans" panose="020B0606030504020204" pitchFamily="34" charset="0"/>
                <a:ea typeface="Open Sans" panose="020B0606030504020204" pitchFamily="34" charset="0"/>
                <a:cs typeface="Open Sans" panose="020B0606030504020204" pitchFamily="34" charset="0"/>
                <a:hlinkClick r:id="rId3"/>
              </a:rPr>
              <a:t>Julie.west@newanglia.co.uk</a:t>
            </a:r>
            <a:endParaRPr lang="en-GB" sz="1400" b="1" u="sng"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p>
            <a:pPr marL="0" lvl="0" indent="0">
              <a:lnSpc>
                <a:spcPct val="107000"/>
              </a:lnSpc>
              <a:buNone/>
            </a:pPr>
            <a:endParaRPr lang="en-GB"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F523C65E-F2D3-4F18-8A77-69E81BBA02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77" y="5665356"/>
            <a:ext cx="2177292" cy="1059636"/>
          </a:xfrm>
          <a:prstGeom prst="rect">
            <a:avLst/>
          </a:prstGeom>
        </p:spPr>
      </p:pic>
    </p:spTree>
    <p:extLst>
      <p:ext uri="{BB962C8B-B14F-4D97-AF65-F5344CB8AC3E}">
        <p14:creationId xmlns:p14="http://schemas.microsoft.com/office/powerpoint/2010/main" val="127437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909763" y="288925"/>
            <a:ext cx="9464675" cy="70643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defRPr/>
            </a:pPr>
            <a:endParaRPr lang="en-GB" sz="3600" b="1" dirty="0">
              <a:solidFill>
                <a:srgbClr val="9FAEE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p:cNvSpPr txBox="1"/>
          <p:nvPr/>
        </p:nvSpPr>
        <p:spPr>
          <a:xfrm>
            <a:off x="894342" y="2985183"/>
            <a:ext cx="10919791"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Interreg C-Care Project Closing Event </a:t>
            </a:r>
            <a:r>
              <a:rPr lang="en-GB" sz="3000" dirty="0">
                <a:solidFill>
                  <a:srgbClr val="003399"/>
                </a:solidFill>
                <a:latin typeface="Open Sans" panose="020B0606030504020204" pitchFamily="34" charset="0"/>
                <a:ea typeface="Open Sans" panose="020B0606030504020204" pitchFamily="34" charset="0"/>
                <a:cs typeface="Open Sans" panose="020B0606030504020204" pitchFamily="34" charset="0"/>
              </a:rPr>
              <a:t>– Canterbury, Kent</a:t>
            </a:r>
          </a:p>
          <a:p>
            <a:pPr algn="ctr">
              <a:defRPr/>
            </a:pPr>
            <a:r>
              <a:rPr lang="en-GB" sz="2600" dirty="0">
                <a:solidFill>
                  <a:srgbClr val="003399"/>
                </a:solidFill>
                <a:latin typeface="Open Sans" panose="020B0606030504020204" pitchFamily="34" charset="0"/>
                <a:ea typeface="Open Sans" panose="020B0606030504020204" pitchFamily="34" charset="0"/>
                <a:cs typeface="Open Sans" panose="020B0606030504020204" pitchFamily="34" charset="0"/>
              </a:rPr>
              <a:t>1-2 March 2023</a:t>
            </a:r>
            <a:br>
              <a:rPr kumimoji="0" lang="en-GB" sz="2600" b="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GB" sz="2600" i="0" u="none" strike="noStrike" kern="1200" cap="none" spc="0" normalizeH="0" baseline="0" noProof="0" dirty="0">
                <a:ln>
                  <a:noFill/>
                </a:ln>
                <a:solidFill>
                  <a:srgbClr val="003399"/>
                </a:solidFill>
                <a:effectLst/>
                <a:uLnTx/>
                <a:uFillTx/>
                <a:latin typeface="Open Sans" panose="020B0606030504020204" pitchFamily="34" charset="0"/>
                <a:ea typeface="Open Sans" panose="020B0606030504020204" pitchFamily="34" charset="0"/>
                <a:cs typeface="Open Sans" panose="020B0606030504020204" pitchFamily="34" charset="0"/>
              </a:rPr>
              <a:t>(Future Work Skills: equipping the workforce)</a:t>
            </a:r>
            <a:endParaRPr lang="en-GB" sz="3600"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 sign&#10;&#10;Description automatically generated">
            <a:extLst>
              <a:ext uri="{FF2B5EF4-FFF2-40B4-BE49-F238E27FC236}">
                <a16:creationId xmlns:a16="http://schemas.microsoft.com/office/drawing/2014/main" id="{3FEBBC0D-7834-4A58-BDF8-8565E3491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798" y="4728679"/>
            <a:ext cx="1520231" cy="993537"/>
          </a:xfrm>
          <a:prstGeom prst="rect">
            <a:avLst/>
          </a:prstGeom>
        </p:spPr>
      </p:pic>
      <p:pic>
        <p:nvPicPr>
          <p:cNvPr id="5" name="Picture 4" descr="New Anglia Logo">
            <a:extLst>
              <a:ext uri="{FF2B5EF4-FFF2-40B4-BE49-F238E27FC236}">
                <a16:creationId xmlns:a16="http://schemas.microsoft.com/office/drawing/2014/main" id="{C6458CD1-E2AB-47E1-A65B-D01C74684B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0357" y="5047513"/>
            <a:ext cx="2196661" cy="676356"/>
          </a:xfrm>
          <a:prstGeom prst="rect">
            <a:avLst/>
          </a:prstGeom>
          <a:noFill/>
          <a:ln>
            <a:noFill/>
          </a:ln>
        </p:spPr>
      </p:pic>
      <p:pic>
        <p:nvPicPr>
          <p:cNvPr id="6" name="Picture 5">
            <a:extLst>
              <a:ext uri="{FF2B5EF4-FFF2-40B4-BE49-F238E27FC236}">
                <a16:creationId xmlns:a16="http://schemas.microsoft.com/office/drawing/2014/main" id="{0A410918-80AC-4768-A676-1F4C921D39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9391" y="4884816"/>
            <a:ext cx="1145078" cy="891956"/>
          </a:xfrm>
          <a:prstGeom prst="rect">
            <a:avLst/>
          </a:prstGeom>
          <a:noFill/>
          <a:ln>
            <a:noFill/>
          </a:ln>
        </p:spPr>
      </p:pic>
      <p:pic>
        <p:nvPicPr>
          <p:cNvPr id="8" name="Picture 7">
            <a:extLst>
              <a:ext uri="{FF2B5EF4-FFF2-40B4-BE49-F238E27FC236}">
                <a16:creationId xmlns:a16="http://schemas.microsoft.com/office/drawing/2014/main" id="{2CC59FA6-BE9E-47B3-B3B2-BC4A845BC52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7014" y="4946822"/>
            <a:ext cx="1615241" cy="813647"/>
          </a:xfrm>
          <a:prstGeom prst="rect">
            <a:avLst/>
          </a:prstGeom>
          <a:noFill/>
          <a:ln>
            <a:noFill/>
          </a:ln>
        </p:spPr>
      </p:pic>
      <p:pic>
        <p:nvPicPr>
          <p:cNvPr id="10" name="Picture 9">
            <a:extLst>
              <a:ext uri="{FF2B5EF4-FFF2-40B4-BE49-F238E27FC236}">
                <a16:creationId xmlns:a16="http://schemas.microsoft.com/office/drawing/2014/main" id="{E82DF13F-F63E-4834-A702-0B31C0A70CE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2029" y="6077208"/>
            <a:ext cx="3305175" cy="495300"/>
          </a:xfrm>
          <a:prstGeom prst="rect">
            <a:avLst/>
          </a:prstGeom>
          <a:noFill/>
          <a:ln>
            <a:noFill/>
          </a:ln>
        </p:spPr>
      </p:pic>
      <p:pic>
        <p:nvPicPr>
          <p:cNvPr id="11" name="Picture 10">
            <a:extLst>
              <a:ext uri="{FF2B5EF4-FFF2-40B4-BE49-F238E27FC236}">
                <a16:creationId xmlns:a16="http://schemas.microsoft.com/office/drawing/2014/main" id="{D277227D-C317-4817-A4A2-51D7C790DC1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4798" y="5792039"/>
            <a:ext cx="2855061" cy="879862"/>
          </a:xfrm>
          <a:prstGeom prst="rect">
            <a:avLst/>
          </a:prstGeom>
          <a:noFill/>
          <a:ln>
            <a:noFill/>
          </a:ln>
        </p:spPr>
      </p:pic>
      <p:pic>
        <p:nvPicPr>
          <p:cNvPr id="14" name="Picture 13" descr="A picture containing text&#10;&#10;Description automatically generated">
            <a:extLst>
              <a:ext uri="{FF2B5EF4-FFF2-40B4-BE49-F238E27FC236}">
                <a16:creationId xmlns:a16="http://schemas.microsoft.com/office/drawing/2014/main" id="{6DF0B4C3-D422-4F57-9988-4DCB315F9B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34899" y="351198"/>
            <a:ext cx="4613428" cy="2245245"/>
          </a:xfrm>
          <a:prstGeom prst="rect">
            <a:avLst/>
          </a:prstGeom>
        </p:spPr>
      </p:pic>
      <p:pic>
        <p:nvPicPr>
          <p:cNvPr id="12" name="Picture 11" descr="Text&#10;&#10;Description automatically generated with low confidence">
            <a:extLst>
              <a:ext uri="{FF2B5EF4-FFF2-40B4-BE49-F238E27FC236}">
                <a16:creationId xmlns:a16="http://schemas.microsoft.com/office/drawing/2014/main" id="{0E8C0931-CFA1-5DEA-C36A-C307E0140DA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77169" y="4946822"/>
            <a:ext cx="2112029" cy="897118"/>
          </a:xfrm>
          <a:prstGeom prst="rect">
            <a:avLst/>
          </a:prstGeom>
        </p:spPr>
      </p:pic>
      <p:pic>
        <p:nvPicPr>
          <p:cNvPr id="15" name="Picture 14" descr="A blue background with yellow stars&#10;&#10;Description automatically generated with low confidence">
            <a:extLst>
              <a:ext uri="{FF2B5EF4-FFF2-40B4-BE49-F238E27FC236}">
                <a16:creationId xmlns:a16="http://schemas.microsoft.com/office/drawing/2014/main" id="{230E1315-B0EA-13F9-03CF-4A1FC50AA0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92632" y="830362"/>
            <a:ext cx="1998596" cy="1426024"/>
          </a:xfrm>
          <a:prstGeom prst="rect">
            <a:avLst/>
          </a:prstGeom>
        </p:spPr>
      </p:pic>
    </p:spTree>
    <p:extLst>
      <p:ext uri="{BB962C8B-B14F-4D97-AF65-F5344CB8AC3E}">
        <p14:creationId xmlns:p14="http://schemas.microsoft.com/office/powerpoint/2010/main" val="3306102742"/>
      </p:ext>
    </p:extLst>
  </p:cSld>
  <p:clrMapOvr>
    <a:masterClrMapping/>
  </p:clrMapOvr>
</p:sld>
</file>

<file path=ppt/theme/theme1.xml><?xml version="1.0" encoding="utf-8"?>
<a:theme xmlns:a="http://schemas.openxmlformats.org/drawingml/2006/main" name="Office Theme">
  <a:themeElements>
    <a:clrScheme name="France Channel England">
      <a:dk1>
        <a:sysClr val="windowText" lastClr="000000"/>
      </a:dk1>
      <a:lt1>
        <a:sysClr val="window" lastClr="FFFFFF"/>
      </a:lt1>
      <a:dk2>
        <a:srgbClr val="003399"/>
      </a:dk2>
      <a:lt2>
        <a:srgbClr val="9FAEE5"/>
      </a:lt2>
      <a:accent1>
        <a:srgbClr val="FFFF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ff2b3c-7c97-422f-9a52-24186987da4b" xsi:nil="true"/>
    <lcf76f155ced4ddcb4097134ff3c332f xmlns="31efc8b7-5f37-4014-b044-8a90f3478e0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FE035DC883E34B950CF42FA92EFBB1" ma:contentTypeVersion="16" ma:contentTypeDescription="Create a new document." ma:contentTypeScope="" ma:versionID="ed5a2eb518d5d2f02255dbb8df9e7f69">
  <xsd:schema xmlns:xsd="http://www.w3.org/2001/XMLSchema" xmlns:xs="http://www.w3.org/2001/XMLSchema" xmlns:p="http://schemas.microsoft.com/office/2006/metadata/properties" xmlns:ns2="31efc8b7-5f37-4014-b044-8a90f3478e04" xmlns:ns3="f2ff2b3c-7c97-422f-9a52-24186987da4b" targetNamespace="http://schemas.microsoft.com/office/2006/metadata/properties" ma:root="true" ma:fieldsID="cff22d2b2385f0bb3667ca0b93ba4957" ns2:_="" ns3:_="">
    <xsd:import namespace="31efc8b7-5f37-4014-b044-8a90f3478e04"/>
    <xsd:import namespace="f2ff2b3c-7c97-422f-9a52-24186987da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fc8b7-5f37-4014-b044-8a90f3478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92c48e-a745-41d3-b03b-68135abdf9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ff2b3c-7c97-422f-9a52-24186987da4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36aa31-3022-4fd2-8321-677cdb8d2833}" ma:internalName="TaxCatchAll" ma:showField="CatchAllData" ma:web="f2ff2b3c-7c97-422f-9a52-24186987da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085650-0069-4F12-8771-62CA2BE412A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1f29554-2664-49f0-bc16-4718d3fc49da"/>
    <ds:schemaRef ds:uri="http://purl.org/dc/elements/1.1/"/>
    <ds:schemaRef ds:uri="http://schemas.microsoft.com/office/2006/metadata/properties"/>
    <ds:schemaRef ds:uri="ec1ca200-ca51-415e-9c8a-3801efd9d48b"/>
    <ds:schemaRef ds:uri="http://www.w3.org/XML/1998/namespace"/>
    <ds:schemaRef ds:uri="http://purl.org/dc/dcmitype/"/>
    <ds:schemaRef ds:uri="f2ff2b3c-7c97-422f-9a52-24186987da4b"/>
    <ds:schemaRef ds:uri="31efc8b7-5f37-4014-b044-8a90f3478e04"/>
  </ds:schemaRefs>
</ds:datastoreItem>
</file>

<file path=customXml/itemProps2.xml><?xml version="1.0" encoding="utf-8"?>
<ds:datastoreItem xmlns:ds="http://schemas.openxmlformats.org/officeDocument/2006/customXml" ds:itemID="{5FF61521-BF18-4DDF-82C0-9CBD2A4D9B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fc8b7-5f37-4014-b044-8a90f3478e04"/>
    <ds:schemaRef ds:uri="f2ff2b3c-7c97-422f-9a52-24186987da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0C444F-D437-4934-9143-9011307ACF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6990</TotalTime>
  <Words>1576</Words>
  <Application>Microsoft Office PowerPoint</Application>
  <PresentationFormat>Widescreen</PresentationFormat>
  <Paragraphs>244</Paragraphs>
  <Slides>22</Slides>
  <Notes>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Open Sans</vt:lpstr>
      <vt:lpstr>Wingdings</vt:lpstr>
      <vt:lpstr>Office Theme</vt:lpstr>
      <vt:lpstr>PowerPoint Presentation</vt:lpstr>
      <vt:lpstr>Who are we?</vt:lpstr>
      <vt:lpstr>The Challenge</vt:lpstr>
      <vt:lpstr>The Challenge contd.</vt:lpstr>
      <vt:lpstr>What were we looking to achieve?</vt:lpstr>
      <vt:lpstr>What Support was available?</vt:lpstr>
      <vt:lpstr>How did we do?</vt:lpstr>
      <vt:lpstr>PowerPoint Presentation</vt:lpstr>
      <vt:lpstr>PowerPoint Presentation</vt:lpstr>
      <vt:lpstr>Access to Apprenticeships (A2A)</vt:lpstr>
      <vt:lpstr>Access to Apprenticeships (A2A) </vt:lpstr>
      <vt:lpstr>Access to Apprenticeships (A2A)</vt:lpstr>
      <vt:lpstr>Access to Apprenticeships (A2A) </vt:lpstr>
      <vt:lpstr>Access to Apprenticeships (A2A) </vt:lpstr>
      <vt:lpstr>Access to Apprenticeships (A2A)</vt:lpstr>
      <vt:lpstr>Access to Apprenticeships (A2A) </vt:lpstr>
      <vt:lpstr>Access to Apprenticeships (A2A) </vt:lpstr>
      <vt:lpstr>Access to Apprenticeships (A2A)</vt:lpstr>
      <vt:lpstr>Access to Apprenticeships (A2A)</vt:lpstr>
      <vt:lpstr>Access to Apprenticeships (A2A)</vt:lpstr>
      <vt:lpstr>Access to Apprenticeships (A2A)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Petraityte, Aiste</dc:creator>
  <cp:lastModifiedBy>Antonia Omirou</cp:lastModifiedBy>
  <cp:revision>429</cp:revision>
  <dcterms:created xsi:type="dcterms:W3CDTF">2016-04-11T07:06:32Z</dcterms:created>
  <dcterms:modified xsi:type="dcterms:W3CDTF">2023-02-27T14:29:39Z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0x0101000EFE035DC883E34B950CF42FA92EFBB1</vt:lpwstr>
  </property>
  <property fmtid="{D5CDD505-2E9C-101B-9397-08002B2CF9AE}" pid="3" name="MediaServiceImageTags">
    <vt:lpwstr/>
  </property>
</Properties>
</file>