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70" r:id="rId11"/>
    <p:sldId id="271" r:id="rId12"/>
    <p:sldId id="264" r:id="rId13"/>
    <p:sldId id="265" r:id="rId14"/>
    <p:sldId id="269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D3E"/>
    <a:srgbClr val="00AD9F"/>
    <a:srgbClr val="FB9B3D"/>
    <a:srgbClr val="4447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9"/>
    <p:restoredTop sz="94709"/>
  </p:normalViewPr>
  <p:slideViewPr>
    <p:cSldViewPr snapToGrid="0">
      <p:cViewPr>
        <p:scale>
          <a:sx n="107" d="100"/>
          <a:sy n="107" d="100"/>
        </p:scale>
        <p:origin x="392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BDA62-B1F9-FEF0-A26E-FD25F222D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CC18ED-3EF9-E9D3-A85A-7705CB36D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713FC-1C51-C913-5036-6AD9C95A6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F7C9-C109-B348-8291-E16EA4EA975D}" type="datetimeFigureOut">
              <a:rPr lang="en-US" smtClean="0"/>
              <a:t>2/24/23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A2DE5-FC45-8952-EC45-390F3D639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D12C3-9258-DC86-7D74-A17189664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8B27-16F7-0D4D-BDC4-8097EE80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3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2F7EB-FA42-5B6C-B4D9-814B6BBBD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B80397-949D-458D-8596-77DAFCFEA8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69842-287A-C6BA-DD5A-3804ACAEA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F7C9-C109-B348-8291-E16EA4EA975D}" type="datetimeFigureOut">
              <a:rPr lang="en-US" smtClean="0"/>
              <a:t>2/24/23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300CD-DF36-1D98-0639-6F1B32452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A2DDC-6027-0A2D-5237-8D7C4E7A0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8B27-16F7-0D4D-BDC4-8097EE80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24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4397E7-AA41-C746-812A-22FE6891E8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C97116-E971-7B70-B331-09526E617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1478E-67F1-1666-EFB7-8A4C543D1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F7C9-C109-B348-8291-E16EA4EA975D}" type="datetimeFigureOut">
              <a:rPr lang="en-US" smtClean="0"/>
              <a:t>2/24/23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33938-C520-DBD2-4B13-C7747C34A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B422C-6707-89E7-76E8-AF0613A1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8B27-16F7-0D4D-BDC4-8097EE80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5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0350D-8FDC-249C-CCBD-8D43FD853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9F1F0-6E8E-BCF2-8A30-33203F02A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413FE-D48D-DCA5-673F-7DDA6F1DC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F7C9-C109-B348-8291-E16EA4EA975D}" type="datetimeFigureOut">
              <a:rPr lang="en-US" smtClean="0"/>
              <a:t>2/24/23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9F442-B4F6-7B5D-86DF-C4EC657A8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D3E52-6615-23DD-4F20-8A39D39D4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8B27-16F7-0D4D-BDC4-8097EE80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97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A84E7-92F2-4604-FA1F-0E3393DD7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CE4A0-3375-0D54-F958-6B1C851C3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5346E-9F5A-4B3C-4D84-9CFF1D6F5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F7C9-C109-B348-8291-E16EA4EA975D}" type="datetimeFigureOut">
              <a:rPr lang="en-US" smtClean="0"/>
              <a:t>2/24/23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8AAF8-4D20-CDA7-E37A-F9D722723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5EB46-804B-57BA-6819-480867D68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8B27-16F7-0D4D-BDC4-8097EE80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4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FF856-7533-8E47-457B-73C158870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90C8A-73F9-F575-FDC3-4B635D0C5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38300-E186-1ED2-C07A-DD1222565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11CF7-6F90-D4AC-FF53-9AF5B03F1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F7C9-C109-B348-8291-E16EA4EA975D}" type="datetimeFigureOut">
              <a:rPr lang="en-US" smtClean="0"/>
              <a:t>2/24/23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CE25C-D9A6-C250-1280-13286C18C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43A1A1-F38A-B9F9-3DFA-A98486C77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8B27-16F7-0D4D-BDC4-8097EE80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9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52C97-DE91-4D01-C695-1C7617C00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79BA5-E58C-99BA-8556-693C90FA9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229504-9457-C9E9-8F72-6D9BD5DE9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072D62-5491-C9FD-98F8-D05107064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A24FDC-A16A-978A-67D1-11BC98544D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4B6957-16DD-B60D-C2F0-E82E7D8BF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F7C9-C109-B348-8291-E16EA4EA975D}" type="datetimeFigureOut">
              <a:rPr lang="en-US" smtClean="0"/>
              <a:t>2/24/23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1D3007-A6FD-1D7D-58DF-1A0375CF0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DD0AE9-CF4A-BB62-3792-94ACD6538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8B27-16F7-0D4D-BDC4-8097EE80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5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91BA5-2C70-8593-80F1-F1C417CA2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375D21-6CCF-C645-1FE3-A43988720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F7C9-C109-B348-8291-E16EA4EA975D}" type="datetimeFigureOut">
              <a:rPr lang="en-US" smtClean="0"/>
              <a:t>2/24/23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0CDEED-3411-774A-C47D-3B55C66BA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6158C4-320D-D531-3825-0B7754A2D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8B27-16F7-0D4D-BDC4-8097EE80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00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77442B-682B-33F4-57B6-CCE7765DD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F7C9-C109-B348-8291-E16EA4EA975D}" type="datetimeFigureOut">
              <a:rPr lang="en-US" smtClean="0"/>
              <a:t>2/24/23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17B318-7FB6-6A8C-3E3E-67EC3DFCB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4557C-4AB6-7EE6-5801-C55AF6A14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8B27-16F7-0D4D-BDC4-8097EE80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10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5AE36-D8DB-7B80-BD03-8E53789AB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D70BB-BEE9-1C11-E896-585CD85DF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CA1A1F-B340-47E3-3CD2-3EAEB550F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1792BD-ED1E-CA6E-1639-8984CCA93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F7C9-C109-B348-8291-E16EA4EA975D}" type="datetimeFigureOut">
              <a:rPr lang="en-US" smtClean="0"/>
              <a:t>2/24/23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1239BF-BABA-5F2D-EF07-4D62234C5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19F5E-E027-1C97-D950-44B54C05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8B27-16F7-0D4D-BDC4-8097EE80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13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91A9-57BA-21D9-9E80-A63FB4E27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15AE8D-2177-A51F-6114-F71A02A9AD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48920-AA54-DDB1-40FA-033E68EF5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50132-FCF5-C123-88F0-E7EB5CCB3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F7C9-C109-B348-8291-E16EA4EA975D}" type="datetimeFigureOut">
              <a:rPr lang="en-US" smtClean="0"/>
              <a:t>2/24/23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792D-1DCF-5001-408F-A7D6D299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0C221-CF19-6DE8-9BD7-B27FA6542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8B27-16F7-0D4D-BDC4-8097EE80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0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841CCA-1807-E86F-FF2B-291A4F493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48E41-E996-330D-7E37-64D07D28A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8386B-F750-EECD-5A71-F3AA7F103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2F7C9-C109-B348-8291-E16EA4EA975D}" type="datetimeFigureOut">
              <a:rPr lang="en-US" smtClean="0"/>
              <a:t>2/24/23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57030-68E8-4DBA-2E56-67354DB89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4D59D-E42F-F1A0-09C4-AAE6A6CD7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F8B27-16F7-0D4D-BDC4-8097EE80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4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3.emf"/><Relationship Id="rId7" Type="http://schemas.openxmlformats.org/officeDocument/2006/relationships/image" Target="../media/image8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10" Type="http://schemas.openxmlformats.org/officeDocument/2006/relationships/image" Target="../media/image29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7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1B5D60E-797B-6AEE-03BB-82F585E20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37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F0A328-6899-EA24-F730-3606E3E00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5" y="919271"/>
            <a:ext cx="3143249" cy="11280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0905ED0-E0F7-A48C-3C40-469692D797D7}"/>
              </a:ext>
            </a:extLst>
          </p:cNvPr>
          <p:cNvSpPr txBox="1"/>
          <p:nvPr/>
        </p:nvSpPr>
        <p:spPr>
          <a:xfrm>
            <a:off x="1728788" y="2895540"/>
            <a:ext cx="962977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effectLst/>
                <a:latin typeface="Avenir Light" panose="020B04020202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Established 2005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effectLst/>
              <a:latin typeface="Avenir Light" panose="020B0402020203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effectLst/>
                <a:latin typeface="Avenir Light" panose="020B04020202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Core team and four expert Associates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effectLst/>
              <a:latin typeface="Avenir Light" panose="020B0402020203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effectLst/>
                <a:latin typeface="Avenir Light" panose="020B04020202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Experience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36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7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1B5D60E-797B-6AEE-03BB-82F585E20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37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E06F54-685F-DAF2-2D3A-56B1E588A3E3}"/>
              </a:ext>
            </a:extLst>
          </p:cNvPr>
          <p:cNvSpPr txBox="1"/>
          <p:nvPr/>
        </p:nvSpPr>
        <p:spPr>
          <a:xfrm>
            <a:off x="385763" y="437365"/>
            <a:ext cx="962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/>
                <a:latin typeface="Avenir Blac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endParaRPr lang="en-US" sz="3600" b="1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3C87A0-4795-EB6F-3C69-456DFAA34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030" y="857513"/>
            <a:ext cx="8900160" cy="547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22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7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1B5D60E-797B-6AEE-03BB-82F585E20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37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E06F54-685F-DAF2-2D3A-56B1E588A3E3}"/>
              </a:ext>
            </a:extLst>
          </p:cNvPr>
          <p:cNvSpPr txBox="1"/>
          <p:nvPr/>
        </p:nvSpPr>
        <p:spPr>
          <a:xfrm>
            <a:off x="385763" y="437365"/>
            <a:ext cx="962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/>
                <a:latin typeface="Avenir Blac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endParaRPr lang="en-US" sz="3600" b="1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8AD76A-64FC-6350-E938-B1397FB84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04" y="1786848"/>
            <a:ext cx="10761469" cy="320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73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7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1B5D60E-797B-6AEE-03BB-82F585E20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37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E06F54-685F-DAF2-2D3A-56B1E588A3E3}"/>
              </a:ext>
            </a:extLst>
          </p:cNvPr>
          <p:cNvSpPr txBox="1"/>
          <p:nvPr/>
        </p:nvSpPr>
        <p:spPr>
          <a:xfrm>
            <a:off x="385763" y="437365"/>
            <a:ext cx="962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/>
                <a:latin typeface="Avenir Blac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endParaRPr lang="en-US" sz="3600" b="1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C617AF-F1D5-0DC5-24B4-73A99F490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534" y="760530"/>
            <a:ext cx="10254931" cy="48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71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7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1B5D60E-797B-6AEE-03BB-82F585E20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37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E06F54-685F-DAF2-2D3A-56B1E588A3E3}"/>
              </a:ext>
            </a:extLst>
          </p:cNvPr>
          <p:cNvSpPr txBox="1"/>
          <p:nvPr/>
        </p:nvSpPr>
        <p:spPr>
          <a:xfrm>
            <a:off x="385763" y="437365"/>
            <a:ext cx="962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/>
                <a:latin typeface="Avenir Blac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endParaRPr lang="en-US" sz="3600" b="1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DBB72-DAD9-66E9-E85C-546D75F9A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713" y="505005"/>
            <a:ext cx="1108357" cy="3977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1F7847-7D3A-6717-3627-BC180140ED39}"/>
              </a:ext>
            </a:extLst>
          </p:cNvPr>
          <p:cNvSpPr txBox="1"/>
          <p:nvPr/>
        </p:nvSpPr>
        <p:spPr>
          <a:xfrm>
            <a:off x="1" y="93619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>
                <a:solidFill>
                  <a:srgbClr val="F8CD3E"/>
                </a:solidFill>
                <a:effectLst/>
                <a:latin typeface="Avenir Blac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 Should Have Known?</a:t>
            </a:r>
            <a:endParaRPr lang="en-US" sz="3600" b="1" i="1" dirty="0">
              <a:solidFill>
                <a:srgbClr val="F8CD3E"/>
              </a:solidFill>
              <a:latin typeface="Avenir Black" panose="02000503020000020003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A5C75B-844D-5380-9AAF-E8AA86A27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713" y="1675171"/>
            <a:ext cx="10199744" cy="472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24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7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E7E2E9D-2AD7-6BF2-8333-5C051518699A}"/>
              </a:ext>
            </a:extLst>
          </p:cNvPr>
          <p:cNvSpPr txBox="1"/>
          <p:nvPr/>
        </p:nvSpPr>
        <p:spPr>
          <a:xfrm rot="19849449">
            <a:off x="4974509" y="-7866544"/>
            <a:ext cx="2590169" cy="2108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Case Study Booklet 2020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Counter Fraud and Conflict of Interest Policy ERDF 2014-20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Guidance on Document Retention, Including Electronic Data Exchange for 2014-20 ERDF Projects 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Eligibility Guidance 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National Eligibility Rules 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Summative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Assessmnet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 Guidance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Summative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Assessmnet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 Guidance - Appendices 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ESIF Full Application  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ERDF Full Application Financial Tables (Excel)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ERDF Indicators Annex Table (Excel)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ESIF full application form guidance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Revenue Funding Agreement 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About Our ERDF Grant Funding Agreement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ESIF Outline Application Form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ERDF Outline Application Financial Tables (Excel)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ERDF Outline Application Deliverables Table Annex (Excel) 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ESIF outline application form guidance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Guidance on the Audit and Management and Control Requirements for Projects Supported by the European Regional Development Fund or European Social Fund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Output Indicator Definitions Guidance for the European Regional Development Fund for England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European Structural and Investment Funds performance management strategy guidance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Project Underperformance Approach – Process Note for Grant Recipients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European Structural and Investment Funds national procurement requirements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European Structural and Investment Funds procurement aide memoire for applicants and grant recipients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ECLAIMS Self Declared Adjustments Guidance 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Branding and publicity requirements for the 2014 to 2020 European Regional Development Fund and the European Social Fund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Selection criteria for the 2014 to 2020 European Regional Development Fund and European Social Fund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ESIF gender equality and equal opportunities mainstreaming plan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Revenue generating projects guidance for the 2014 to 2020 European Regional Development Fund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Priority axis 4 guidance for the 2014 to 2020 European Regional Development Fund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MHCLG and DWP Conflicts of Interest Statement of Requirements for Intermediate Bodies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Guidance on the management of categories of region in the England ERDF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programme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ERDF general example timesheet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logos, Press Notices and Poster Templates Relating to Branding and Publicity Requirements (Folder of Resources) 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European Regional Development Fund 2014 to 2020 state aid law guidance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State Aid Guidance on the COVID-19 Temporary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Frameowrk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 for UK Public Authorities 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Calculating the Gross Grant Equivalent in ERDF and ESF projects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Glossary for 2014 to 2020 European Structural and Investment Funds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Guide to European Regional Development Fund and European Social Fund 2014 to 2020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programmes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 in England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A79D6F-1E95-8FD7-9C04-CE76F15FF94F}"/>
              </a:ext>
            </a:extLst>
          </p:cNvPr>
          <p:cNvSpPr txBox="1"/>
          <p:nvPr/>
        </p:nvSpPr>
        <p:spPr>
          <a:xfrm rot="19849449">
            <a:off x="-2556907" y="-11925197"/>
            <a:ext cx="2590169" cy="2108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Case Study Booklet 2020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Counter Fraud and Conflict of Interest Policy ERDF 2014-20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Guidance on Document Retention, Including Electronic Data Exchange for 2014-20 ERDF Projects 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Eligibility Guidance 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National Eligibility Rules 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Summative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Assessmnet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 Guidance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Summative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Assessmnet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 Guidance - Appendices 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ESIF Full Application  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ERDF Full Application Financial Tables (Excel)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ERDF Indicators Annex Table (Excel)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ESIF full application form guidance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Revenue Funding Agreement 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About Our ERDF Grant Funding Agreement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ESIF Outline Application Form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ERDF Outline Application Financial Tables (Excel)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ERDF Outline Application Deliverables Table Annex (Excel) 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ESIF outline application form guidance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Guidance on the Audit and Management and Control Requirements for Projects Supported by the European Regional Development Fund or European Social Fund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Output Indicator Definitions Guidance for the European Regional Development Fund for England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European Structural and Investment Funds performance management strategy guidance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Project Underperformance Approach – Process Note for Grant Recipients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European Structural and Investment Funds national procurement requirements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European Structural and Investment Funds procurement aide memoire for applicants and grant recipients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ECLAIMS Self Declared Adjustments Guidance 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Branding and publicity requirements for the 2014 to 2020 European Regional Development Fund and the European Social Fund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Selection criteria for the 2014 to 2020 European Regional Development Fund and European Social Fund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ESIF gender equality and equal opportunities mainstreaming plan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Revenue generating projects guidance for the 2014 to 2020 European Regional Development Fund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Priority axis 4 guidance for the 2014 to 2020 European Regional Development Fund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MHCLG and DWP Conflicts of Interest Statement of Requirements for Intermediate Bodies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Guidance on the management of categories of region in the England ERDF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programme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ERDF general example timesheet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logos, Press Notices and Poster Templates Relating to Branding and Publicity Requirements (Folder of Resources) 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European Regional Development Fund 2014 to 2020 state aid law guidance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State Aid Guidance on the COVID-19 Temporary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Frameowrk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 for UK Public Authorities 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Calculating the Gross Grant Equivalent in ERDF and ESF projects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Glossary for 2014 to 2020 European Structural and Investment Funds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Guide to European Regional Development Fund and European Social Fund 2014 to 2020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programmes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 in England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4AFF44-D76B-6BA7-C81E-5CF188404D98}"/>
              </a:ext>
            </a:extLst>
          </p:cNvPr>
          <p:cNvSpPr txBox="1"/>
          <p:nvPr/>
        </p:nvSpPr>
        <p:spPr>
          <a:xfrm rot="19849449">
            <a:off x="11799841" y="-4120713"/>
            <a:ext cx="2590169" cy="2108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Case Study Booklet 2020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Counter Fraud and Conflict of Interest Policy ERDF 2014-20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Guidance on Document Retention, Including Electronic Data Exchange for 2014-20 ERDF Projects 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Eligibility Guidance 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National Eligibility Rules 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Summative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Assessmnet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 Guidance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Summative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Assessmnet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 Guidance - Appendices 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ESIF Full Application  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ERDF Full Application Financial Tables (Excel)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ERDF Indicators Annex Table (Excel)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ESIF full application form guidance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Revenue Funding Agreement 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About Our ERDF Grant Funding Agreement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ESIF Outline Application Form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ERDF Outline Application Financial Tables (Excel)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ERDF Outline Application Deliverables Table Annex (Excel) 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ESIF outline application form guidance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Guidance on the Audit and Management and Control Requirements for Projects Supported by the European Regional Development Fund or European Social Fund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Output Indicator Definitions Guidance for the European Regional Development Fund for England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European Structural and Investment Funds performance management strategy guidance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Project Underperformance Approach – Process Note for Grant Recipients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European Structural and Investment Funds national procurement requirements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European Structural and Investment Funds procurement aide memoire for applicants and grant recipients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ECLAIMS Self Declared Adjustments Guidance 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Branding and publicity requirements for the 2014 to 2020 European Regional Development Fund and the European Social Fund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Selection criteria for the 2014 to 2020 European Regional Development Fund and European Social Fund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ESIF gender equality and equal opportunities mainstreaming plan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Revenue generating projects guidance for the 2014 to 2020 European Regional Development Fund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Priority axis 4 guidance for the 2014 to 2020 European Regional Development Fund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MHCLG and DWP Conflicts of Interest Statement of Requirements for Intermediate Bodies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Guidance on the management of categories of region in the England ERDF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programme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ERDF general example timesheet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logos, Press Notices and Poster Templates Relating to Branding and Publicity Requirements (Folder of Resources) 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European Regional Development Fund 2014 to 2020 state aid law guidance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State Aid Guidance on the COVID-19 Temporary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Frameowrk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 for UK Public Authorities 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Calculating the Gross Grant Equivalent in ERDF and ESF projects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Glossary for 2014 to 2020 European Structural and Investment Funds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Guide to European Regional Development Fund and European Social Fund 2014 to 2020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programmes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 in England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B5D60E-797B-6AEE-03BB-82F585E20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37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E06F54-685F-DAF2-2D3A-56B1E588A3E3}"/>
              </a:ext>
            </a:extLst>
          </p:cNvPr>
          <p:cNvSpPr txBox="1"/>
          <p:nvPr/>
        </p:nvSpPr>
        <p:spPr>
          <a:xfrm>
            <a:off x="385763" y="437365"/>
            <a:ext cx="962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/>
                <a:latin typeface="Avenir Blac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Dealing with Bureaucracy  </a:t>
            </a:r>
            <a:endParaRPr lang="en-US" sz="3600" b="1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B77CA1-2A2A-70E5-E530-E36200695396}"/>
              </a:ext>
            </a:extLst>
          </p:cNvPr>
          <p:cNvSpPr txBox="1"/>
          <p:nvPr/>
        </p:nvSpPr>
        <p:spPr>
          <a:xfrm>
            <a:off x="3945021" y="3397960"/>
            <a:ext cx="44754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effectLst/>
                <a:latin typeface="Avenir Light" panose="020B04020202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In 2021 </a:t>
            </a:r>
            <a:r>
              <a:rPr lang="en-GB" sz="2800" b="1" dirty="0">
                <a:solidFill>
                  <a:schemeClr val="bg1"/>
                </a:solidFill>
                <a:effectLst/>
                <a:latin typeface="Avenir Blac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ERDF </a:t>
            </a:r>
            <a:r>
              <a:rPr lang="en-GB" sz="2800" dirty="0">
                <a:solidFill>
                  <a:schemeClr val="bg1"/>
                </a:solidFill>
                <a:effectLst/>
                <a:latin typeface="Avenir Light" panose="020B04020202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had a total of </a:t>
            </a:r>
            <a:r>
              <a:rPr lang="en-GB" sz="2800" b="1" dirty="0">
                <a:solidFill>
                  <a:schemeClr val="bg1"/>
                </a:solidFill>
                <a:effectLst/>
                <a:latin typeface="Avenir Blac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37 guidance/ application documents* </a:t>
            </a:r>
            <a:r>
              <a:rPr lang="en-GB" sz="2800" dirty="0">
                <a:solidFill>
                  <a:schemeClr val="bg1"/>
                </a:solidFill>
                <a:effectLst/>
                <a:latin typeface="Avenir Light" panose="020B04020202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totalling</a:t>
            </a:r>
            <a:r>
              <a:rPr lang="en-GB" sz="2800" b="1" dirty="0">
                <a:solidFill>
                  <a:schemeClr val="bg1"/>
                </a:solidFill>
                <a:effectLst/>
                <a:latin typeface="Avenir Blac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729 pages</a:t>
            </a:r>
          </a:p>
          <a:p>
            <a:pPr algn="ctr"/>
            <a:endParaRPr lang="en-GB" sz="3600" b="1" dirty="0">
              <a:solidFill>
                <a:schemeClr val="bg1"/>
              </a:solidFill>
              <a:latin typeface="Avenir Black" panose="02000503020000020003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Avenir Light" panose="020B0402020203020204" pitchFamily="34" charset="77"/>
                <a:cs typeface="Times New Roman" panose="02020603050405020304" pitchFamily="18" charset="0"/>
              </a:rPr>
              <a:t>*Frequently updated</a:t>
            </a:r>
            <a:endParaRPr lang="en-US" dirty="0">
              <a:solidFill>
                <a:schemeClr val="bg1"/>
              </a:solidFill>
              <a:latin typeface="Avenir Light" panose="020B0402020203020204" pitchFamily="34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9C58CD-0F81-120F-AFE9-8ED07D561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50" y="1429745"/>
            <a:ext cx="1206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77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7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1B5D60E-797B-6AEE-03BB-82F585E20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37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8DBB72-DAD9-66E9-E85C-546D75F9A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042" y="1735090"/>
            <a:ext cx="3161916" cy="11347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1F7847-7D3A-6717-3627-BC180140ED39}"/>
              </a:ext>
            </a:extLst>
          </p:cNvPr>
          <p:cNvSpPr txBox="1"/>
          <p:nvPr/>
        </p:nvSpPr>
        <p:spPr>
          <a:xfrm>
            <a:off x="1" y="307894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effectLst/>
                <a:latin typeface="Avenir Blac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01899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7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1B5D60E-797B-6AEE-03BB-82F585E20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37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1F7847-7D3A-6717-3627-BC180140ED39}"/>
              </a:ext>
            </a:extLst>
          </p:cNvPr>
          <p:cNvSpPr txBox="1"/>
          <p:nvPr/>
        </p:nvSpPr>
        <p:spPr>
          <a:xfrm>
            <a:off x="1" y="323134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latin typeface="Avenir Black" panose="02000503020000020003" pitchFamily="2" charset="0"/>
                <a:cs typeface="Times New Roman" panose="02020603050405020304" pitchFamily="18" charset="0"/>
              </a:rPr>
              <a:t>Q&amp;A</a:t>
            </a:r>
            <a:endParaRPr lang="en-US" sz="7200" b="1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68118C-A4D7-CE01-4634-23CBB0C2B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0" y="1783546"/>
            <a:ext cx="1651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94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7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1B5D60E-797B-6AEE-03BB-82F585E20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37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0905ED0-E0F7-A48C-3C40-469692D797D7}"/>
              </a:ext>
            </a:extLst>
          </p:cNvPr>
          <p:cNvSpPr txBox="1"/>
          <p:nvPr/>
        </p:nvSpPr>
        <p:spPr>
          <a:xfrm>
            <a:off x="385763" y="437365"/>
            <a:ext cx="962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/>
                <a:latin typeface="Avenir Blac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Regional Reviews </a:t>
            </a:r>
            <a:endParaRPr lang="en-US" sz="3600" b="1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8BC010-E6FF-F11A-DEA1-B116C9E269D6}"/>
              </a:ext>
            </a:extLst>
          </p:cNvPr>
          <p:cNvSpPr txBox="1"/>
          <p:nvPr/>
        </p:nvSpPr>
        <p:spPr>
          <a:xfrm>
            <a:off x="2781300" y="4537602"/>
            <a:ext cx="31623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venir Light" panose="020B04020202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Innovation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effectLst/>
              <a:latin typeface="Avenir Light" panose="020B0402020203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venir Light" panose="020B04020202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Focus on need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effectLst/>
              <a:latin typeface="Avenir Light" panose="020B0402020203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venir Light" panose="020B04020202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Foster collaboration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3409A7-FD3F-40EE-5665-CA55F4319F71}"/>
              </a:ext>
            </a:extLst>
          </p:cNvPr>
          <p:cNvSpPr txBox="1"/>
          <p:nvPr/>
        </p:nvSpPr>
        <p:spPr>
          <a:xfrm>
            <a:off x="904877" y="3299627"/>
            <a:ext cx="2238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effectLst/>
                <a:latin typeface="Avenir Blac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Consultancy </a:t>
            </a:r>
            <a:r>
              <a:rPr lang="en-GB" sz="2000" b="1" dirty="0">
                <a:solidFill>
                  <a:schemeClr val="bg1"/>
                </a:solidFill>
                <a:latin typeface="Avenir Black" panose="02000503020000020003" pitchFamily="2" charset="0"/>
                <a:cs typeface="Times New Roman" panose="02020603050405020304" pitchFamily="18" charset="0"/>
              </a:rPr>
              <a:t>Reports</a:t>
            </a:r>
            <a:endParaRPr lang="en-US" b="1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7C640F-1097-8C9B-A105-3AB80FF7B356}"/>
              </a:ext>
            </a:extLst>
          </p:cNvPr>
          <p:cNvSpPr txBox="1"/>
          <p:nvPr/>
        </p:nvSpPr>
        <p:spPr>
          <a:xfrm>
            <a:off x="6734177" y="4537602"/>
            <a:ext cx="32813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effectLst/>
                <a:latin typeface="Avenir Light" panose="020B04020202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Measure impact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  <a:effectLst/>
              <a:latin typeface="Avenir Light" panose="020B0402020203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effectLst/>
                <a:latin typeface="Avenir Light" panose="020B04020202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People capability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9977A2-0F2B-B266-8271-066828C80E36}"/>
              </a:ext>
            </a:extLst>
          </p:cNvPr>
          <p:cNvSpPr txBox="1"/>
          <p:nvPr/>
        </p:nvSpPr>
        <p:spPr>
          <a:xfrm>
            <a:off x="4976813" y="3245001"/>
            <a:ext cx="2238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effectLst/>
                <a:latin typeface="Avenir Blac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Academic 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venir Black" panose="02000503020000020003" pitchFamily="2" charset="0"/>
                <a:cs typeface="Times New Roman" panose="02020603050405020304" pitchFamily="18" charset="0"/>
              </a:rPr>
              <a:t>Studies</a:t>
            </a:r>
            <a:endParaRPr lang="en-US" b="1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F7941E-AEFD-C1A3-0291-DF3EE238560A}"/>
              </a:ext>
            </a:extLst>
          </p:cNvPr>
          <p:cNvSpPr txBox="1"/>
          <p:nvPr/>
        </p:nvSpPr>
        <p:spPr>
          <a:xfrm>
            <a:off x="9048749" y="3245001"/>
            <a:ext cx="2238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effectLst/>
                <a:latin typeface="Avenir Blac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In-house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venir Black" panose="02000503020000020003" pitchFamily="2" charset="0"/>
                <a:cs typeface="Times New Roman" panose="02020603050405020304" pitchFamily="18" charset="0"/>
              </a:rPr>
              <a:t>Analysis</a:t>
            </a:r>
            <a:endParaRPr lang="en-US" b="1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D75E02-939A-8BB7-DEE8-1E5FCD4E2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050" y="1417857"/>
            <a:ext cx="1231900" cy="1562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8B7D52-724B-50F5-EC22-BB50E4DAB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8938" y="1588493"/>
            <a:ext cx="1473200" cy="1473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9270F4-6708-1958-AACA-B08BB7BEC6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5100" y="1494898"/>
            <a:ext cx="1346200" cy="1651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586DDB-8F37-294D-AE69-6B143CE579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1611" y="488878"/>
            <a:ext cx="606528" cy="40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40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7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 Single Corner of Rectangle 25">
            <a:extLst>
              <a:ext uri="{FF2B5EF4-FFF2-40B4-BE49-F238E27FC236}">
                <a16:creationId xmlns:a16="http://schemas.microsoft.com/office/drawing/2014/main" id="{28D1E6BB-6F9A-73FB-57F1-A4A24F0D70E9}"/>
              </a:ext>
            </a:extLst>
          </p:cNvPr>
          <p:cNvSpPr/>
          <p:nvPr/>
        </p:nvSpPr>
        <p:spPr>
          <a:xfrm>
            <a:off x="4714432" y="5551984"/>
            <a:ext cx="2864668" cy="759423"/>
          </a:xfrm>
          <a:prstGeom prst="round1Rect">
            <a:avLst/>
          </a:prstGeom>
          <a:solidFill>
            <a:srgbClr val="F8C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Single Corner of Rectangle 16">
            <a:extLst>
              <a:ext uri="{FF2B5EF4-FFF2-40B4-BE49-F238E27FC236}">
                <a16:creationId xmlns:a16="http://schemas.microsoft.com/office/drawing/2014/main" id="{D69752EB-C481-E7DC-34B6-8BC4A549E95C}"/>
              </a:ext>
            </a:extLst>
          </p:cNvPr>
          <p:cNvSpPr/>
          <p:nvPr/>
        </p:nvSpPr>
        <p:spPr>
          <a:xfrm>
            <a:off x="4714432" y="4211906"/>
            <a:ext cx="2864668" cy="759423"/>
          </a:xfrm>
          <a:prstGeom prst="round1Rect">
            <a:avLst/>
          </a:prstGeom>
          <a:solidFill>
            <a:srgbClr val="F8C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B5D60E-797B-6AEE-03BB-82F585E20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37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0905ED0-E0F7-A48C-3C40-469692D797D7}"/>
              </a:ext>
            </a:extLst>
          </p:cNvPr>
          <p:cNvSpPr txBox="1"/>
          <p:nvPr/>
        </p:nvSpPr>
        <p:spPr>
          <a:xfrm>
            <a:off x="385763" y="437365"/>
            <a:ext cx="962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/>
                <a:latin typeface="Avenir Blac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Assessment Toolkit</a:t>
            </a:r>
            <a:endParaRPr lang="en-US" sz="3600" b="1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8BC010-E6FF-F11A-DEA1-B116C9E269D6}"/>
              </a:ext>
            </a:extLst>
          </p:cNvPr>
          <p:cNvSpPr txBox="1"/>
          <p:nvPr/>
        </p:nvSpPr>
        <p:spPr>
          <a:xfrm>
            <a:off x="3042557" y="10786002"/>
            <a:ext cx="31623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venir Light" panose="020B04020202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Innovation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effectLst/>
              <a:latin typeface="Avenir Light" panose="020B0402020203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venir Light" panose="020B04020202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Focus on need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effectLst/>
              <a:latin typeface="Avenir Light" panose="020B0402020203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venir Light" panose="020B04020202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Foster collaboration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7C640F-1097-8C9B-A105-3AB80FF7B356}"/>
              </a:ext>
            </a:extLst>
          </p:cNvPr>
          <p:cNvSpPr txBox="1"/>
          <p:nvPr/>
        </p:nvSpPr>
        <p:spPr>
          <a:xfrm>
            <a:off x="6995434" y="10786002"/>
            <a:ext cx="32813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effectLst/>
                <a:latin typeface="Avenir Light" panose="020B04020202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Measure impact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  <a:effectLst/>
              <a:latin typeface="Avenir Light" panose="020B0402020203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effectLst/>
                <a:latin typeface="Avenir Light" panose="020B04020202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People capability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9977A2-0F2B-B266-8271-066828C80E36}"/>
              </a:ext>
            </a:extLst>
          </p:cNvPr>
          <p:cNvSpPr txBox="1"/>
          <p:nvPr/>
        </p:nvSpPr>
        <p:spPr>
          <a:xfrm>
            <a:off x="5238070" y="9493401"/>
            <a:ext cx="2238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effectLst/>
                <a:latin typeface="Avenir Blac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Academic 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venir Black" panose="02000503020000020003" pitchFamily="2" charset="0"/>
                <a:cs typeface="Times New Roman" panose="02020603050405020304" pitchFamily="18" charset="0"/>
              </a:rPr>
              <a:t>Studies</a:t>
            </a:r>
            <a:endParaRPr lang="en-US" b="1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F7941E-AEFD-C1A3-0291-DF3EE238560A}"/>
              </a:ext>
            </a:extLst>
          </p:cNvPr>
          <p:cNvSpPr txBox="1"/>
          <p:nvPr/>
        </p:nvSpPr>
        <p:spPr>
          <a:xfrm>
            <a:off x="9310006" y="9493401"/>
            <a:ext cx="2238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effectLst/>
                <a:latin typeface="Avenir Blac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In-house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venir Black" panose="02000503020000020003" pitchFamily="2" charset="0"/>
                <a:cs typeface="Times New Roman" panose="02020603050405020304" pitchFamily="18" charset="0"/>
              </a:rPr>
              <a:t>Analysis</a:t>
            </a:r>
            <a:endParaRPr lang="en-US" b="1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D75E02-939A-8BB7-DEE8-1E5FCD4E2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307" y="7666257"/>
            <a:ext cx="1231900" cy="1562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8B7D52-724B-50F5-EC22-BB50E4DAB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0195" y="7836893"/>
            <a:ext cx="1473200" cy="1473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9270F4-6708-1958-AACA-B08BB7BEC6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357" y="7743298"/>
            <a:ext cx="1346200" cy="1651000"/>
          </a:xfrm>
          <a:prstGeom prst="rect">
            <a:avLst/>
          </a:prstGeom>
        </p:spPr>
      </p:pic>
      <p:sp>
        <p:nvSpPr>
          <p:cNvPr id="4" name="Round Single Corner of Rectangle 3">
            <a:extLst>
              <a:ext uri="{FF2B5EF4-FFF2-40B4-BE49-F238E27FC236}">
                <a16:creationId xmlns:a16="http://schemas.microsoft.com/office/drawing/2014/main" id="{8D371AB4-7B10-292C-E373-324D70109049}"/>
              </a:ext>
            </a:extLst>
          </p:cNvPr>
          <p:cNvSpPr/>
          <p:nvPr/>
        </p:nvSpPr>
        <p:spPr>
          <a:xfrm>
            <a:off x="1696357" y="2341510"/>
            <a:ext cx="2883352" cy="1317171"/>
          </a:xfrm>
          <a:prstGeom prst="round1Rect">
            <a:avLst/>
          </a:prstGeom>
          <a:solidFill>
            <a:srgbClr val="FB9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E38B6790-E9D1-C498-97AD-0AB76D75B33A}"/>
              </a:ext>
            </a:extLst>
          </p:cNvPr>
          <p:cNvSpPr/>
          <p:nvPr/>
        </p:nvSpPr>
        <p:spPr>
          <a:xfrm>
            <a:off x="4763181" y="2341509"/>
            <a:ext cx="2883352" cy="1317171"/>
          </a:xfrm>
          <a:prstGeom prst="round1Rect">
            <a:avLst/>
          </a:prstGeom>
          <a:solidFill>
            <a:srgbClr val="F8C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056DE495-3A17-1463-3322-6E9ADEC1CB0C}"/>
              </a:ext>
            </a:extLst>
          </p:cNvPr>
          <p:cNvSpPr/>
          <p:nvPr/>
        </p:nvSpPr>
        <p:spPr>
          <a:xfrm>
            <a:off x="7830005" y="2341509"/>
            <a:ext cx="2883352" cy="1317171"/>
          </a:xfrm>
          <a:prstGeom prst="round1Rect">
            <a:avLst/>
          </a:prstGeom>
          <a:solidFill>
            <a:srgbClr val="00AD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3409A7-FD3F-40EE-5665-CA55F4319F71}"/>
              </a:ext>
            </a:extLst>
          </p:cNvPr>
          <p:cNvSpPr txBox="1"/>
          <p:nvPr/>
        </p:nvSpPr>
        <p:spPr>
          <a:xfrm>
            <a:off x="2018846" y="2676928"/>
            <a:ext cx="2238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effectLst/>
                <a:latin typeface="Avenir Blac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Explore</a:t>
            </a:r>
            <a:endParaRPr lang="en-US" sz="3600" b="1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9B9062-903C-435E-FEF8-27E0621C682A}"/>
              </a:ext>
            </a:extLst>
          </p:cNvPr>
          <p:cNvSpPr txBox="1"/>
          <p:nvPr/>
        </p:nvSpPr>
        <p:spPr>
          <a:xfrm>
            <a:off x="5066770" y="2699800"/>
            <a:ext cx="2238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effectLst/>
                <a:latin typeface="Avenir Blac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Analyse</a:t>
            </a:r>
            <a:endParaRPr lang="en-US" sz="3600" b="1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BE27DD-5DE2-6D7D-EEF9-6F6FF0B705D7}"/>
              </a:ext>
            </a:extLst>
          </p:cNvPr>
          <p:cNvSpPr txBox="1"/>
          <p:nvPr/>
        </p:nvSpPr>
        <p:spPr>
          <a:xfrm>
            <a:off x="8152494" y="2708218"/>
            <a:ext cx="2238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effectLst/>
                <a:latin typeface="Avenir Blac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Report</a:t>
            </a:r>
            <a:endParaRPr lang="en-US" sz="3600" b="1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87437EF-3B6C-4EB0-FB2B-F4613FE7ED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8627" y="1519518"/>
            <a:ext cx="600437" cy="7364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A4BEA7-9E7B-151B-0477-897730C069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3181" y="1510136"/>
            <a:ext cx="745855" cy="7458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078B43-C901-BF0F-6000-18081EA995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0005" y="1525164"/>
            <a:ext cx="492546" cy="74585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98EAC43-4F28-13FC-140F-A56E91142A98}"/>
              </a:ext>
            </a:extLst>
          </p:cNvPr>
          <p:cNvSpPr txBox="1"/>
          <p:nvPr/>
        </p:nvSpPr>
        <p:spPr>
          <a:xfrm>
            <a:off x="5027579" y="4380744"/>
            <a:ext cx="2238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effectLst/>
                <a:latin typeface="Avenir Blac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Conclude</a:t>
            </a:r>
            <a:endParaRPr lang="en-US" b="1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F5D11832-FB44-70E1-5D04-814349E88069}"/>
              </a:ext>
            </a:extLst>
          </p:cNvPr>
          <p:cNvSpPr/>
          <p:nvPr/>
        </p:nvSpPr>
        <p:spPr>
          <a:xfrm rot="10800000">
            <a:off x="6005212" y="5092459"/>
            <a:ext cx="387828" cy="334335"/>
          </a:xfrm>
          <a:prstGeom prst="triangle">
            <a:avLst/>
          </a:prstGeom>
          <a:solidFill>
            <a:srgbClr val="F8CD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98BEA3-6A98-29BC-A5B1-5AD91A828F40}"/>
              </a:ext>
            </a:extLst>
          </p:cNvPr>
          <p:cNvSpPr txBox="1"/>
          <p:nvPr/>
        </p:nvSpPr>
        <p:spPr>
          <a:xfrm>
            <a:off x="5027579" y="5744784"/>
            <a:ext cx="2238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effectLst/>
                <a:latin typeface="Avenir Blac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Recommend</a:t>
            </a:r>
            <a:endParaRPr lang="en-US" b="1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7B5E67C-1729-8421-6FA2-BFD7577E81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6607" y="437364"/>
            <a:ext cx="657153" cy="450501"/>
          </a:xfrm>
          <a:prstGeom prst="rect">
            <a:avLst/>
          </a:prstGeom>
        </p:spPr>
      </p:pic>
      <p:sp>
        <p:nvSpPr>
          <p:cNvPr id="27" name="Triangle 26">
            <a:extLst>
              <a:ext uri="{FF2B5EF4-FFF2-40B4-BE49-F238E27FC236}">
                <a16:creationId xmlns:a16="http://schemas.microsoft.com/office/drawing/2014/main" id="{B27653D7-6AAF-1402-EA2A-52F18CD97398}"/>
              </a:ext>
            </a:extLst>
          </p:cNvPr>
          <p:cNvSpPr/>
          <p:nvPr/>
        </p:nvSpPr>
        <p:spPr>
          <a:xfrm rot="10800000">
            <a:off x="5971943" y="3779694"/>
            <a:ext cx="387828" cy="334335"/>
          </a:xfrm>
          <a:prstGeom prst="triangle">
            <a:avLst/>
          </a:prstGeom>
          <a:solidFill>
            <a:srgbClr val="F8CD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35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7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1B5D60E-797B-6AEE-03BB-82F585E20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37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0905ED0-E0F7-A48C-3C40-469692D797D7}"/>
              </a:ext>
            </a:extLst>
          </p:cNvPr>
          <p:cNvSpPr txBox="1"/>
          <p:nvPr/>
        </p:nvSpPr>
        <p:spPr>
          <a:xfrm>
            <a:off x="385763" y="437365"/>
            <a:ext cx="962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/>
                <a:latin typeface="Avenir Blac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Innovation Toolkit</a:t>
            </a:r>
            <a:endParaRPr lang="en-US" sz="3600" b="1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1053102-022E-FFC8-2162-0707E7AE6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745" y="480904"/>
            <a:ext cx="409562" cy="42204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534822E-9D98-FAC3-78DC-2D2B2A90E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527" y="1357273"/>
            <a:ext cx="10376945" cy="699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33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7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1B5D60E-797B-6AEE-03BB-82F585E20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37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0905ED0-E0F7-A48C-3C40-469692D797D7}"/>
              </a:ext>
            </a:extLst>
          </p:cNvPr>
          <p:cNvSpPr txBox="1"/>
          <p:nvPr/>
        </p:nvSpPr>
        <p:spPr>
          <a:xfrm>
            <a:off x="385763" y="437365"/>
            <a:ext cx="962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/>
                <a:latin typeface="Avenir Blac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Innovation Toolkit</a:t>
            </a:r>
            <a:endParaRPr lang="en-US" sz="3600" b="1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1053102-022E-FFC8-2162-0707E7AE6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745" y="480904"/>
            <a:ext cx="409562" cy="42204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40A6AEE-1FE2-4828-797F-870D47A67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05" y="1558751"/>
            <a:ext cx="10999390" cy="42673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C1084F-2D43-4834-51FB-CEC0308573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0646" y="1506992"/>
            <a:ext cx="4167038" cy="416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08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7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1B5D60E-797B-6AEE-03BB-82F585E20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37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0905ED0-E0F7-A48C-3C40-469692D797D7}"/>
              </a:ext>
            </a:extLst>
          </p:cNvPr>
          <p:cNvSpPr txBox="1"/>
          <p:nvPr/>
        </p:nvSpPr>
        <p:spPr>
          <a:xfrm>
            <a:off x="1000367" y="1979195"/>
            <a:ext cx="1045288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effectLst/>
                <a:latin typeface="Avenir Light" panose="020B04020202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Multiple purposes delivery models scale objectives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effectLst/>
              <a:latin typeface="Avenir Light" panose="020B0402020203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effectLst/>
                <a:latin typeface="Avenir Light" panose="020B04020202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17 projects = 30+ projects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effectLst/>
              <a:latin typeface="Avenir Light" panose="020B0402020203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effectLst/>
                <a:latin typeface="Avenir Light" panose="020B04020202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Surveys = satisfaction and impact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effectLst/>
              <a:latin typeface="Avenir Light" panose="020B0402020203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effectLst/>
                <a:latin typeface="Avenir Light" panose="020B04020202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Project financials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effectLst/>
              <a:latin typeface="Avenir Light" panose="020B0402020203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E06F54-685F-DAF2-2D3A-56B1E588A3E3}"/>
              </a:ext>
            </a:extLst>
          </p:cNvPr>
          <p:cNvSpPr txBox="1"/>
          <p:nvPr/>
        </p:nvSpPr>
        <p:spPr>
          <a:xfrm>
            <a:off x="385763" y="437365"/>
            <a:ext cx="962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/>
                <a:latin typeface="Avenir Blac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Assessment Methodology </a:t>
            </a:r>
            <a:endParaRPr lang="en-US" sz="3600" b="1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E51091-266D-15E5-C487-7ED226790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2851" y="4401335"/>
            <a:ext cx="2019300" cy="2019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14992D-9BF0-9B91-8789-298E41637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493" y="411832"/>
            <a:ext cx="545670" cy="62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16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7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1B5D60E-797B-6AEE-03BB-82F585E20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37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0905ED0-E0F7-A48C-3C40-469692D797D7}"/>
              </a:ext>
            </a:extLst>
          </p:cNvPr>
          <p:cNvSpPr txBox="1"/>
          <p:nvPr/>
        </p:nvSpPr>
        <p:spPr>
          <a:xfrm>
            <a:off x="-39174" y="191560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effectLst/>
                <a:latin typeface="Avenir Blac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Character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E06F54-685F-DAF2-2D3A-56B1E588A3E3}"/>
              </a:ext>
            </a:extLst>
          </p:cNvPr>
          <p:cNvSpPr txBox="1"/>
          <p:nvPr/>
        </p:nvSpPr>
        <p:spPr>
          <a:xfrm>
            <a:off x="385763" y="437365"/>
            <a:ext cx="962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venir Black" panose="02000503020000020003" pitchFamily="2" charset="0"/>
                <a:cs typeface="Times New Roman" panose="02020603050405020304" pitchFamily="18" charset="0"/>
              </a:rPr>
              <a:t>SME Manager Service Standards </a:t>
            </a:r>
            <a:endParaRPr lang="en-US" sz="3600" b="1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367615-72EA-7BBA-5508-73BC29A63605}"/>
              </a:ext>
            </a:extLst>
          </p:cNvPr>
          <p:cNvSpPr txBox="1"/>
          <p:nvPr/>
        </p:nvSpPr>
        <p:spPr>
          <a:xfrm>
            <a:off x="2717885" y="2549129"/>
            <a:ext cx="3069771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rgbClr val="F8CD3E"/>
                </a:solidFill>
                <a:effectLst/>
                <a:latin typeface="Avenir Blac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Expectations</a:t>
            </a:r>
          </a:p>
          <a:p>
            <a:pPr algn="r"/>
            <a:r>
              <a:rPr lang="en-GB" sz="1800" dirty="0">
                <a:solidFill>
                  <a:srgbClr val="F8CD3E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r"/>
            <a:r>
              <a:rPr lang="en-GB" sz="1800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Bureaucratic</a:t>
            </a:r>
          </a:p>
          <a:p>
            <a:pPr algn="r"/>
            <a:r>
              <a:rPr lang="en-GB" sz="1800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Uncommercial </a:t>
            </a:r>
          </a:p>
          <a:p>
            <a:pPr algn="r"/>
            <a:r>
              <a:rPr lang="en-GB" sz="1800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Sector ignorance</a:t>
            </a:r>
          </a:p>
          <a:p>
            <a:pPr algn="r"/>
            <a:r>
              <a:rPr lang="en-GB" sz="1800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Slow </a:t>
            </a:r>
          </a:p>
          <a:p>
            <a:pPr algn="r"/>
            <a:r>
              <a:rPr lang="en-GB" sz="1800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Officious </a:t>
            </a:r>
          </a:p>
          <a:p>
            <a:pPr algn="r"/>
            <a:r>
              <a:rPr lang="en-GB" sz="1800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Intrusive </a:t>
            </a:r>
          </a:p>
          <a:p>
            <a:pPr algn="r"/>
            <a:r>
              <a:rPr lang="en-GB" sz="1800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Elusive</a:t>
            </a:r>
          </a:p>
          <a:p>
            <a:pPr algn="r"/>
            <a:r>
              <a:rPr lang="en-GB" sz="1800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9.30 – 4.30</a:t>
            </a:r>
          </a:p>
          <a:p>
            <a:pPr algn="r"/>
            <a:r>
              <a:rPr lang="en-GB" sz="1800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Forms and formalities </a:t>
            </a:r>
          </a:p>
          <a:p>
            <a:pPr algn="r"/>
            <a:r>
              <a:rPr lang="en-GB" sz="1800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Ineligibility </a:t>
            </a:r>
          </a:p>
          <a:p>
            <a:pPr algn="r"/>
            <a:r>
              <a:rPr lang="en-GB" sz="1800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Costs vs Benefits</a:t>
            </a:r>
          </a:p>
          <a:p>
            <a:pPr algn="r"/>
            <a:endParaRPr lang="en-US" dirty="0">
              <a:solidFill>
                <a:srgbClr val="F8CD3E"/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A0F111-6B8D-7B4C-67F8-29B769DBEFD7}"/>
              </a:ext>
            </a:extLst>
          </p:cNvPr>
          <p:cNvSpPr txBox="1"/>
          <p:nvPr/>
        </p:nvSpPr>
        <p:spPr>
          <a:xfrm>
            <a:off x="6488626" y="2549129"/>
            <a:ext cx="30697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8CD3E"/>
                </a:solidFill>
                <a:effectLst/>
                <a:latin typeface="Avenir Blac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Delight </a:t>
            </a:r>
          </a:p>
          <a:p>
            <a:r>
              <a:rPr lang="en-GB" sz="1800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800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Minimum Burden </a:t>
            </a:r>
          </a:p>
          <a:p>
            <a:r>
              <a:rPr lang="en-GB" sz="1800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Commercially aware</a:t>
            </a:r>
          </a:p>
          <a:p>
            <a:r>
              <a:rPr lang="en-GB" sz="1800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Sector understanding </a:t>
            </a:r>
          </a:p>
          <a:p>
            <a:r>
              <a:rPr lang="en-GB" sz="1800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Same day service</a:t>
            </a:r>
          </a:p>
          <a:p>
            <a:r>
              <a:rPr lang="en-GB" sz="1800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Human </a:t>
            </a:r>
          </a:p>
          <a:p>
            <a:r>
              <a:rPr lang="en-GB" sz="1800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Trusting</a:t>
            </a:r>
          </a:p>
          <a:p>
            <a:r>
              <a:rPr lang="en-GB" sz="1800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</a:t>
            </a:r>
          </a:p>
          <a:p>
            <a:r>
              <a:rPr lang="en-GB" sz="1800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24/7</a:t>
            </a:r>
          </a:p>
          <a:p>
            <a:r>
              <a:rPr lang="en-GB" sz="1800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Supportive</a:t>
            </a:r>
          </a:p>
          <a:p>
            <a:r>
              <a:rPr lang="en-GB" sz="1800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Eligibility </a:t>
            </a:r>
          </a:p>
          <a:p>
            <a:r>
              <a:rPr lang="en-GB" sz="1800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Impact vs investment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F8CD3E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8CD3E"/>
              </a:solidFill>
              <a:latin typeface="Avenir Book" panose="0200050302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F6E843-80A4-D73D-A7DD-E651A45B0E08}"/>
              </a:ext>
            </a:extLst>
          </p:cNvPr>
          <p:cNvSpPr txBox="1"/>
          <p:nvPr/>
        </p:nvSpPr>
        <p:spPr>
          <a:xfrm>
            <a:off x="3282377" y="1430055"/>
            <a:ext cx="2505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effectLst/>
                <a:latin typeface="Avenir Blac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In-experienced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2F5120-18F8-0B80-43D8-EC107D99441C}"/>
              </a:ext>
            </a:extLst>
          </p:cNvPr>
          <p:cNvSpPr txBox="1"/>
          <p:nvPr/>
        </p:nvSpPr>
        <p:spPr>
          <a:xfrm>
            <a:off x="152400" y="1430055"/>
            <a:ext cx="2505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effectLst/>
                <a:latin typeface="Avenir Blac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Novice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B0E123-C6B0-C783-258B-F7B23CFC3999}"/>
              </a:ext>
            </a:extLst>
          </p:cNvPr>
          <p:cNvSpPr txBox="1"/>
          <p:nvPr/>
        </p:nvSpPr>
        <p:spPr>
          <a:xfrm>
            <a:off x="6404346" y="1415839"/>
            <a:ext cx="2505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effectLst/>
                <a:latin typeface="Avenir Blac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39C59-5491-693D-7806-078F0740A410}"/>
              </a:ext>
            </a:extLst>
          </p:cNvPr>
          <p:cNvSpPr txBox="1"/>
          <p:nvPr/>
        </p:nvSpPr>
        <p:spPr>
          <a:xfrm>
            <a:off x="9338744" y="1415839"/>
            <a:ext cx="2505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effectLst/>
                <a:latin typeface="Avenir Blac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Expert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95A4EE-AD07-4F42-F39D-441127C26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985" y="425939"/>
            <a:ext cx="565915" cy="544009"/>
          </a:xfrm>
          <a:prstGeom prst="rect">
            <a:avLst/>
          </a:prstGeom>
        </p:spPr>
      </p:pic>
      <p:sp>
        <p:nvSpPr>
          <p:cNvPr id="18" name="Striped Right Arrow 17">
            <a:extLst>
              <a:ext uri="{FF2B5EF4-FFF2-40B4-BE49-F238E27FC236}">
                <a16:creationId xmlns:a16="http://schemas.microsoft.com/office/drawing/2014/main" id="{C9CF494D-62FC-1960-EE27-51A2573CAEE5}"/>
              </a:ext>
            </a:extLst>
          </p:cNvPr>
          <p:cNvSpPr/>
          <p:nvPr/>
        </p:nvSpPr>
        <p:spPr>
          <a:xfrm>
            <a:off x="5778026" y="3455163"/>
            <a:ext cx="710600" cy="241300"/>
          </a:xfrm>
          <a:prstGeom prst="stripedRightArrow">
            <a:avLst/>
          </a:prstGeom>
          <a:solidFill>
            <a:srgbClr val="F8C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riped Right Arrow 18">
            <a:extLst>
              <a:ext uri="{FF2B5EF4-FFF2-40B4-BE49-F238E27FC236}">
                <a16:creationId xmlns:a16="http://schemas.microsoft.com/office/drawing/2014/main" id="{3356C694-9754-8D21-163A-B0F9A81B8F2E}"/>
              </a:ext>
            </a:extLst>
          </p:cNvPr>
          <p:cNvSpPr/>
          <p:nvPr/>
        </p:nvSpPr>
        <p:spPr>
          <a:xfrm>
            <a:off x="5778026" y="4006075"/>
            <a:ext cx="710600" cy="241300"/>
          </a:xfrm>
          <a:prstGeom prst="stripedRightArrow">
            <a:avLst/>
          </a:prstGeom>
          <a:solidFill>
            <a:srgbClr val="F8C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riped Right Arrow 19">
            <a:extLst>
              <a:ext uri="{FF2B5EF4-FFF2-40B4-BE49-F238E27FC236}">
                <a16:creationId xmlns:a16="http://schemas.microsoft.com/office/drawing/2014/main" id="{CC93047D-524D-6486-D7D1-E6CF7E1B8CCC}"/>
              </a:ext>
            </a:extLst>
          </p:cNvPr>
          <p:cNvSpPr/>
          <p:nvPr/>
        </p:nvSpPr>
        <p:spPr>
          <a:xfrm>
            <a:off x="5778026" y="4555620"/>
            <a:ext cx="710600" cy="241300"/>
          </a:xfrm>
          <a:prstGeom prst="stripedRightArrow">
            <a:avLst/>
          </a:prstGeom>
          <a:solidFill>
            <a:srgbClr val="F8C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riped Right Arrow 20">
            <a:extLst>
              <a:ext uri="{FF2B5EF4-FFF2-40B4-BE49-F238E27FC236}">
                <a16:creationId xmlns:a16="http://schemas.microsoft.com/office/drawing/2014/main" id="{5AD909E4-B3F4-80E2-30EA-77E2F1D0552E}"/>
              </a:ext>
            </a:extLst>
          </p:cNvPr>
          <p:cNvSpPr/>
          <p:nvPr/>
        </p:nvSpPr>
        <p:spPr>
          <a:xfrm>
            <a:off x="5778026" y="5098405"/>
            <a:ext cx="710600" cy="241300"/>
          </a:xfrm>
          <a:prstGeom prst="stripedRightArrow">
            <a:avLst/>
          </a:prstGeom>
          <a:solidFill>
            <a:srgbClr val="F8C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riped Right Arrow 21">
            <a:extLst>
              <a:ext uri="{FF2B5EF4-FFF2-40B4-BE49-F238E27FC236}">
                <a16:creationId xmlns:a16="http://schemas.microsoft.com/office/drawing/2014/main" id="{BAFB5AEB-E83D-8553-BD50-E04FFABA46DF}"/>
              </a:ext>
            </a:extLst>
          </p:cNvPr>
          <p:cNvSpPr/>
          <p:nvPr/>
        </p:nvSpPr>
        <p:spPr>
          <a:xfrm>
            <a:off x="5778026" y="5647950"/>
            <a:ext cx="710600" cy="241300"/>
          </a:xfrm>
          <a:prstGeom prst="stripedRightArrow">
            <a:avLst/>
          </a:prstGeom>
          <a:solidFill>
            <a:srgbClr val="F8C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6F0D7DF-B311-84EF-F02F-ED28D3CEE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6666" y="1190153"/>
            <a:ext cx="977492" cy="2243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206E883-8C78-9862-611C-A1E231B7B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1294" y="1190153"/>
            <a:ext cx="811382" cy="2507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C1C452A-1164-3D6C-8562-AF8E2EED37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2770" y="1190153"/>
            <a:ext cx="531870" cy="2507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0B2686B-93D9-5311-6C93-9B3CBE1739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4136" y="1200355"/>
            <a:ext cx="250762" cy="25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10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7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1B5D60E-797B-6AEE-03BB-82F585E20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37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0905ED0-E0F7-A48C-3C40-469692D797D7}"/>
              </a:ext>
            </a:extLst>
          </p:cNvPr>
          <p:cNvSpPr txBox="1"/>
          <p:nvPr/>
        </p:nvSpPr>
        <p:spPr>
          <a:xfrm>
            <a:off x="755906" y="1388270"/>
            <a:ext cx="10452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effectLst/>
                <a:latin typeface="Avenir Blac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Rapid Process Design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E06F54-685F-DAF2-2D3A-56B1E588A3E3}"/>
              </a:ext>
            </a:extLst>
          </p:cNvPr>
          <p:cNvSpPr txBox="1"/>
          <p:nvPr/>
        </p:nvSpPr>
        <p:spPr>
          <a:xfrm>
            <a:off x="385763" y="437365"/>
            <a:ext cx="962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/>
                <a:latin typeface="Avenir Blac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Workshop Template</a:t>
            </a:r>
            <a:endParaRPr lang="en-US" sz="3600" b="1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220259-F220-CDAD-C664-8EA5ED3AC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818" y="437365"/>
            <a:ext cx="601528" cy="60152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04D37AF-E362-6AA9-143E-A458A5BD592F}"/>
              </a:ext>
            </a:extLst>
          </p:cNvPr>
          <p:cNvGrpSpPr/>
          <p:nvPr/>
        </p:nvGrpSpPr>
        <p:grpSpPr>
          <a:xfrm>
            <a:off x="2988270" y="4234813"/>
            <a:ext cx="5792285" cy="2039067"/>
            <a:chOff x="2017470" y="3258765"/>
            <a:chExt cx="8189322" cy="28829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ED7C752-09F4-A59E-8DB5-D51BEA77A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23892" y="3258765"/>
              <a:ext cx="2882900" cy="28829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F252506-EAA0-6DFC-5CC2-F08185EE1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70681" y="3258765"/>
              <a:ext cx="2882900" cy="28829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AE3BBC4-CFF3-96A1-F634-F1B06B029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17470" y="3258765"/>
              <a:ext cx="2882900" cy="288290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48D6AA-A45C-BAB8-718E-EE62D96F43BC}"/>
              </a:ext>
            </a:extLst>
          </p:cNvPr>
          <p:cNvSpPr txBox="1"/>
          <p:nvPr/>
        </p:nvSpPr>
        <p:spPr>
          <a:xfrm>
            <a:off x="674748" y="3059668"/>
            <a:ext cx="10452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bg1"/>
                </a:solidFill>
                <a:effectLst/>
                <a:latin typeface="Avenir Blac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Purpose 		Activities 		Costs 			</a:t>
            </a:r>
            <a:r>
              <a:rPr lang="en-GB" b="1" dirty="0">
                <a:solidFill>
                  <a:schemeClr val="bg1"/>
                </a:solidFill>
                <a:latin typeface="Avenir Blac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1800" b="1" dirty="0">
                <a:solidFill>
                  <a:schemeClr val="bg1"/>
                </a:solidFill>
                <a:effectLst/>
                <a:latin typeface="Avenir Blac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esults </a:t>
            </a: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10BDCF11-085B-4234-6535-0965E80CD2BA}"/>
              </a:ext>
            </a:extLst>
          </p:cNvPr>
          <p:cNvSpPr/>
          <p:nvPr/>
        </p:nvSpPr>
        <p:spPr>
          <a:xfrm rot="5400000">
            <a:off x="3033308" y="3032030"/>
            <a:ext cx="492546" cy="424609"/>
          </a:xfrm>
          <a:prstGeom prst="triangle">
            <a:avLst/>
          </a:prstGeom>
          <a:solidFill>
            <a:srgbClr val="F8C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31DEAA49-420B-1467-E502-A4C2C7474D65}"/>
              </a:ext>
            </a:extLst>
          </p:cNvPr>
          <p:cNvSpPr/>
          <p:nvPr/>
        </p:nvSpPr>
        <p:spPr>
          <a:xfrm rot="5400000">
            <a:off x="5850445" y="3010973"/>
            <a:ext cx="492546" cy="424609"/>
          </a:xfrm>
          <a:prstGeom prst="triangle">
            <a:avLst/>
          </a:prstGeom>
          <a:solidFill>
            <a:srgbClr val="F8C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412CE109-D0AF-A07E-FABA-2D9F1A7FF182}"/>
              </a:ext>
            </a:extLst>
          </p:cNvPr>
          <p:cNvSpPr/>
          <p:nvPr/>
        </p:nvSpPr>
        <p:spPr>
          <a:xfrm rot="5400000">
            <a:off x="8472052" y="3010973"/>
            <a:ext cx="492546" cy="424609"/>
          </a:xfrm>
          <a:prstGeom prst="triangle">
            <a:avLst/>
          </a:prstGeom>
          <a:solidFill>
            <a:srgbClr val="F8C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6D9191F-3FD9-D0EB-D972-0B90E5ADA1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9029" y="2324434"/>
            <a:ext cx="526653" cy="6011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557E32-EC66-4945-3DE4-2476DEA8E8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2211" y="2335797"/>
            <a:ext cx="526653" cy="6260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642EF7-2EC2-1737-38AD-CCD218350D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7552" y="2384194"/>
            <a:ext cx="532094" cy="5847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291A880-4A66-312C-5560-D3D07B98E7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9944" y="2277619"/>
            <a:ext cx="635425" cy="64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13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7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1B5D60E-797B-6AEE-03BB-82F585E20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37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E06F54-685F-DAF2-2D3A-56B1E588A3E3}"/>
              </a:ext>
            </a:extLst>
          </p:cNvPr>
          <p:cNvSpPr txBox="1"/>
          <p:nvPr/>
        </p:nvSpPr>
        <p:spPr>
          <a:xfrm>
            <a:off x="385763" y="437365"/>
            <a:ext cx="962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/>
                <a:latin typeface="Avenir Blac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endParaRPr lang="en-US" sz="3600" b="1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A1B075-0FA7-6538-C682-CE6359270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130" y="760530"/>
            <a:ext cx="7772400" cy="544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19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1224</Words>
  <Application>Microsoft Macintosh PowerPoint</Application>
  <PresentationFormat>Widescreen</PresentationFormat>
  <Paragraphs>319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Avenir Black</vt:lpstr>
      <vt:lpstr>Avenir Book</vt:lpstr>
      <vt:lpstr>Avenir Light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Cornbill</dc:creator>
  <cp:lastModifiedBy>Matthew Cornbill</cp:lastModifiedBy>
  <cp:revision>37</cp:revision>
  <dcterms:created xsi:type="dcterms:W3CDTF">2023-02-21T11:30:40Z</dcterms:created>
  <dcterms:modified xsi:type="dcterms:W3CDTF">2023-02-24T13:11:09Z</dcterms:modified>
</cp:coreProperties>
</file>