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69" r:id="rId5"/>
    <p:sldId id="373" r:id="rId6"/>
    <p:sldId id="394" r:id="rId7"/>
    <p:sldId id="368" r:id="rId8"/>
    <p:sldId id="374" r:id="rId9"/>
    <p:sldId id="375" r:id="rId10"/>
    <p:sldId id="378" r:id="rId11"/>
    <p:sldId id="379" r:id="rId12"/>
    <p:sldId id="395" r:id="rId13"/>
    <p:sldId id="386" r:id="rId14"/>
    <p:sldId id="380" r:id="rId15"/>
    <p:sldId id="381" r:id="rId16"/>
    <p:sldId id="372" r:id="rId17"/>
    <p:sldId id="383" r:id="rId18"/>
    <p:sldId id="382" r:id="rId19"/>
    <p:sldId id="371" r:id="rId20"/>
    <p:sldId id="388" r:id="rId21"/>
    <p:sldId id="389" r:id="rId22"/>
    <p:sldId id="384" r:id="rId23"/>
    <p:sldId id="390" r:id="rId24"/>
    <p:sldId id="391" r:id="rId25"/>
    <p:sldId id="385" r:id="rId26"/>
    <p:sldId id="396" r:id="rId27"/>
    <p:sldId id="387" r:id="rId28"/>
    <p:sldId id="393" r:id="rId29"/>
    <p:sldId id="392" r:id="rId30"/>
    <p:sldId id="279" r:id="rId31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61EFDFA-256B-9107-EF60-3ADA147AFAE1}" name="Antonia Omirou - GT GC" initials="AOGG" userId="S::Antonia.Omirou@kent.gov.uk::2e6094e0-157f-4ab8-b623-7e34be314e3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onia Omirou - GT GC" initials="AOGG" lastIdx="1" clrIdx="0">
    <p:extLst>
      <p:ext uri="{19B8F6BF-5375-455C-9EA6-DF929625EA0E}">
        <p15:presenceInfo xmlns:p15="http://schemas.microsoft.com/office/powerpoint/2012/main" userId="S::Antonia.Omirou@kent.gov.uk::2e6094e0-157f-4ab8-b623-7e34be314e3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179949"/>
    <a:srgbClr val="FFD966"/>
    <a:srgbClr val="003399"/>
    <a:srgbClr val="9FAEE5"/>
    <a:srgbClr val="ADCB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A4A207-A0F8-9A08-8F50-6D3B3B8049A3}" v="2" dt="2023-02-16T13:19:49.286"/>
    <p1510:client id="{657CEA0C-D000-4444-8C85-E6B99FEC1F1A}" v="9" dt="2022-10-04T07:57:20.122"/>
    <p1510:client id="{E65F3238-8C8A-4D94-CDE7-D31F26DB0820}" v="235" dt="2023-02-17T09:22:12.9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75583" autoAdjust="0"/>
  </p:normalViewPr>
  <p:slideViewPr>
    <p:cSldViewPr snapToGrid="0">
      <p:cViewPr varScale="1">
        <p:scale>
          <a:sx n="106" d="100"/>
          <a:sy n="106" d="100"/>
        </p:scale>
        <p:origin x="150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405B18-7A2D-4682-AB42-51E108B415CF}" type="datetimeFigureOut">
              <a:rPr lang="en-GB" smtClean="0"/>
              <a:t>20/02/2023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7CFC5-79D4-4711-A81B-04DDDD420091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7158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3F7858-B4F7-4B7F-9A3F-DE3E3BF3D33E}" type="datetimeFigureOut">
              <a:rPr lang="en-GB" smtClean="0"/>
              <a:t>20/02/2023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48CEE-10BE-4964-8D1D-39C11D694B8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218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3BA90A5-5962-41AD-B8A7-F0164E50B49C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71735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400" y="0"/>
            <a:ext cx="5223600" cy="28299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090047"/>
            <a:ext cx="9144000" cy="903085"/>
          </a:xfrm>
        </p:spPr>
        <p:txBody>
          <a:bodyPr anchor="b">
            <a:normAutofit/>
          </a:bodyPr>
          <a:lstStyle>
            <a:lvl1pPr algn="ctr">
              <a:defRPr sz="5000" b="0">
                <a:solidFill>
                  <a:srgbClr val="003399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grpSp>
        <p:nvGrpSpPr>
          <p:cNvPr id="8" name="Group 7"/>
          <p:cNvGrpSpPr>
            <a:grpSpLocks/>
          </p:cNvGrpSpPr>
          <p:nvPr userDrawn="1"/>
        </p:nvGrpSpPr>
        <p:grpSpPr bwMode="auto">
          <a:xfrm rot="5400000">
            <a:off x="1622972" y="-1622972"/>
            <a:ext cx="3733175" cy="6979119"/>
            <a:chOff x="1078534" y="1042968"/>
            <a:chExt cx="23584" cy="43434"/>
          </a:xfrm>
        </p:grpSpPr>
        <p:sp>
          <p:nvSpPr>
            <p:cNvPr id="9" name="AutoShape 2"/>
            <p:cNvSpPr>
              <a:spLocks noChangeArrowheads="1"/>
            </p:cNvSpPr>
            <p:nvPr userDrawn="1"/>
          </p:nvSpPr>
          <p:spPr bwMode="auto">
            <a:xfrm>
              <a:off x="1078534" y="1050645"/>
              <a:ext cx="23584" cy="35757"/>
            </a:xfrm>
            <a:prstGeom prst="triangle">
              <a:avLst>
                <a:gd name="adj" fmla="val 0"/>
              </a:avLst>
            </a:prstGeom>
            <a:solidFill>
              <a:srgbClr val="C5CEEF">
                <a:alpha val="71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dk1">
                      <a:lumMod val="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dk1">
                        <a:lumMod val="0"/>
                        <a:lumOff val="0"/>
                      </a:schemeClr>
                    </a:outerShdw>
                  </a:effectLst>
                </a14:hiddenEffects>
              </a:ext>
            </a:extLst>
          </p:spPr>
          <p:txBody>
            <a:bodyPr rot="0" vert="horz" wrap="square" lIns="36576" tIns="36576" rIns="36576" bIns="36576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0" name="AutoShape 3"/>
            <p:cNvSpPr>
              <a:spLocks noChangeArrowheads="1"/>
            </p:cNvSpPr>
            <p:nvPr userDrawn="1"/>
          </p:nvSpPr>
          <p:spPr bwMode="auto">
            <a:xfrm>
              <a:off x="1078534" y="1042968"/>
              <a:ext cx="16002" cy="43434"/>
            </a:xfrm>
            <a:prstGeom prst="triangle">
              <a:avLst>
                <a:gd name="adj" fmla="val 0"/>
              </a:avLst>
            </a:prstGeom>
            <a:solidFill>
              <a:srgbClr val="9FAEE5">
                <a:alpha val="7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dk1">
                      <a:lumMod val="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dk1">
                        <a:lumMod val="0"/>
                        <a:lumOff val="0"/>
                      </a:schemeClr>
                    </a:outerShdw>
                  </a:effectLst>
                </a14:hiddenEffects>
              </a:ext>
            </a:extLst>
          </p:spPr>
          <p:txBody>
            <a:bodyPr rot="0" vert="horz" wrap="square" lIns="36576" tIns="36576" rIns="36576" bIns="36576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1" name="AutoShape 4"/>
            <p:cNvSpPr>
              <a:spLocks noChangeArrowheads="1"/>
            </p:cNvSpPr>
            <p:nvPr userDrawn="1"/>
          </p:nvSpPr>
          <p:spPr bwMode="auto">
            <a:xfrm>
              <a:off x="1078534" y="1059199"/>
              <a:ext cx="23356" cy="27203"/>
            </a:xfrm>
            <a:prstGeom prst="triangle">
              <a:avLst>
                <a:gd name="adj" fmla="val 0"/>
              </a:avLst>
            </a:prstGeom>
            <a:solidFill>
              <a:srgbClr val="003399">
                <a:alpha val="63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dk1">
                      <a:lumMod val="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dk1">
                        <a:lumMod val="0"/>
                        <a:lumOff val="0"/>
                      </a:schemeClr>
                    </a:outerShdw>
                  </a:effectLst>
                </a14:hiddenEffects>
              </a:ext>
            </a:extLst>
          </p:spPr>
          <p:txBody>
            <a:bodyPr rot="0" vert="horz" wrap="square" lIns="36576" tIns="36576" rIns="36576" bIns="36576" anchor="t" anchorCtr="0" upright="1">
              <a:noAutofit/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67976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003399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47850"/>
            <a:ext cx="10515600" cy="3676650"/>
          </a:xfrm>
        </p:spPr>
        <p:txBody>
          <a:bodyPr/>
          <a:lstStyle>
            <a:lvl1pPr>
              <a:defRPr>
                <a:solidFill>
                  <a:srgbClr val="003399"/>
                </a:solidFill>
                <a:latin typeface="+mn-lt"/>
              </a:defRPr>
            </a:lvl1pPr>
            <a:lvl2pPr>
              <a:defRPr>
                <a:solidFill>
                  <a:srgbClr val="003399"/>
                </a:solidFill>
                <a:latin typeface="+mn-lt"/>
              </a:defRPr>
            </a:lvl2pPr>
            <a:lvl3pPr>
              <a:defRPr>
                <a:solidFill>
                  <a:srgbClr val="003399"/>
                </a:solidFill>
                <a:latin typeface="+mn-lt"/>
              </a:defRPr>
            </a:lvl3pPr>
            <a:lvl4pPr>
              <a:defRPr>
                <a:solidFill>
                  <a:srgbClr val="003399"/>
                </a:solidFill>
                <a:latin typeface="+mn-lt"/>
              </a:defRPr>
            </a:lvl4pPr>
            <a:lvl5pPr>
              <a:defRPr>
                <a:solidFill>
                  <a:srgbClr val="003399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7" name="Group 6"/>
          <p:cNvGrpSpPr>
            <a:grpSpLocks/>
          </p:cNvGrpSpPr>
          <p:nvPr userDrawn="1"/>
        </p:nvGrpSpPr>
        <p:grpSpPr bwMode="auto">
          <a:xfrm rot="16200000">
            <a:off x="9348866" y="4014866"/>
            <a:ext cx="2392340" cy="3293927"/>
            <a:chOff x="1078534" y="1042968"/>
            <a:chExt cx="23584" cy="43434"/>
          </a:xfrm>
        </p:grpSpPr>
        <p:sp>
          <p:nvSpPr>
            <p:cNvPr id="8" name="AutoShape 2"/>
            <p:cNvSpPr>
              <a:spLocks noChangeArrowheads="1"/>
            </p:cNvSpPr>
            <p:nvPr userDrawn="1"/>
          </p:nvSpPr>
          <p:spPr bwMode="auto">
            <a:xfrm>
              <a:off x="1078534" y="1050645"/>
              <a:ext cx="23584" cy="35757"/>
            </a:xfrm>
            <a:prstGeom prst="triangle">
              <a:avLst>
                <a:gd name="adj" fmla="val 0"/>
              </a:avLst>
            </a:prstGeom>
            <a:solidFill>
              <a:srgbClr val="C5CEEF">
                <a:alpha val="71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dk1">
                      <a:lumMod val="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dk1">
                        <a:lumMod val="0"/>
                        <a:lumOff val="0"/>
                      </a:schemeClr>
                    </a:outerShdw>
                  </a:effectLst>
                </a14:hiddenEffects>
              </a:ext>
            </a:extLst>
          </p:spPr>
          <p:txBody>
            <a:bodyPr rot="0" vert="horz" wrap="square" lIns="36576" tIns="36576" rIns="36576" bIns="36576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9" name="AutoShape 3"/>
            <p:cNvSpPr>
              <a:spLocks noChangeArrowheads="1"/>
            </p:cNvSpPr>
            <p:nvPr userDrawn="1"/>
          </p:nvSpPr>
          <p:spPr bwMode="auto">
            <a:xfrm>
              <a:off x="1078534" y="1042968"/>
              <a:ext cx="16002" cy="43434"/>
            </a:xfrm>
            <a:prstGeom prst="triangle">
              <a:avLst>
                <a:gd name="adj" fmla="val 0"/>
              </a:avLst>
            </a:prstGeom>
            <a:solidFill>
              <a:srgbClr val="9FAEE5">
                <a:alpha val="7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dk1">
                      <a:lumMod val="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dk1">
                        <a:lumMod val="0"/>
                        <a:lumOff val="0"/>
                      </a:schemeClr>
                    </a:outerShdw>
                  </a:effectLst>
                </a14:hiddenEffects>
              </a:ext>
            </a:extLst>
          </p:spPr>
          <p:txBody>
            <a:bodyPr rot="0" vert="horz" wrap="square" lIns="36576" tIns="36576" rIns="36576" bIns="36576" anchor="t" anchorCtr="0" upright="1">
              <a:noAutofit/>
            </a:bodyPr>
            <a:lstStyle/>
            <a:p>
              <a:endParaRPr lang="en-GB"/>
            </a:p>
          </p:txBody>
        </p:sp>
        <p:sp>
          <p:nvSpPr>
            <p:cNvPr id="10" name="AutoShape 4"/>
            <p:cNvSpPr>
              <a:spLocks noChangeArrowheads="1"/>
            </p:cNvSpPr>
            <p:nvPr userDrawn="1"/>
          </p:nvSpPr>
          <p:spPr bwMode="auto">
            <a:xfrm>
              <a:off x="1078534" y="1059199"/>
              <a:ext cx="23356" cy="27203"/>
            </a:xfrm>
            <a:prstGeom prst="triangle">
              <a:avLst>
                <a:gd name="adj" fmla="val 0"/>
              </a:avLst>
            </a:prstGeom>
            <a:solidFill>
              <a:srgbClr val="003399">
                <a:alpha val="63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dk1">
                      <a:lumMod val="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dk1">
                        <a:lumMod val="0"/>
                        <a:lumOff val="0"/>
                      </a:schemeClr>
                    </a:outerShdw>
                  </a:effectLst>
                </a14:hiddenEffects>
              </a:ext>
            </a:extLst>
          </p:spPr>
          <p:txBody>
            <a:bodyPr rot="0" vert="horz" wrap="square" lIns="36576" tIns="36576" rIns="36576" bIns="36576" anchor="t" anchorCtr="0" upright="1">
              <a:noAutofit/>
            </a:bodyPr>
            <a:lstStyle/>
            <a:p>
              <a:endParaRPr lang="en-GB"/>
            </a:p>
          </p:txBody>
        </p:sp>
      </p:grp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92748"/>
            <a:ext cx="2520000" cy="136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66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B475A-8DCC-4C29-B4FE-79767120A70C}" type="datetimeFigureOut">
              <a:rPr lang="en-GB" smtClean="0"/>
              <a:t>20/02/2023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22613-E1E9-48F0-B4B9-639AE5E60F0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011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2.png"/><Relationship Id="rId4" Type="http://schemas.openxmlformats.org/officeDocument/2006/relationships/hyperlink" Target="https://dupotageralatable.com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hyperlink" Target="https://www.youtube.com/playlist?list=PLmtCALkdk5FHfakbA8CH3pMXlnfqEPQsU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TMEu5lHMM2g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4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hyperlink" Target="https://youtu.be/oMhA89qi0h0" TargetMode="External"/><Relationship Id="rId5" Type="http://schemas.openxmlformats.org/officeDocument/2006/relationships/image" Target="../media/image33.jpeg"/><Relationship Id="rId10" Type="http://schemas.openxmlformats.org/officeDocument/2006/relationships/hyperlink" Target="https://youtu.be/chw8iw4BR2Q" TargetMode="External"/><Relationship Id="rId4" Type="http://schemas.openxmlformats.org/officeDocument/2006/relationships/image" Target="../media/image32.jpeg"/><Relationship Id="rId9" Type="http://schemas.openxmlformats.org/officeDocument/2006/relationships/hyperlink" Target="https://youtu.be/zGGN2jJ8yzU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909763" y="288925"/>
            <a:ext cx="9464675" cy="70643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GB" sz="3600" b="1" dirty="0">
              <a:solidFill>
                <a:srgbClr val="9FAEE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4342" y="2985183"/>
            <a:ext cx="1091979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Interreg C-Care Project Closing Event </a:t>
            </a:r>
            <a:r>
              <a:rPr lang="en-GB" sz="30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Canterbury, Kent</a:t>
            </a:r>
          </a:p>
          <a:p>
            <a:pPr algn="ctr">
              <a:defRPr/>
            </a:pPr>
            <a:r>
              <a:rPr lang="en-GB" sz="26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1-2 March 2023</a:t>
            </a:r>
            <a:b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Visitor Economy Reset &amp; Redesign in Pas-de-Calais</a:t>
            </a:r>
            <a:endParaRPr lang="en-GB" sz="3600" dirty="0">
              <a:solidFill>
                <a:srgbClr val="00339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FEBBC0D-7834-4A58-BDF8-8565E34918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98" y="4728679"/>
            <a:ext cx="1520231" cy="993537"/>
          </a:xfrm>
          <a:prstGeom prst="rect">
            <a:avLst/>
          </a:prstGeom>
        </p:spPr>
      </p:pic>
      <p:pic>
        <p:nvPicPr>
          <p:cNvPr id="5" name="Picture 4" descr="New Anglia Logo">
            <a:extLst>
              <a:ext uri="{FF2B5EF4-FFF2-40B4-BE49-F238E27FC236}">
                <a16:creationId xmlns:a16="http://schemas.microsoft.com/office/drawing/2014/main" id="{C6458CD1-E2AB-47E1-A65B-D01C74684B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57" y="5047513"/>
            <a:ext cx="2196661" cy="676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410918-80AC-4768-A676-1F4C921D39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391" y="4884816"/>
            <a:ext cx="1145078" cy="891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C59FA6-BE9E-47B3-B3B2-BC4A845BC5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014" y="4946822"/>
            <a:ext cx="1615241" cy="813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2DF13F-F63E-4834-A702-0B31C0A70C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029" y="6077208"/>
            <a:ext cx="3305175" cy="4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77227D-C317-4817-A4A2-51D7C790DC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798" y="5792039"/>
            <a:ext cx="2855061" cy="879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6DF0B4C3-D422-4F57-9988-4DCB315F9B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99" y="351198"/>
            <a:ext cx="4613428" cy="2245245"/>
          </a:xfrm>
          <a:prstGeom prst="rect">
            <a:avLst/>
          </a:prstGeom>
        </p:spPr>
      </p:pic>
      <p:pic>
        <p:nvPicPr>
          <p:cNvPr id="12" name="Picture 11" descr="Text&#10;&#10;Description automatically generated with low confidence">
            <a:extLst>
              <a:ext uri="{FF2B5EF4-FFF2-40B4-BE49-F238E27FC236}">
                <a16:creationId xmlns:a16="http://schemas.microsoft.com/office/drawing/2014/main" id="{0E8C0931-CFA1-5DEA-C36A-C307E0140DA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169" y="4946822"/>
            <a:ext cx="2112029" cy="897118"/>
          </a:xfrm>
          <a:prstGeom prst="rect">
            <a:avLst/>
          </a:prstGeom>
        </p:spPr>
      </p:pic>
      <p:pic>
        <p:nvPicPr>
          <p:cNvPr id="15" name="Picture 14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230E1315-B0EA-13F9-03CF-4A1FC50AA0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632" y="830362"/>
            <a:ext cx="1998596" cy="142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59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5681" y="2283651"/>
            <a:ext cx="2488734" cy="1032376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Bef>
                <a:spcPts val="200"/>
              </a:spcBef>
            </a:pP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Actions :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543A12-3A9E-4724-9097-1153B6B23856}"/>
              </a:ext>
            </a:extLst>
          </p:cNvPr>
          <p:cNvSpPr txBox="1">
            <a:spLocks/>
          </p:cNvSpPr>
          <p:nvPr/>
        </p:nvSpPr>
        <p:spPr>
          <a:xfrm>
            <a:off x="838200" y="2820813"/>
            <a:ext cx="10515600" cy="2774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79790B-769F-CCF4-C683-B59009FEBE7D}"/>
              </a:ext>
            </a:extLst>
          </p:cNvPr>
          <p:cNvSpPr txBox="1"/>
          <p:nvPr/>
        </p:nvSpPr>
        <p:spPr>
          <a:xfrm>
            <a:off x="2800716" y="3151431"/>
            <a:ext cx="59741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050" indent="-400050">
              <a:buFont typeface="Wingdings" panose="05000000000000000000" pitchFamily="2" charset="2"/>
              <a:buChar char="q"/>
            </a:pPr>
            <a:r>
              <a:rPr lang="en-GB" sz="1800" b="1" dirty="0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Actions à destination des pros du </a:t>
            </a:r>
            <a:r>
              <a:rPr lang="en-GB" sz="1800" b="1" dirty="0" err="1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tourisme</a:t>
            </a:r>
            <a:r>
              <a:rPr lang="en-GB" sz="1800" b="1" dirty="0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800" b="1" u="sng" dirty="0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800" b="1" i="1" dirty="0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Actions for tourism professionals</a:t>
            </a:r>
          </a:p>
          <a:p>
            <a:pPr marL="400050" indent="-400050">
              <a:buFont typeface="Wingdings" panose="05000000000000000000" pitchFamily="2" charset="2"/>
              <a:buChar char="q"/>
            </a:pPr>
            <a:endParaRPr lang="en-GB" sz="1800" b="1" dirty="0">
              <a:solidFill>
                <a:srgbClr val="9FAEE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68040F8-3DC3-441D-A0B8-E136AF749363}"/>
              </a:ext>
            </a:extLst>
          </p:cNvPr>
          <p:cNvSpPr txBox="1">
            <a:spLocks/>
          </p:cNvSpPr>
          <p:nvPr/>
        </p:nvSpPr>
        <p:spPr>
          <a:xfrm>
            <a:off x="684785" y="172003"/>
            <a:ext cx="9029666" cy="1795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3399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2800" b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Actions mises </a:t>
            </a:r>
            <a:r>
              <a:rPr lang="en-GB" sz="2800" b="1" dirty="0" err="1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GB" sz="2800" b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place par Pas-de-Calais Tourisme grâce au </a:t>
            </a:r>
            <a:r>
              <a:rPr lang="en-GB" sz="2800" b="1" dirty="0" err="1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Projet</a:t>
            </a:r>
            <a:r>
              <a:rPr lang="en-GB" sz="2800" b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800" b="1" dirty="0" err="1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Européen</a:t>
            </a:r>
            <a:r>
              <a:rPr lang="en-GB" sz="2800" b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C-CARE</a:t>
            </a:r>
          </a:p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US" sz="2800" b="1" i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Actions implemented by Pas-de-Calais Tourisme thanks to the European C-CARE Project</a:t>
            </a:r>
            <a:endParaRPr lang="en-GB" sz="2800" b="1" i="1" dirty="0">
              <a:solidFill>
                <a:srgbClr val="F7C11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05E2BB9-930F-419C-BF6B-406A6E1BBB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id="{80FB7F6D-9656-4112-A54A-7AB0B7E41E41}"/>
              </a:ext>
            </a:extLst>
          </p:cNvPr>
          <p:cNvSpPr txBox="1"/>
          <p:nvPr/>
        </p:nvSpPr>
        <p:spPr>
          <a:xfrm>
            <a:off x="2800716" y="3835487"/>
            <a:ext cx="57476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050" indent="-400050">
              <a:buFont typeface="Wingdings" panose="05000000000000000000" pitchFamily="2" charset="2"/>
              <a:buChar char="q"/>
            </a:pP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Campagnes de communication </a:t>
            </a:r>
            <a:r>
              <a:rPr lang="en-GB" b="1" i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Communication</a:t>
            </a:r>
            <a:r>
              <a:rPr lang="en-GB" b="1" i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campaigns</a:t>
            </a:r>
            <a:endParaRPr lang="en-GB" sz="1800" b="1" i="1" dirty="0">
              <a:solidFill>
                <a:srgbClr val="9FAEE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391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7C4A1631-3EF5-4CB8-9408-53199C9F06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8" t="26064" r="2694" b="23289"/>
          <a:stretch/>
        </p:blipFill>
        <p:spPr>
          <a:xfrm>
            <a:off x="7385143" y="657988"/>
            <a:ext cx="2679465" cy="1443737"/>
          </a:xfrm>
          <a:prstGeom prst="rect">
            <a:avLst/>
          </a:prstGeom>
        </p:spPr>
      </p:pic>
      <p:sp>
        <p:nvSpPr>
          <p:cNvPr id="19" name="TextBox 3">
            <a:extLst>
              <a:ext uri="{FF2B5EF4-FFF2-40B4-BE49-F238E27FC236}">
                <a16:creationId xmlns:a16="http://schemas.microsoft.com/office/drawing/2014/main" id="{29313CD4-1E56-491B-B347-5B2E21A84BC0}"/>
              </a:ext>
            </a:extLst>
          </p:cNvPr>
          <p:cNvSpPr txBox="1"/>
          <p:nvPr/>
        </p:nvSpPr>
        <p:spPr>
          <a:xfrm>
            <a:off x="2650315" y="6324538"/>
            <a:ext cx="5462118" cy="340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100" u="sng" dirty="0">
                <a:solidFill>
                  <a:srgbClr val="0067B1"/>
                </a:solidFill>
                <a:latin typeface="Brandon Grotesque"/>
                <a:hlinkClick r:id="rId4"/>
              </a:rPr>
              <a:t>https://dupotageralatable.com</a:t>
            </a:r>
            <a:endParaRPr lang="en-US" sz="2100" u="sng" dirty="0">
              <a:solidFill>
                <a:srgbClr val="0067B1"/>
              </a:solidFill>
              <a:latin typeface="Brandon Grotesque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A64A5E3-E7DB-4E3D-B7DB-16E258B154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FD36714-B521-4CCD-8362-635B96F537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404" y="2195361"/>
            <a:ext cx="6243192" cy="4163003"/>
          </a:xfrm>
          <a:prstGeom prst="rect">
            <a:avLst/>
          </a:prstGeom>
        </p:spPr>
      </p:pic>
      <p:sp>
        <p:nvSpPr>
          <p:cNvPr id="26" name="TextBox 7">
            <a:extLst>
              <a:ext uri="{FF2B5EF4-FFF2-40B4-BE49-F238E27FC236}">
                <a16:creationId xmlns:a16="http://schemas.microsoft.com/office/drawing/2014/main" id="{25A0D949-A1B6-4B6E-8140-066693F10C08}"/>
              </a:ext>
            </a:extLst>
          </p:cNvPr>
          <p:cNvSpPr txBox="1"/>
          <p:nvPr/>
        </p:nvSpPr>
        <p:spPr>
          <a:xfrm>
            <a:off x="902821" y="1238205"/>
            <a:ext cx="57206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 POT’AGER à la Table /</a:t>
            </a:r>
            <a:r>
              <a:rPr lang="fr-FR" b="1" i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</a:t>
            </a:r>
            <a:r>
              <a:rPr lang="fr-FR" b="1" i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Garden to Table</a:t>
            </a:r>
          </a:p>
          <a:p>
            <a:r>
              <a:rPr lang="en-GB" dirty="0"/>
              <a:t>Première action de </a:t>
            </a:r>
            <a:r>
              <a:rPr lang="en-GB" dirty="0" err="1"/>
              <a:t>soutien</a:t>
            </a:r>
            <a:r>
              <a:rPr lang="en-GB" dirty="0"/>
              <a:t> aux </a:t>
            </a:r>
            <a:r>
              <a:rPr lang="en-GB" dirty="0" err="1"/>
              <a:t>professionnels</a:t>
            </a:r>
            <a:r>
              <a:rPr lang="en-GB" dirty="0"/>
              <a:t>  </a:t>
            </a:r>
          </a:p>
          <a:p>
            <a:r>
              <a:rPr lang="en-US" i="1" dirty="0"/>
              <a:t>First action to support professionals</a:t>
            </a:r>
            <a:endParaRPr lang="en-GB" i="1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3D44B996-1A02-4787-A031-B36270C41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785" y="172003"/>
            <a:ext cx="10515600" cy="103237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 actions à destination des pros du </a:t>
            </a:r>
            <a:r>
              <a:rPr lang="en-GB" sz="32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tourisme</a:t>
            </a:r>
            <a:b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200" b="1" i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Actions for tourism professionals</a:t>
            </a:r>
          </a:p>
        </p:txBody>
      </p:sp>
    </p:spTree>
    <p:extLst>
      <p:ext uri="{BB962C8B-B14F-4D97-AF65-F5344CB8AC3E}">
        <p14:creationId xmlns:p14="http://schemas.microsoft.com/office/powerpoint/2010/main" val="411658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79790B-769F-CCF4-C683-B59009FEBE7D}"/>
              </a:ext>
            </a:extLst>
          </p:cNvPr>
          <p:cNvSpPr txBox="1"/>
          <p:nvPr/>
        </p:nvSpPr>
        <p:spPr>
          <a:xfrm>
            <a:off x="1036477" y="2434837"/>
            <a:ext cx="50532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Résultats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: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197AB17-9227-4667-9429-85B00BC5F9CE}"/>
              </a:ext>
            </a:extLst>
          </p:cNvPr>
          <p:cNvSpPr txBox="1"/>
          <p:nvPr/>
        </p:nvSpPr>
        <p:spPr>
          <a:xfrm>
            <a:off x="1031462" y="3870128"/>
            <a:ext cx="54162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Results</a:t>
            </a:r>
            <a:r>
              <a:rPr lang="fr-FR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70 restaurants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123 vouchers and gift certificates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65,361€ turnover</a:t>
            </a:r>
            <a:endParaRPr lang="fr-FR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777962A-2FBC-461E-835A-9F08492A940C}"/>
              </a:ext>
            </a:extLst>
          </p:cNvPr>
          <p:cNvSpPr txBox="1"/>
          <p:nvPr/>
        </p:nvSpPr>
        <p:spPr>
          <a:xfrm>
            <a:off x="1036476" y="2735288"/>
            <a:ext cx="5228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70 restaurants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123 bons et chèques cadeau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65 361€ de chiffres d’affaires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4D656C6D-D16C-4C55-8218-E0152790E9BA}"/>
              </a:ext>
            </a:extLst>
          </p:cNvPr>
          <p:cNvSpPr txBox="1"/>
          <p:nvPr/>
        </p:nvSpPr>
        <p:spPr>
          <a:xfrm>
            <a:off x="902821" y="1238205"/>
            <a:ext cx="57206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 POT’AGER à la Table /</a:t>
            </a:r>
            <a:r>
              <a:rPr lang="fr-FR" b="1" i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</a:t>
            </a:r>
            <a:r>
              <a:rPr lang="fr-FR" b="1" i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Garden to Table</a:t>
            </a:r>
          </a:p>
          <a:p>
            <a:r>
              <a:rPr lang="en-GB" dirty="0"/>
              <a:t>Première action de </a:t>
            </a:r>
            <a:r>
              <a:rPr lang="en-GB" dirty="0" err="1"/>
              <a:t>soutien</a:t>
            </a:r>
            <a:r>
              <a:rPr lang="en-GB" dirty="0"/>
              <a:t> aux </a:t>
            </a:r>
            <a:r>
              <a:rPr lang="en-GB" dirty="0" err="1"/>
              <a:t>professionnels</a:t>
            </a:r>
            <a:r>
              <a:rPr lang="en-GB" dirty="0"/>
              <a:t>  </a:t>
            </a:r>
          </a:p>
          <a:p>
            <a:r>
              <a:rPr lang="en-US" i="1" dirty="0"/>
              <a:t>First action to support professionals</a:t>
            </a:r>
            <a:endParaRPr lang="en-GB" i="1" dirty="0"/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6D9C794A-F932-4E25-8825-E4B0144FC8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8" t="26064" r="2694" b="23289"/>
          <a:stretch/>
        </p:blipFill>
        <p:spPr>
          <a:xfrm>
            <a:off x="7385143" y="657988"/>
            <a:ext cx="2679465" cy="1443737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474C585E-5E07-4DC9-88DC-944243D49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785" y="172003"/>
            <a:ext cx="10515600" cy="103237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 actions à destination des pros du </a:t>
            </a:r>
            <a:r>
              <a:rPr lang="en-GB" sz="32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tourisme</a:t>
            </a:r>
            <a:b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200" b="1" i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Actions for tourism professionals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6A1F632B-430E-4FCD-B639-890229E7C2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7661B3F-F43D-4037-9630-B43C461694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705" y="5175267"/>
            <a:ext cx="2379295" cy="1682733"/>
          </a:xfrm>
          <a:prstGeom prst="rect">
            <a:avLst/>
          </a:prstGeom>
        </p:spPr>
      </p:pic>
      <p:pic>
        <p:nvPicPr>
          <p:cNvPr id="12" name="Picture 1" descr="page1image2398512">
            <a:extLst>
              <a:ext uri="{FF2B5EF4-FFF2-40B4-BE49-F238E27FC236}">
                <a16:creationId xmlns:a16="http://schemas.microsoft.com/office/drawing/2014/main" id="{56781FB7-7DA7-44E1-9D9B-BBD52B979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462" y="4263688"/>
            <a:ext cx="2080171" cy="206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EE769F6-714F-4A78-93F3-D85F03085A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-6177" b="1520"/>
          <a:stretch/>
        </p:blipFill>
        <p:spPr>
          <a:xfrm>
            <a:off x="8838843" y="4263688"/>
            <a:ext cx="2177292" cy="203969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4EF3897-E1AD-4F1E-9EBE-EE3286C038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843" y="2120821"/>
            <a:ext cx="2050619" cy="205061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9163096-4AEF-478B-AD70-6AF8C87844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906" y="2101725"/>
            <a:ext cx="2092602" cy="205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05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785" y="172003"/>
            <a:ext cx="10515600" cy="103237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 actions à destination des pros du </a:t>
            </a:r>
            <a:r>
              <a:rPr lang="en-GB" sz="32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tourisme</a:t>
            </a:r>
            <a:b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200" b="1" i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Actions for tourism professionals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543A12-3A9E-4724-9097-1153B6B23856}"/>
              </a:ext>
            </a:extLst>
          </p:cNvPr>
          <p:cNvSpPr txBox="1">
            <a:spLocks/>
          </p:cNvSpPr>
          <p:nvPr/>
        </p:nvSpPr>
        <p:spPr>
          <a:xfrm>
            <a:off x="838200" y="2820813"/>
            <a:ext cx="10515600" cy="2774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79790B-769F-CCF4-C683-B59009FEBE7D}"/>
              </a:ext>
            </a:extLst>
          </p:cNvPr>
          <p:cNvSpPr txBox="1"/>
          <p:nvPr/>
        </p:nvSpPr>
        <p:spPr>
          <a:xfrm>
            <a:off x="913042" y="1223518"/>
            <a:ext cx="106690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 Académies du tourisme responsable / </a:t>
            </a:r>
            <a:r>
              <a:rPr lang="en-US" b="1" i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Academies of Responsible Tourism</a:t>
            </a:r>
            <a:endParaRPr lang="fr-FR" b="1" i="1" dirty="0">
              <a:solidFill>
                <a:srgbClr val="9FAEE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FR" dirty="0"/>
              <a:t>60 professionnels coachés par la CCIR sur les enjeux de la transition écologiques</a:t>
            </a:r>
          </a:p>
          <a:p>
            <a:r>
              <a:rPr lang="en-US" i="1" dirty="0"/>
              <a:t>60 professionals coached by the regional chamber of commerce and industry on the challenges of ecological transition</a:t>
            </a: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BBA75CE-E915-465C-A547-74138194FF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9"/>
          <a:stretch/>
        </p:blipFill>
        <p:spPr>
          <a:xfrm>
            <a:off x="7968976" y="2622330"/>
            <a:ext cx="4223024" cy="277441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927F70C-110A-47F4-8C93-3F931CF17A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9"/>
          <a:stretch/>
        </p:blipFill>
        <p:spPr>
          <a:xfrm>
            <a:off x="3755429" y="2622330"/>
            <a:ext cx="4230845" cy="277440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8CABD11-BD14-47FE-9F29-092D519A94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9"/>
          <a:stretch/>
        </p:blipFill>
        <p:spPr>
          <a:xfrm>
            <a:off x="-170726" y="2622331"/>
            <a:ext cx="4254866" cy="277440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942F312-DF48-433C-89BE-C76288E1BB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672" y="5490030"/>
            <a:ext cx="2719825" cy="56272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48554A1-62F5-446F-8B30-596CEB2285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78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79790B-769F-CCF4-C683-B59009FEBE7D}"/>
              </a:ext>
            </a:extLst>
          </p:cNvPr>
          <p:cNvSpPr txBox="1"/>
          <p:nvPr/>
        </p:nvSpPr>
        <p:spPr>
          <a:xfrm>
            <a:off x="991615" y="1206698"/>
            <a:ext cx="106690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Reprendre confiance en soi et repositionner son offre</a:t>
            </a:r>
          </a:p>
          <a:p>
            <a:r>
              <a:rPr lang="en-US" b="1" i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Regain self-confidence and reposition your offer</a:t>
            </a:r>
            <a:endParaRPr lang="fr-FR" b="1" i="1" dirty="0">
              <a:solidFill>
                <a:srgbClr val="9FAEE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FR" dirty="0"/>
              <a:t>13 entreprises accompagnées individuellement sur 10 jours chacune</a:t>
            </a:r>
          </a:p>
          <a:p>
            <a:r>
              <a:rPr lang="en-US" i="1" dirty="0"/>
              <a:t>13 companies coached individually over 10 days each</a:t>
            </a:r>
            <a:endParaRPr lang="en-GB" i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9AAD7BD-684B-4E3D-81F3-9AFCE681E0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124" y="4549081"/>
            <a:ext cx="2883515" cy="192187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5A9F00E-7A1D-4AC3-8A77-93EF1CF908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124" y="2534024"/>
            <a:ext cx="2883516" cy="192312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7254F3B-6A16-4892-8539-569901EBDF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410" y="2525635"/>
            <a:ext cx="2883516" cy="192312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5A74E37-0855-4B3A-B061-1FE62211B3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410" y="4536394"/>
            <a:ext cx="2883516" cy="1923129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152C795-CD1F-4DB9-84EC-16FA2AC75A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F8B0F49-50BD-4B4D-AB4E-2C565590F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785" y="172003"/>
            <a:ext cx="10515600" cy="103237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 actions à destination des pros du </a:t>
            </a:r>
            <a:r>
              <a:rPr lang="en-GB" sz="32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tourisme</a:t>
            </a:r>
            <a:b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200" b="1" i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Actions for tourism professionals</a:t>
            </a:r>
          </a:p>
        </p:txBody>
      </p:sp>
    </p:spTree>
    <p:extLst>
      <p:ext uri="{BB962C8B-B14F-4D97-AF65-F5344CB8AC3E}">
        <p14:creationId xmlns:p14="http://schemas.microsoft.com/office/powerpoint/2010/main" val="2098841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79790B-769F-CCF4-C683-B59009FEBE7D}"/>
              </a:ext>
            </a:extLst>
          </p:cNvPr>
          <p:cNvSpPr txBox="1"/>
          <p:nvPr/>
        </p:nvSpPr>
        <p:spPr>
          <a:xfrm>
            <a:off x="991615" y="1177815"/>
            <a:ext cx="106690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Formation des personnes éloignées de l’emploi / </a:t>
            </a:r>
            <a:r>
              <a:rPr lang="en-US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Training for people far from employment</a:t>
            </a:r>
            <a:endParaRPr lang="fr-FR" b="1" dirty="0">
              <a:solidFill>
                <a:srgbClr val="9FAEE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FR" dirty="0"/>
              <a:t>70 personnes sensibilisées aux métiers de l’hospitalité / </a:t>
            </a:r>
            <a:r>
              <a:rPr lang="en-US" i="1" dirty="0"/>
              <a:t>70 people made aware of the hospitality industry</a:t>
            </a:r>
            <a:endParaRPr lang="en-GB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D711B3E-2B65-4539-9DD7-16D348F13F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127" y="1964562"/>
            <a:ext cx="4230154" cy="317442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26AA07C-91BA-4A62-BDD1-FC0D1BB099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4" r="26052"/>
          <a:stretch/>
        </p:blipFill>
        <p:spPr>
          <a:xfrm rot="5400000">
            <a:off x="8757831" y="1703011"/>
            <a:ext cx="3172618" cy="369571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BB05132-681A-4177-8B14-6B96DC4F0A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953"/>
          <a:stretch/>
        </p:blipFill>
        <p:spPr>
          <a:xfrm>
            <a:off x="-92750" y="1964561"/>
            <a:ext cx="4358877" cy="317261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EBD9108-3C19-438A-ADEA-6CE51881C8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9A351B0-D5C9-49EA-B0A8-254D3734C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785" y="172003"/>
            <a:ext cx="10515600" cy="103237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 actions à destination des pros du </a:t>
            </a:r>
            <a:r>
              <a:rPr lang="en-GB" sz="32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tourisme</a:t>
            </a:r>
            <a:b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200" b="1" i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Actions for tourism professionals</a:t>
            </a:r>
          </a:p>
        </p:txBody>
      </p:sp>
    </p:spTree>
    <p:extLst>
      <p:ext uri="{BB962C8B-B14F-4D97-AF65-F5344CB8AC3E}">
        <p14:creationId xmlns:p14="http://schemas.microsoft.com/office/powerpoint/2010/main" val="2276061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96124"/>
            <a:ext cx="10515600" cy="4183340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lnSpc>
                <a:spcPct val="107000"/>
              </a:lnSpc>
              <a:spcBef>
                <a:spcPts val="200"/>
              </a:spcBef>
              <a:buNone/>
            </a:pPr>
            <a:endParaRPr lang="en-GB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ct val="107000"/>
              </a:lnSpc>
              <a:spcBef>
                <a:spcPts val="200"/>
              </a:spcBef>
              <a:buFontTx/>
              <a:buChar char="-"/>
            </a:pPr>
            <a:endParaRPr lang="en-GB" sz="2000" i="0" u="none" strike="noStrike" baseline="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just">
              <a:lnSpc>
                <a:spcPct val="107000"/>
              </a:lnSpc>
              <a:spcBef>
                <a:spcPts val="200"/>
              </a:spcBef>
              <a:buNone/>
            </a:pPr>
            <a:endParaRPr lang="en-GB" sz="2000" b="1" i="0" u="none" strike="noStrike" baseline="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just">
              <a:lnSpc>
                <a:spcPct val="107000"/>
              </a:lnSpc>
              <a:spcBef>
                <a:spcPts val="200"/>
              </a:spcBef>
              <a:buNone/>
            </a:pPr>
            <a:endParaRPr lang="en-GB" sz="2000" dirty="0">
              <a:solidFill>
                <a:srgbClr val="FF0000"/>
              </a:solidFill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04FE700-496E-4930-809F-555460F03E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980" y="1854630"/>
            <a:ext cx="9576516" cy="364374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B44D18B-B398-4F4A-A5A8-511CB13B53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FD3D0D8-DEAF-4776-84D9-14329D43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785" y="172003"/>
            <a:ext cx="10515600" cy="103237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 actions à destination des pros du </a:t>
            </a:r>
            <a:r>
              <a:rPr lang="en-GB" sz="32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tourisme</a:t>
            </a:r>
            <a:b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200" b="1" i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Actions for tourism professionals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0609E5B6-515B-42DF-98F0-175350AD9495}"/>
              </a:ext>
            </a:extLst>
          </p:cNvPr>
          <p:cNvSpPr txBox="1"/>
          <p:nvPr/>
        </p:nvSpPr>
        <p:spPr>
          <a:xfrm>
            <a:off x="991615" y="1177815"/>
            <a:ext cx="106690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Organisation d’un évènement autour de la tech post-Covid </a:t>
            </a:r>
          </a:p>
          <a:p>
            <a:r>
              <a:rPr lang="en-US" b="1" i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Organization of a post-Covid tech event</a:t>
            </a:r>
            <a:endParaRPr lang="fr-FR" b="1" i="1" dirty="0">
              <a:solidFill>
                <a:srgbClr val="9FAEE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944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B44D18B-B398-4F4A-A5A8-511CB13B53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FD3D0D8-DEAF-4776-84D9-14329D43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785" y="172003"/>
            <a:ext cx="10515600" cy="103237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 actions à destination des pros du </a:t>
            </a:r>
            <a:r>
              <a:rPr lang="en-GB" sz="32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tourisme</a:t>
            </a:r>
            <a:b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200" b="1" i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Actions for tourism professionals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0609E5B6-515B-42DF-98F0-175350AD9495}"/>
              </a:ext>
            </a:extLst>
          </p:cNvPr>
          <p:cNvSpPr txBox="1"/>
          <p:nvPr/>
        </p:nvSpPr>
        <p:spPr>
          <a:xfrm>
            <a:off x="991615" y="1177815"/>
            <a:ext cx="106690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Organisation d’un évènement autour de la tech post-Covid </a:t>
            </a:r>
          </a:p>
          <a:p>
            <a:r>
              <a:rPr lang="en-US" b="1" i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Organization of a post-Covid tech event</a:t>
            </a:r>
            <a:endParaRPr lang="fr-FR" b="1" i="1" dirty="0">
              <a:solidFill>
                <a:srgbClr val="9FAEE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3BD0063-6882-44A7-B66E-224B74E0D9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51" t="25443" r="17775" b="17174"/>
          <a:stretch/>
        </p:blipFill>
        <p:spPr>
          <a:xfrm>
            <a:off x="2328768" y="1777114"/>
            <a:ext cx="8285478" cy="407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94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B44D18B-B398-4F4A-A5A8-511CB13B53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FD3D0D8-DEAF-4776-84D9-14329D43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785" y="172003"/>
            <a:ext cx="10515600" cy="103237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 actions à destination des pros du </a:t>
            </a:r>
            <a:r>
              <a:rPr lang="en-GB" sz="32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tourisme</a:t>
            </a:r>
            <a:b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200" b="1" i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Actions for tourism professionals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0609E5B6-515B-42DF-98F0-175350AD9495}"/>
              </a:ext>
            </a:extLst>
          </p:cNvPr>
          <p:cNvSpPr txBox="1"/>
          <p:nvPr/>
        </p:nvSpPr>
        <p:spPr>
          <a:xfrm>
            <a:off x="991615" y="1177815"/>
            <a:ext cx="106690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Organisation d’un évènement autour de la tech post-Covid </a:t>
            </a:r>
          </a:p>
          <a:p>
            <a:r>
              <a:rPr lang="en-US" b="1" i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Organization of a post-Covid tech event</a:t>
            </a:r>
            <a:endParaRPr lang="fr-FR" b="1" i="1" dirty="0">
              <a:solidFill>
                <a:srgbClr val="9FAEE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AD2B0B5-B591-4C24-8CC3-F27613D0A7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77" t="33394" r="17982" b="12050"/>
          <a:stretch/>
        </p:blipFill>
        <p:spPr>
          <a:xfrm>
            <a:off x="2321168" y="1756887"/>
            <a:ext cx="8408267" cy="399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98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79790B-769F-CCF4-C683-B59009FEBE7D}"/>
              </a:ext>
            </a:extLst>
          </p:cNvPr>
          <p:cNvSpPr txBox="1"/>
          <p:nvPr/>
        </p:nvSpPr>
        <p:spPr>
          <a:xfrm>
            <a:off x="492552" y="1470410"/>
            <a:ext cx="106690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 France, Real close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C2D26AD-EDFB-4733-AD29-A1C8483B9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304" y="316959"/>
            <a:ext cx="9904015" cy="1032376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Campagnes de communication </a:t>
            </a:r>
            <a:b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pour </a:t>
            </a:r>
            <a:r>
              <a:rPr lang="en-GB" sz="28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relancer</a:t>
            </a: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8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l’activité</a:t>
            </a: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8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touristique</a:t>
            </a: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b="1" i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Communication campaigns to boost tourism activity</a:t>
            </a:r>
            <a:endParaRPr lang="en-GB" sz="2800" b="1" i="1" dirty="0">
              <a:solidFill>
                <a:srgbClr val="F7C11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F21A54B-ECB7-4C82-9C3B-F654C2B577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4" t="2508" r="13433"/>
          <a:stretch/>
        </p:blipFill>
        <p:spPr>
          <a:xfrm>
            <a:off x="1999737" y="1822032"/>
            <a:ext cx="2471663" cy="368999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F267B89-4C09-4483-8527-6B364840A3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769" y="1822031"/>
            <a:ext cx="2460461" cy="368999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8B67752-8235-402A-BCB0-F6A654D1EC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854" y="1822032"/>
            <a:ext cx="2460461" cy="3689997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CB9E2B5-E02B-4D74-B54F-5D8456ED54AD}"/>
              </a:ext>
            </a:extLst>
          </p:cNvPr>
          <p:cNvSpPr txBox="1"/>
          <p:nvPr/>
        </p:nvSpPr>
        <p:spPr>
          <a:xfrm>
            <a:off x="3235568" y="147041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https://explorerealfrance.com/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2D545E9-F3A6-4A0B-8A23-2C35CA8E77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A6146F8D-5C1C-4562-BBFC-98111841DF3E}"/>
              </a:ext>
            </a:extLst>
          </p:cNvPr>
          <p:cNvSpPr txBox="1"/>
          <p:nvPr/>
        </p:nvSpPr>
        <p:spPr>
          <a:xfrm>
            <a:off x="4725099" y="5711566"/>
            <a:ext cx="28921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>
                <a:hlinkClick r:id="rId7"/>
              </a:rPr>
              <a:t>Videos</a:t>
            </a:r>
            <a:r>
              <a:rPr lang="fr-FR" dirty="0">
                <a:hlinkClick r:id="rId7"/>
              </a:rPr>
              <a:t> Explore Real France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3073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3" y="2171770"/>
            <a:ext cx="12187428" cy="1032376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Bef>
                <a:spcPts val="200"/>
              </a:spcBef>
            </a:pPr>
            <a:r>
              <a:rPr lang="en-GB" sz="6000" b="1" dirty="0" err="1">
                <a:solidFill>
                  <a:srgbClr val="F7C111"/>
                </a:solidFill>
                <a:effectLst/>
                <a:latin typeface="Open Sans"/>
                <a:ea typeface="Open Sans"/>
                <a:cs typeface="Open Sans"/>
              </a:rPr>
              <a:t>Contexte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68040F8-3DC3-441D-A0B8-E136AF749363}"/>
              </a:ext>
            </a:extLst>
          </p:cNvPr>
          <p:cNvSpPr txBox="1">
            <a:spLocks/>
          </p:cNvSpPr>
          <p:nvPr/>
        </p:nvSpPr>
        <p:spPr>
          <a:xfrm>
            <a:off x="684785" y="172003"/>
            <a:ext cx="10515600" cy="1032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3399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3200" b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Visitor Economy Reset &amp; Redesign in Pas-de-Calais</a:t>
            </a:r>
          </a:p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3200" b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(enhancing our culture, leisure &amp; hospitality offer)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05E2BB9-930F-419C-BF6B-406A6E1BBB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8A3891B-D1CD-4981-BBE3-72DA2053877B}"/>
              </a:ext>
            </a:extLst>
          </p:cNvPr>
          <p:cNvSpPr txBox="1">
            <a:spLocks/>
          </p:cNvSpPr>
          <p:nvPr/>
        </p:nvSpPr>
        <p:spPr>
          <a:xfrm>
            <a:off x="754" y="3324539"/>
            <a:ext cx="12138581" cy="10323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3399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200"/>
              </a:spcBef>
            </a:pPr>
            <a:r>
              <a:rPr lang="en-GB" sz="6000" b="1" i="1" dirty="0">
                <a:solidFill>
                  <a:srgbClr val="F7C111"/>
                </a:solidFill>
                <a:latin typeface="Open Sans"/>
                <a:ea typeface="Open Sans"/>
                <a:cs typeface="Open Sans"/>
              </a:rPr>
              <a:t>Context</a:t>
            </a:r>
          </a:p>
        </p:txBody>
      </p:sp>
    </p:spTree>
    <p:extLst>
      <p:ext uri="{BB962C8B-B14F-4D97-AF65-F5344CB8AC3E}">
        <p14:creationId xmlns:p14="http://schemas.microsoft.com/office/powerpoint/2010/main" val="2106520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79790B-769F-CCF4-C683-B59009FEBE7D}"/>
              </a:ext>
            </a:extLst>
          </p:cNvPr>
          <p:cNvSpPr txBox="1"/>
          <p:nvPr/>
        </p:nvSpPr>
        <p:spPr>
          <a:xfrm>
            <a:off x="492552" y="1470410"/>
            <a:ext cx="106690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 France, Real close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C2D26AD-EDFB-4733-AD29-A1C8483B9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304" y="316959"/>
            <a:ext cx="9904015" cy="1032376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Campagnes de communication </a:t>
            </a:r>
            <a:b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pour </a:t>
            </a:r>
            <a:r>
              <a:rPr lang="en-GB" sz="28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relancer</a:t>
            </a: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8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l’activité</a:t>
            </a: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8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touristique</a:t>
            </a: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b="1" i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Communication campaigns to boost tourism activity</a:t>
            </a:r>
            <a:endParaRPr lang="en-GB" sz="2800" b="1" i="1" dirty="0">
              <a:solidFill>
                <a:srgbClr val="F7C11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2D545E9-F3A6-4A0B-8A23-2C35CA8E77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7D1D63B-14D1-4632-B5F4-156110E881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735" t="42458" r="23222" b="14660"/>
          <a:stretch/>
        </p:blipFill>
        <p:spPr>
          <a:xfrm>
            <a:off x="8222232" y="1625003"/>
            <a:ext cx="3591550" cy="270371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BC238A7-42A8-43E9-AFE2-33C4C5EF54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04" t="42503" r="56180" b="14384"/>
          <a:stretch/>
        </p:blipFill>
        <p:spPr>
          <a:xfrm>
            <a:off x="6426457" y="4124578"/>
            <a:ext cx="3591549" cy="270371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0E89D1C-D74E-41DD-AAB0-47B99C8D03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482" t="25990" r="42202" b="20245"/>
          <a:stretch/>
        </p:blipFill>
        <p:spPr>
          <a:xfrm>
            <a:off x="522818" y="1839742"/>
            <a:ext cx="5159230" cy="368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190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79790B-769F-CCF4-C683-B59009FEBE7D}"/>
              </a:ext>
            </a:extLst>
          </p:cNvPr>
          <p:cNvSpPr txBox="1"/>
          <p:nvPr/>
        </p:nvSpPr>
        <p:spPr>
          <a:xfrm>
            <a:off x="492552" y="1470410"/>
            <a:ext cx="106690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 France, Real close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C2D26AD-EDFB-4733-AD29-A1C8483B9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304" y="316959"/>
            <a:ext cx="9904015" cy="1032376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Campagnes de communication </a:t>
            </a:r>
            <a:b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pour </a:t>
            </a:r>
            <a:r>
              <a:rPr lang="en-GB" sz="28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relancer</a:t>
            </a: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8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l’activité</a:t>
            </a: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8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touristique</a:t>
            </a:r>
            <a: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n-GB" sz="28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b="1" i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Communication campaigns to boost tourism activity</a:t>
            </a:r>
            <a:endParaRPr lang="en-GB" sz="2800" b="1" i="1" dirty="0">
              <a:solidFill>
                <a:srgbClr val="F7C11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2D545E9-F3A6-4A0B-8A23-2C35CA8E77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E41FA44-340D-41E5-ADB0-D8B95F4E9D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05" t="35352" r="37867" b="18410"/>
          <a:stretch/>
        </p:blipFill>
        <p:spPr>
          <a:xfrm>
            <a:off x="7118560" y="1782344"/>
            <a:ext cx="4614239" cy="470129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63F1517-E2C9-454A-8120-3D9173F42484}"/>
              </a:ext>
            </a:extLst>
          </p:cNvPr>
          <p:cNvSpPr txBox="1"/>
          <p:nvPr/>
        </p:nvSpPr>
        <p:spPr>
          <a:xfrm>
            <a:off x="692996" y="2046032"/>
            <a:ext cx="609460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ts val="1000"/>
              <a:tabLst>
                <a:tab pos="457200" algn="l"/>
              </a:tabLst>
            </a:pPr>
            <a:r>
              <a:rPr lang="fr-FR" dirty="0"/>
              <a:t>RESULTATS FACEBOOK/INSTAGRAM &amp; GOOGLE ADS: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/>
              <a:t>Audience principale : femmes 35-44 ans​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/>
              <a:t>Performance + : campagne Famille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/>
              <a:t>Taux de clics et de visionnage supérieurs aux taux de référence des campagnes du secteur de voyage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A3D63DD-CA7B-4DEC-823B-92E4F8096854}"/>
              </a:ext>
            </a:extLst>
          </p:cNvPr>
          <p:cNvSpPr txBox="1"/>
          <p:nvPr/>
        </p:nvSpPr>
        <p:spPr>
          <a:xfrm>
            <a:off x="692996" y="3729650"/>
            <a:ext cx="5825249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i="1" dirty="0"/>
              <a:t>FACEBOOK/INSTAGRAM &amp; GOOGLE ADS RESULTS:</a:t>
            </a:r>
          </a:p>
          <a:p>
            <a:pPr marL="34290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i="1" dirty="0" err="1"/>
              <a:t>Primary</a:t>
            </a:r>
            <a:r>
              <a:rPr lang="fr-FR" i="1" dirty="0"/>
              <a:t> audience: </a:t>
            </a:r>
            <a:r>
              <a:rPr lang="fr-FR" i="1" dirty="0" err="1"/>
              <a:t>women</a:t>
            </a:r>
            <a:r>
              <a:rPr lang="fr-FR" i="1" dirty="0"/>
              <a:t> 35-44</a:t>
            </a:r>
            <a:endParaRPr lang="fr-FR" i="1" dirty="0">
              <a:cs typeface="Calibri"/>
            </a:endParaRPr>
          </a:p>
          <a:p>
            <a:pPr marL="34290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i="1" dirty="0"/>
              <a:t>Performance + : Family </a:t>
            </a:r>
            <a:r>
              <a:rPr lang="fr-FR" i="1" dirty="0" err="1"/>
              <a:t>campaign</a:t>
            </a:r>
            <a:endParaRPr lang="fr-FR" i="1" dirty="0">
              <a:cs typeface="Calibri"/>
            </a:endParaRPr>
          </a:p>
          <a:p>
            <a:pPr marL="34290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i="1" dirty="0"/>
              <a:t>Click-</a:t>
            </a:r>
            <a:r>
              <a:rPr lang="fr-FR" i="1" dirty="0" err="1"/>
              <a:t>through</a:t>
            </a:r>
            <a:r>
              <a:rPr lang="fr-FR" i="1" dirty="0"/>
              <a:t> and </a:t>
            </a:r>
            <a:r>
              <a:rPr lang="fr-FR" i="1" dirty="0" err="1"/>
              <a:t>view</a:t>
            </a:r>
            <a:r>
              <a:rPr lang="fr-FR" i="1" dirty="0"/>
              <a:t> rates </a:t>
            </a:r>
            <a:r>
              <a:rPr lang="fr-FR" i="1" dirty="0" err="1"/>
              <a:t>higher</a:t>
            </a:r>
            <a:r>
              <a:rPr lang="fr-FR" i="1" dirty="0"/>
              <a:t> </a:t>
            </a:r>
            <a:r>
              <a:rPr lang="fr-FR" i="1" dirty="0" err="1"/>
              <a:t>than</a:t>
            </a:r>
            <a:r>
              <a:rPr lang="fr-FR" i="1" dirty="0"/>
              <a:t> the benchmark rates for </a:t>
            </a:r>
            <a:r>
              <a:rPr lang="fr-FR" i="1" dirty="0" err="1"/>
              <a:t>campaigns</a:t>
            </a:r>
            <a:r>
              <a:rPr lang="fr-FR" i="1" dirty="0"/>
              <a:t> in the </a:t>
            </a:r>
            <a:r>
              <a:rPr lang="fr-FR" i="1" dirty="0" err="1"/>
              <a:t>travel</a:t>
            </a:r>
            <a:r>
              <a:rPr lang="fr-FR" i="1" dirty="0"/>
              <a:t> </a:t>
            </a:r>
            <a:r>
              <a:rPr lang="fr-FR" i="1" dirty="0" err="1"/>
              <a:t>industry</a:t>
            </a:r>
            <a:endParaRPr lang="fr-FR" i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2175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448DE95-2FCA-4E00-B45D-4FB4E01BEA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E20F81C0-0C23-489F-9ECD-69CB95E2EF3E}"/>
              </a:ext>
            </a:extLst>
          </p:cNvPr>
          <p:cNvSpPr txBox="1"/>
          <p:nvPr/>
        </p:nvSpPr>
        <p:spPr>
          <a:xfrm>
            <a:off x="492552" y="1470410"/>
            <a:ext cx="106690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 site internet Mémoire pour maintenir le lien avec les clientèles internationales</a:t>
            </a:r>
          </a:p>
          <a:p>
            <a:r>
              <a:rPr lang="en-US" b="1" i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Memory website to maintain the link with international customers</a:t>
            </a:r>
            <a:endParaRPr lang="fr-FR" b="1" i="1" dirty="0">
              <a:solidFill>
                <a:srgbClr val="9FAEE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75E73E-D04D-47A2-B360-6DE3A8C0B4E8}"/>
              </a:ext>
            </a:extLst>
          </p:cNvPr>
          <p:cNvSpPr txBox="1">
            <a:spLocks/>
          </p:cNvSpPr>
          <p:nvPr/>
        </p:nvSpPr>
        <p:spPr>
          <a:xfrm>
            <a:off x="419304" y="316959"/>
            <a:ext cx="9904015" cy="10323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3399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2800" b="1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Campagnes de communication </a:t>
            </a:r>
            <a:br>
              <a:rPr lang="en-GB" sz="2800" b="1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800" b="1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pour relancer l’activité touristique </a:t>
            </a:r>
            <a:br>
              <a:rPr lang="en-GB" sz="2800" b="1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b="1" i="1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Communication campaigns to boost tourism activity</a:t>
            </a:r>
            <a:endParaRPr lang="en-GB" sz="2800" b="1" i="1" dirty="0">
              <a:solidFill>
                <a:srgbClr val="F7C11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32A4572-9F23-44B5-8256-EE201771A0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679" t="25990" r="54734" b="58559"/>
          <a:stretch/>
        </p:blipFill>
        <p:spPr>
          <a:xfrm>
            <a:off x="301998" y="2116741"/>
            <a:ext cx="2022645" cy="16605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6AFD445-00A1-43C2-8852-AC222ABF0E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976" t="42493" r="22501" b="14642"/>
          <a:stretch/>
        </p:blipFill>
        <p:spPr>
          <a:xfrm>
            <a:off x="2626280" y="2365799"/>
            <a:ext cx="5631719" cy="417524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288002D-39FC-4A74-A703-A967E3B658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781" t="25990" r="6227" b="30072"/>
          <a:stretch/>
        </p:blipFill>
        <p:spPr>
          <a:xfrm>
            <a:off x="8861272" y="2000705"/>
            <a:ext cx="1778092" cy="366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84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3" y="2171770"/>
            <a:ext cx="12187428" cy="1032376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Bef>
                <a:spcPts val="200"/>
              </a:spcBef>
            </a:pPr>
            <a:r>
              <a:rPr lang="en-GB" sz="5400" b="1" dirty="0" err="1">
                <a:solidFill>
                  <a:srgbClr val="F7C111"/>
                </a:solidFill>
                <a:latin typeface="Open Sans"/>
                <a:ea typeface="Open Sans"/>
                <a:cs typeface="Open Sans"/>
              </a:rPr>
              <a:t>Enseignements</a:t>
            </a:r>
            <a:r>
              <a:rPr lang="en-GB" sz="5400" b="1" dirty="0">
                <a:solidFill>
                  <a:srgbClr val="F7C111"/>
                </a:solidFill>
                <a:latin typeface="Open Sans"/>
                <a:ea typeface="Open Sans"/>
                <a:cs typeface="Open Sans"/>
              </a:rPr>
              <a:t> &amp; </a:t>
            </a:r>
            <a:r>
              <a:rPr lang="en-GB" sz="5400" b="1" dirty="0" err="1">
                <a:solidFill>
                  <a:srgbClr val="F7C111"/>
                </a:solidFill>
                <a:latin typeface="Open Sans"/>
                <a:ea typeface="Open Sans"/>
                <a:cs typeface="Open Sans"/>
              </a:rPr>
              <a:t>recommandations</a:t>
            </a:r>
            <a:endParaRPr lang="fr-FR" sz="5400" dirty="0" err="1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68040F8-3DC3-441D-A0B8-E136AF749363}"/>
              </a:ext>
            </a:extLst>
          </p:cNvPr>
          <p:cNvSpPr txBox="1">
            <a:spLocks/>
          </p:cNvSpPr>
          <p:nvPr/>
        </p:nvSpPr>
        <p:spPr>
          <a:xfrm>
            <a:off x="684785" y="172003"/>
            <a:ext cx="10515600" cy="1032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3399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3200" b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Visitor Economy Reset &amp; Redesign in Pas-de-Calais</a:t>
            </a:r>
          </a:p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3200" b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(enhancing our culture, leisure &amp; hospitality offer)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05E2BB9-930F-419C-BF6B-406A6E1BBB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8A3891B-D1CD-4981-BBE3-72DA2053877B}"/>
              </a:ext>
            </a:extLst>
          </p:cNvPr>
          <p:cNvSpPr txBox="1">
            <a:spLocks/>
          </p:cNvSpPr>
          <p:nvPr/>
        </p:nvSpPr>
        <p:spPr>
          <a:xfrm>
            <a:off x="754" y="3324539"/>
            <a:ext cx="12138581" cy="10323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3399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Bef>
                <a:spcPts val="200"/>
              </a:spcBef>
            </a:pPr>
            <a:r>
              <a:rPr lang="en-GB" sz="5400" b="1" i="1" dirty="0">
                <a:solidFill>
                  <a:srgbClr val="F7C111"/>
                </a:solidFill>
                <a:latin typeface="Open Sans"/>
                <a:ea typeface="Open Sans"/>
                <a:cs typeface="Open Sans"/>
              </a:rPr>
              <a:t>Lessons learned &amp; </a:t>
            </a:r>
            <a:r>
              <a:rPr lang="en-GB" sz="5400" b="1" i="1" dirty="0" err="1">
                <a:solidFill>
                  <a:srgbClr val="F7C111"/>
                </a:solidFill>
                <a:latin typeface="Open Sans"/>
                <a:ea typeface="Open Sans"/>
                <a:cs typeface="Open Sans"/>
              </a:rPr>
              <a:t>recommandations</a:t>
            </a:r>
            <a:endParaRPr lang="fr-FR" sz="5400" dirty="0" err="1"/>
          </a:p>
        </p:txBody>
      </p:sp>
    </p:spTree>
    <p:extLst>
      <p:ext uri="{BB962C8B-B14F-4D97-AF65-F5344CB8AC3E}">
        <p14:creationId xmlns:p14="http://schemas.microsoft.com/office/powerpoint/2010/main" val="13379072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786" y="172003"/>
            <a:ext cx="8148821" cy="103237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32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Enseignements</a:t>
            </a: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et </a:t>
            </a:r>
            <a:r>
              <a:rPr lang="en-GB" sz="32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recommandations</a:t>
            </a:r>
            <a:b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Lessons learned &amp; recommendations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79790B-769F-CCF4-C683-B59009FEBE7D}"/>
              </a:ext>
            </a:extLst>
          </p:cNvPr>
          <p:cNvSpPr txBox="1"/>
          <p:nvPr/>
        </p:nvSpPr>
        <p:spPr>
          <a:xfrm>
            <a:off x="735201" y="1270648"/>
            <a:ext cx="8527893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Difficultés</a:t>
            </a: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à mobiliser les </a:t>
            </a:r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professionnels</a:t>
            </a: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du </a:t>
            </a:r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tourisme</a:t>
            </a:r>
            <a:endParaRPr lang="en-GB" b="1" dirty="0">
              <a:solidFill>
                <a:srgbClr val="9FAEE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FR" b="1" i="1" dirty="0" err="1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Difficulties</a:t>
            </a:r>
            <a:r>
              <a:rPr lang="fr-FR" b="1" i="1" dirty="0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 in </a:t>
            </a:r>
            <a:r>
              <a:rPr lang="fr-FR" b="1" i="1" dirty="0" err="1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mobilizing</a:t>
            </a:r>
            <a:r>
              <a:rPr lang="fr-FR" b="1" i="1" dirty="0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fr-FR" b="1" i="1" dirty="0" err="1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tourism</a:t>
            </a:r>
            <a:r>
              <a:rPr lang="fr-FR" b="1" i="1" dirty="0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fr-FR" b="1" i="1" dirty="0" err="1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professionals</a:t>
            </a:r>
            <a:endParaRPr lang="fr-FR" b="1" i="1" dirty="0" err="1">
              <a:solidFill>
                <a:srgbClr val="9FAEE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B44D18B-B398-4F4A-A5A8-511CB13B53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pic>
        <p:nvPicPr>
          <p:cNvPr id="3" name="Image 4" descr="Une image contenant mur, plancher, intérieur, pièce&#10;&#10;Description générée automatiquement">
            <a:extLst>
              <a:ext uri="{FF2B5EF4-FFF2-40B4-BE49-F238E27FC236}">
                <a16:creationId xmlns:a16="http://schemas.microsoft.com/office/drawing/2014/main" id="{852A2CED-AD44-B720-CDFE-996AA01D6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861" y="2035194"/>
            <a:ext cx="6856046" cy="460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56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786" y="172003"/>
            <a:ext cx="8148821" cy="103237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32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Enseignements</a:t>
            </a: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et </a:t>
            </a:r>
            <a:r>
              <a:rPr lang="en-GB" sz="32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recommandations</a:t>
            </a:r>
            <a:b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Lessons learned &amp; recommendations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79790B-769F-CCF4-C683-B59009FEBE7D}"/>
              </a:ext>
            </a:extLst>
          </p:cNvPr>
          <p:cNvSpPr txBox="1"/>
          <p:nvPr/>
        </p:nvSpPr>
        <p:spPr>
          <a:xfrm>
            <a:off x="686355" y="1153417"/>
            <a:ext cx="9299663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b="1" dirty="0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Des r</a:t>
            </a:r>
            <a:r>
              <a:rPr lang="en-GB" sz="1800" b="1" dirty="0">
                <a:solidFill>
                  <a:srgbClr val="9FAEE5"/>
                </a:solidFill>
                <a:effectLst/>
                <a:latin typeface="Open Sans"/>
                <a:ea typeface="Open Sans"/>
                <a:cs typeface="Open Sans"/>
              </a:rPr>
              <a:t>etours </a:t>
            </a:r>
            <a:r>
              <a:rPr lang="en-GB" sz="1800" b="1" dirty="0" err="1">
                <a:solidFill>
                  <a:srgbClr val="9FAEE5"/>
                </a:solidFill>
                <a:effectLst/>
                <a:latin typeface="Open Sans"/>
                <a:ea typeface="Open Sans"/>
                <a:cs typeface="Open Sans"/>
              </a:rPr>
              <a:t>plutôt</a:t>
            </a:r>
            <a:r>
              <a:rPr lang="en-GB" sz="1800" b="1" dirty="0">
                <a:solidFill>
                  <a:srgbClr val="9FAEE5"/>
                </a:solidFill>
                <a:effectLst/>
                <a:latin typeface="Open Sans"/>
                <a:ea typeface="Open Sans"/>
                <a:cs typeface="Open Sans"/>
              </a:rPr>
              <a:t> </a:t>
            </a:r>
            <a:r>
              <a:rPr lang="en-GB" sz="1800" b="1" dirty="0" err="1">
                <a:solidFill>
                  <a:srgbClr val="9FAEE5"/>
                </a:solidFill>
                <a:effectLst/>
                <a:latin typeface="Open Sans"/>
                <a:ea typeface="Open Sans"/>
                <a:cs typeface="Open Sans"/>
              </a:rPr>
              <a:t>élogieux</a:t>
            </a:r>
            <a:r>
              <a:rPr lang="en-GB" sz="1800" b="1" dirty="0">
                <a:solidFill>
                  <a:srgbClr val="9FAEE5"/>
                </a:solidFill>
                <a:effectLst/>
                <a:latin typeface="Open Sans"/>
                <a:ea typeface="Open Sans"/>
                <a:cs typeface="Open Sans"/>
              </a:rPr>
              <a:t> de la part des </a:t>
            </a:r>
            <a:r>
              <a:rPr lang="en-GB" sz="1800" b="1" dirty="0" err="1">
                <a:solidFill>
                  <a:srgbClr val="9FAEE5"/>
                </a:solidFill>
                <a:effectLst/>
                <a:latin typeface="Open Sans"/>
                <a:ea typeface="Open Sans"/>
                <a:cs typeface="Open Sans"/>
              </a:rPr>
              <a:t>professionnels</a:t>
            </a:r>
            <a:r>
              <a:rPr lang="en-GB" sz="1800" b="1" dirty="0">
                <a:solidFill>
                  <a:srgbClr val="9FAEE5"/>
                </a:solidFill>
                <a:effectLst/>
                <a:latin typeface="Open Sans"/>
                <a:ea typeface="Open Sans"/>
                <a:cs typeface="Open Sans"/>
              </a:rPr>
              <a:t> </a:t>
            </a:r>
            <a:r>
              <a:rPr lang="en-GB" sz="1800" b="1" dirty="0" err="1">
                <a:solidFill>
                  <a:srgbClr val="9FAEE5"/>
                </a:solidFill>
                <a:effectLst/>
                <a:latin typeface="Open Sans"/>
                <a:ea typeface="Open Sans"/>
                <a:cs typeface="Open Sans"/>
              </a:rPr>
              <a:t>mobilisés</a:t>
            </a:r>
            <a:endParaRPr lang="en-GB" sz="1800" b="1" dirty="0">
              <a:solidFill>
                <a:srgbClr val="9FAEE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FR" b="1" i="1" dirty="0" err="1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Rather</a:t>
            </a:r>
            <a:r>
              <a:rPr lang="fr-FR" b="1" i="1" dirty="0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 positive feedback </a:t>
            </a:r>
            <a:r>
              <a:rPr lang="fr-FR" b="1" i="1" dirty="0" err="1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from</a:t>
            </a:r>
            <a:r>
              <a:rPr lang="fr-FR" b="1" i="1" dirty="0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 the </a:t>
            </a:r>
            <a:r>
              <a:rPr lang="fr-FR" b="1" i="1" dirty="0" err="1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mobilized</a:t>
            </a:r>
            <a:r>
              <a:rPr lang="fr-FR" b="1" i="1" dirty="0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fr-FR" b="1" i="1" dirty="0" err="1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professionals</a:t>
            </a:r>
            <a:endParaRPr lang="fr-FR" b="1" i="1" dirty="0" err="1">
              <a:solidFill>
                <a:srgbClr val="9FAEE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B44D18B-B398-4F4A-A5A8-511CB13B53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pic>
        <p:nvPicPr>
          <p:cNvPr id="6" name="Image 5" descr="Une image contenant arbre, extérieur, personne&#10;&#10;Description générée automatiquement">
            <a:extLst>
              <a:ext uri="{FF2B5EF4-FFF2-40B4-BE49-F238E27FC236}">
                <a16:creationId xmlns:a16="http://schemas.microsoft.com/office/drawing/2014/main" id="{62CCAF80-FE34-84AC-CBF1-34476DBB78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278" y="1938101"/>
            <a:ext cx="2883516" cy="1923129"/>
          </a:xfrm>
          <a:prstGeom prst="rect">
            <a:avLst/>
          </a:prstGeom>
        </p:spPr>
      </p:pic>
      <p:pic>
        <p:nvPicPr>
          <p:cNvPr id="10" name="Image 9" descr="Une image contenant arbre, extérieur, ciel, herbe&#10;&#10;Description générée automatiquement">
            <a:extLst>
              <a:ext uri="{FF2B5EF4-FFF2-40B4-BE49-F238E27FC236}">
                <a16:creationId xmlns:a16="http://schemas.microsoft.com/office/drawing/2014/main" id="{8D843539-9833-6ABE-3A3D-9BB1B4E67D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795" y="1949251"/>
            <a:ext cx="2883516" cy="1923129"/>
          </a:xfrm>
          <a:prstGeom prst="rect">
            <a:avLst/>
          </a:prstGeom>
        </p:spPr>
      </p:pic>
      <p:pic>
        <p:nvPicPr>
          <p:cNvPr id="14" name="Image 13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05B54D27-66F7-E96E-92D2-0BA150DFA2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795" y="4419163"/>
            <a:ext cx="2883516" cy="1923129"/>
          </a:xfrm>
          <a:prstGeom prst="rect">
            <a:avLst/>
          </a:prstGeom>
        </p:spPr>
      </p:pic>
      <p:pic>
        <p:nvPicPr>
          <p:cNvPr id="15" name="Image 15" descr="Une image contenant arbre, personne, extérieur&#10;&#10;Description générée automatiquement">
            <a:extLst>
              <a:ext uri="{FF2B5EF4-FFF2-40B4-BE49-F238E27FC236}">
                <a16:creationId xmlns:a16="http://schemas.microsoft.com/office/drawing/2014/main" id="{AA01E7E8-9E01-BAD0-3441-94BC4B4A50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5938" y="4419227"/>
            <a:ext cx="2889738" cy="191747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EBC9F74-1358-6F0A-AE0A-F94BC1E1CE7C}"/>
              </a:ext>
            </a:extLst>
          </p:cNvPr>
          <p:cNvSpPr txBox="1"/>
          <p:nvPr/>
        </p:nvSpPr>
        <p:spPr>
          <a:xfrm>
            <a:off x="2965938" y="3815862"/>
            <a:ext cx="28897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u="sng" dirty="0">
                <a:solidFill>
                  <a:srgbClr val="0563C1"/>
                </a:solidFill>
                <a:latin typeface="Open Sans"/>
                <a:ea typeface="Open Sans"/>
                <a:cs typeface="Open Sans"/>
                <a:hlinkClick r:id="rId8"/>
              </a:rPr>
              <a:t>https://youtu.be/TMEu5lHMM2g</a:t>
            </a:r>
            <a:r>
              <a:rPr lang="en-US" sz="1200" dirty="0">
                <a:latin typeface="Open Sans"/>
                <a:ea typeface="Open Sans"/>
                <a:cs typeface="Open Sans"/>
              </a:rPr>
              <a:t>​</a:t>
            </a:r>
          </a:p>
          <a:p>
            <a:pPr algn="ctr"/>
            <a:r>
              <a:rPr lang="en-US" sz="1200" dirty="0">
                <a:latin typeface="Open Sans"/>
                <a:ea typeface="Open Sans"/>
                <a:cs typeface="Open Sans"/>
              </a:rPr>
              <a:t>​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388DE06-EEEA-6E01-E9FC-EAAF5F5C5496}"/>
              </a:ext>
            </a:extLst>
          </p:cNvPr>
          <p:cNvSpPr txBox="1"/>
          <p:nvPr/>
        </p:nvSpPr>
        <p:spPr>
          <a:xfrm>
            <a:off x="2965939" y="6307016"/>
            <a:ext cx="28897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u="sng" dirty="0">
                <a:solidFill>
                  <a:srgbClr val="0563C1"/>
                </a:solidFill>
                <a:latin typeface="Open Sans"/>
                <a:ea typeface="Open Sans"/>
                <a:cs typeface="Open San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https://youtu.be/zGGN2jJ8yzU</a:t>
            </a:r>
            <a:endParaRPr lang="fr-FR" sz="1200" u="sng" dirty="0">
              <a:solidFill>
                <a:srgbClr val="0563C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E23F2E4-B77C-8E51-AAE3-BDC9646546C3}"/>
              </a:ext>
            </a:extLst>
          </p:cNvPr>
          <p:cNvSpPr txBox="1"/>
          <p:nvPr/>
        </p:nvSpPr>
        <p:spPr>
          <a:xfrm>
            <a:off x="6336324" y="3825631"/>
            <a:ext cx="288973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u="sng" dirty="0">
                <a:solidFill>
                  <a:srgbClr val="0563C1"/>
                </a:solidFill>
                <a:latin typeface="Open Sans"/>
                <a:ea typeface="Open Sans"/>
                <a:cs typeface="Open Sans"/>
              </a:rPr>
              <a:t> </a:t>
            </a:r>
            <a:r>
              <a:rPr lang="en-US" sz="1200" u="sng" dirty="0">
                <a:solidFill>
                  <a:srgbClr val="0563C1"/>
                </a:solidFill>
                <a:latin typeface="Open Sans"/>
                <a:ea typeface="Open Sans"/>
                <a:cs typeface="Open San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https://youtu.be/chw8iw4BR2Q</a:t>
            </a:r>
            <a:r>
              <a:rPr lang="en-US" sz="1200" u="sng" dirty="0">
                <a:solidFill>
                  <a:srgbClr val="0563C1"/>
                </a:solidFill>
                <a:latin typeface="Open Sans"/>
                <a:ea typeface="Open Sans"/>
                <a:cs typeface="Open Sans"/>
              </a:rPr>
              <a:t>​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5E52DB9-64CA-5100-7E30-591B583F9BA4}"/>
              </a:ext>
            </a:extLst>
          </p:cNvPr>
          <p:cNvSpPr txBox="1"/>
          <p:nvPr/>
        </p:nvSpPr>
        <p:spPr>
          <a:xfrm>
            <a:off x="6307015" y="6297247"/>
            <a:ext cx="28897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u="sng" dirty="0">
                <a:solidFill>
                  <a:srgbClr val="0563C1"/>
                </a:solidFill>
                <a:latin typeface="Open Sans"/>
                <a:ea typeface="Open Sans"/>
                <a:cs typeface="Open Sans"/>
              </a:rPr>
              <a:t> </a:t>
            </a:r>
            <a:r>
              <a:rPr lang="en-US" sz="1200" u="sng" dirty="0">
                <a:solidFill>
                  <a:srgbClr val="0563C1"/>
                </a:solidFill>
                <a:latin typeface="Open Sans"/>
                <a:ea typeface="Open Sans"/>
                <a:cs typeface="Open San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https://youtu.be/oMhA89qi0h0</a:t>
            </a:r>
            <a:r>
              <a:rPr lang="en-US" sz="1200" u="sng" dirty="0">
                <a:solidFill>
                  <a:srgbClr val="0563C1"/>
                </a:solidFill>
                <a:latin typeface="Open Sans"/>
                <a:ea typeface="Open Sans"/>
                <a:cs typeface="Open Sans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5540149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786" y="172003"/>
            <a:ext cx="8148821" cy="103237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32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Enseignements</a:t>
            </a: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et </a:t>
            </a:r>
            <a:r>
              <a:rPr lang="en-GB" sz="32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recommandations</a:t>
            </a:r>
            <a:b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Lessons learned &amp; recommendations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79790B-769F-CCF4-C683-B59009FEBE7D}"/>
              </a:ext>
            </a:extLst>
          </p:cNvPr>
          <p:cNvSpPr txBox="1"/>
          <p:nvPr/>
        </p:nvSpPr>
        <p:spPr>
          <a:xfrm>
            <a:off x="686355" y="1202263"/>
            <a:ext cx="12298816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b="1" dirty="0" err="1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Accompagnements</a:t>
            </a:r>
            <a:r>
              <a:rPr lang="en-GB" b="1" dirty="0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 et </a:t>
            </a:r>
            <a:r>
              <a:rPr lang="en-GB" b="1" dirty="0" err="1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partenariats</a:t>
            </a:r>
            <a:r>
              <a:rPr lang="en-GB" b="1" dirty="0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GB" b="1" dirty="0" err="1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inspirants</a:t>
            </a:r>
            <a:r>
              <a:rPr lang="en-GB" b="1" dirty="0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 pour le </a:t>
            </a:r>
            <a:r>
              <a:rPr lang="en-GB" b="1" dirty="0" err="1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repositionnement</a:t>
            </a:r>
            <a:r>
              <a:rPr lang="en-GB" b="1" dirty="0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 de Pas-de-Calais </a:t>
            </a:r>
            <a:r>
              <a:rPr lang="en-GB" b="1" dirty="0" err="1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Tourisme</a:t>
            </a:r>
            <a:endParaRPr lang="fr-FR" dirty="0" err="1">
              <a:latin typeface="Open Sans"/>
              <a:ea typeface="Open Sans"/>
              <a:cs typeface="Open Sans"/>
            </a:endParaRPr>
          </a:p>
          <a:p>
            <a:r>
              <a:rPr lang="fr-FR" b="1" i="1" dirty="0" err="1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Inspiring</a:t>
            </a:r>
            <a:r>
              <a:rPr lang="fr-FR" b="1" i="1" dirty="0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 support and partnerships for the </a:t>
            </a:r>
            <a:r>
              <a:rPr lang="fr-FR" b="1" i="1" dirty="0" err="1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repositioning</a:t>
            </a:r>
            <a:r>
              <a:rPr lang="fr-FR" b="1" i="1" dirty="0">
                <a:solidFill>
                  <a:srgbClr val="9FAEE5"/>
                </a:solidFill>
                <a:latin typeface="Open Sans"/>
                <a:ea typeface="Open Sans"/>
                <a:cs typeface="Open Sans"/>
              </a:rPr>
              <a:t> of Pas-de-Calais Tourisme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B44D18B-B398-4F4A-A5A8-511CB13B53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5AF6FA7-ABDB-4D20-85DF-65B97CC96C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968" t="17561" r="29748" b="9603"/>
          <a:stretch/>
        </p:blipFill>
        <p:spPr>
          <a:xfrm>
            <a:off x="3665326" y="1958597"/>
            <a:ext cx="4848603" cy="480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51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4914" y="623095"/>
            <a:ext cx="6502167" cy="75401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4000" b="1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 you!</a:t>
            </a:r>
            <a:endParaRPr lang="en-GB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523C65E-F2D3-4F18-8A77-69E81BBA02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4663377-E60B-4FE7-878F-397A3C6117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756" y="5546948"/>
            <a:ext cx="2340485" cy="117804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E878C8B-2F70-4E36-A318-BDA5BF280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4" r="8083" b="25724"/>
          <a:stretch/>
        </p:blipFill>
        <p:spPr>
          <a:xfrm>
            <a:off x="3390332" y="1541529"/>
            <a:ext cx="2080955" cy="238978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5501833-3BE5-48A7-A597-B7D3E4BA8C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7" r="18623" b="34241"/>
          <a:stretch/>
        </p:blipFill>
        <p:spPr>
          <a:xfrm>
            <a:off x="6720714" y="1541529"/>
            <a:ext cx="2080955" cy="2389785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E097DCC-85A0-45C5-9C99-EDF0B4D3B500}"/>
              </a:ext>
            </a:extLst>
          </p:cNvPr>
          <p:cNvSpPr txBox="1">
            <a:spLocks/>
          </p:cNvSpPr>
          <p:nvPr/>
        </p:nvSpPr>
        <p:spPr>
          <a:xfrm>
            <a:off x="2911753" y="4095734"/>
            <a:ext cx="3038111" cy="754014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Diana Hounslow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dianahounslow@pas-de-Calais.com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78B64FA-A248-449B-8E90-353895438B28}"/>
              </a:ext>
            </a:extLst>
          </p:cNvPr>
          <p:cNvSpPr txBox="1">
            <a:spLocks/>
          </p:cNvSpPr>
          <p:nvPr/>
        </p:nvSpPr>
        <p:spPr>
          <a:xfrm>
            <a:off x="6242138" y="4095734"/>
            <a:ext cx="3038111" cy="754014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sz="40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Elisabeth </a:t>
            </a:r>
            <a:r>
              <a:rPr lang="en-GB" sz="4000" b="1" dirty="0" err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Rétaux</a:t>
            </a:r>
            <a:endParaRPr lang="en-GB" sz="4000" b="1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elisabethretaux@pas-de-Calais.com</a:t>
            </a:r>
          </a:p>
        </p:txBody>
      </p:sp>
    </p:spTree>
    <p:extLst>
      <p:ext uri="{BB962C8B-B14F-4D97-AF65-F5344CB8AC3E}">
        <p14:creationId xmlns:p14="http://schemas.microsoft.com/office/powerpoint/2010/main" val="1274378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6371" y="1273001"/>
            <a:ext cx="5886275" cy="1032376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Bef>
                <a:spcPts val="200"/>
              </a:spcBef>
            </a:pPr>
            <a:r>
              <a:rPr lang="en-GB" sz="32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Contexte</a:t>
            </a: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: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543A12-3A9E-4724-9097-1153B6B23856}"/>
              </a:ext>
            </a:extLst>
          </p:cNvPr>
          <p:cNvSpPr txBox="1">
            <a:spLocks/>
          </p:cNvSpPr>
          <p:nvPr/>
        </p:nvSpPr>
        <p:spPr>
          <a:xfrm>
            <a:off x="838200" y="2820813"/>
            <a:ext cx="10515600" cy="2774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79790B-769F-CCF4-C683-B59009FEBE7D}"/>
              </a:ext>
            </a:extLst>
          </p:cNvPr>
          <p:cNvSpPr txBox="1"/>
          <p:nvPr/>
        </p:nvSpPr>
        <p:spPr>
          <a:xfrm>
            <a:off x="1623969" y="2288023"/>
            <a:ext cx="454873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050" indent="-400050">
              <a:buFont typeface="Wingdings" panose="05000000000000000000" pitchFamily="2" charset="2"/>
              <a:buChar char="q"/>
            </a:pPr>
            <a:r>
              <a:rPr lang="en-GB" sz="1800" b="1" dirty="0" err="1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L’activité</a:t>
            </a:r>
            <a:r>
              <a:rPr lang="en-GB" sz="1800" b="1" dirty="0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800" b="1" dirty="0" err="1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touristique</a:t>
            </a:r>
            <a:r>
              <a:rPr lang="en-GB" sz="1800" b="1" dirty="0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800" b="1" dirty="0" err="1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GB" sz="1800" b="1" dirty="0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France </a:t>
            </a:r>
            <a:r>
              <a:rPr lang="en-GB" sz="1800" b="1" dirty="0" err="1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lourdement</a:t>
            </a:r>
            <a:r>
              <a:rPr lang="en-GB" sz="1800" b="1" dirty="0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800" b="1" dirty="0" err="1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impactée</a:t>
            </a:r>
            <a:r>
              <a:rPr lang="en-GB" sz="1800" b="1" dirty="0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 la crise sanitaire</a:t>
            </a:r>
          </a:p>
          <a:p>
            <a:pPr marL="400050" indent="-400050">
              <a:buFont typeface="Wingdings" panose="05000000000000000000" pitchFamily="2" charset="2"/>
              <a:buChar char="q"/>
            </a:pPr>
            <a:endParaRPr lang="en-GB" sz="1800" b="1" dirty="0">
              <a:solidFill>
                <a:srgbClr val="9FAEE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00050" indent="-400050">
              <a:buFont typeface="Wingdings" panose="05000000000000000000" pitchFamily="2" charset="2"/>
              <a:buChar char="q"/>
            </a:pP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Pression des pros du </a:t>
            </a:r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tourisme</a:t>
            </a: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qui </a:t>
            </a:r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s’imaginaient</a:t>
            </a: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ne pas </a:t>
            </a:r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survivre</a:t>
            </a: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à la crise</a:t>
            </a:r>
            <a:endParaRPr lang="en-GB" sz="1800" b="1" dirty="0">
              <a:solidFill>
                <a:srgbClr val="9FAEE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00050" indent="-400050">
              <a:buFont typeface="Wingdings" panose="05000000000000000000" pitchFamily="2" charset="2"/>
              <a:buChar char="q"/>
            </a:pPr>
            <a:endParaRPr lang="en-GB" sz="1800" b="1" dirty="0">
              <a:solidFill>
                <a:srgbClr val="9FAEE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00050" indent="-400050">
              <a:buFont typeface="Wingdings" panose="05000000000000000000" pitchFamily="2" charset="2"/>
              <a:buChar char="q"/>
            </a:pPr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Changement</a:t>
            </a: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comportement</a:t>
            </a: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des </a:t>
            </a:r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visiteurs</a:t>
            </a: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et </a:t>
            </a:r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nouvelles</a:t>
            </a: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attentes</a:t>
            </a:r>
            <a:endParaRPr lang="en-GB" sz="1800" b="1" dirty="0">
              <a:solidFill>
                <a:srgbClr val="9FAEE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68040F8-3DC3-441D-A0B8-E136AF749363}"/>
              </a:ext>
            </a:extLst>
          </p:cNvPr>
          <p:cNvSpPr txBox="1">
            <a:spLocks/>
          </p:cNvSpPr>
          <p:nvPr/>
        </p:nvSpPr>
        <p:spPr>
          <a:xfrm>
            <a:off x="684785" y="172003"/>
            <a:ext cx="10515600" cy="1032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3399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3200" b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Visitor Economy Reset &amp; Redesign in Pas-de-Calais</a:t>
            </a:r>
          </a:p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3200" b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(enhancing our culture, leisure &amp; hospitality offer)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05E2BB9-930F-419C-BF6B-406A6E1BBB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id="{B330E6CE-745F-45CD-BB20-678D4354E764}"/>
              </a:ext>
            </a:extLst>
          </p:cNvPr>
          <p:cNvSpPr txBox="1"/>
          <p:nvPr/>
        </p:nvSpPr>
        <p:spPr>
          <a:xfrm>
            <a:off x="6612828" y="2288023"/>
            <a:ext cx="454873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050" indent="-400050">
              <a:buFont typeface="Wingdings" panose="05000000000000000000" pitchFamily="2" charset="2"/>
              <a:buChar char="q"/>
            </a:pPr>
            <a:r>
              <a:rPr lang="en-GB" sz="1800" b="1" dirty="0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 activity in France heavily impacted by the pandemic</a:t>
            </a:r>
          </a:p>
          <a:p>
            <a:pPr marL="400050" indent="-400050">
              <a:buFont typeface="Wingdings" panose="05000000000000000000" pitchFamily="2" charset="2"/>
              <a:buChar char="q"/>
            </a:pPr>
            <a:endParaRPr lang="en-GB" sz="1800" b="1" dirty="0">
              <a:solidFill>
                <a:srgbClr val="9FAEE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00050" indent="-400050">
              <a:buFont typeface="Wingdings" panose="05000000000000000000" pitchFamily="2" charset="2"/>
              <a:buChar char="q"/>
            </a:pPr>
            <a:endParaRPr lang="en-GB" sz="1800" b="1" dirty="0">
              <a:solidFill>
                <a:srgbClr val="9FAEE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00050" indent="-400050">
              <a:buFont typeface="Wingdings" panose="05000000000000000000" pitchFamily="2" charset="2"/>
              <a:buChar char="q"/>
            </a:pPr>
            <a:r>
              <a:rPr lang="en-GB" sz="1800" b="1" dirty="0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Pressure from tourism professionals who thought the</a:t>
            </a: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 wouldn’t survive the crisis</a:t>
            </a:r>
            <a:endParaRPr lang="en-GB" sz="1800" b="1" dirty="0">
              <a:solidFill>
                <a:srgbClr val="9FAEE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00050" indent="-400050">
              <a:buFont typeface="Wingdings" panose="05000000000000000000" pitchFamily="2" charset="2"/>
              <a:buChar char="q"/>
            </a:pPr>
            <a:endParaRPr lang="en-GB" sz="1800" b="1" dirty="0">
              <a:solidFill>
                <a:srgbClr val="9FAEE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00050" indent="-400050">
              <a:buFont typeface="Wingdings" panose="05000000000000000000" pitchFamily="2" charset="2"/>
              <a:buChar char="q"/>
            </a:pP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Changes in visitors behaviours and expectations</a:t>
            </a:r>
            <a:endParaRPr lang="en-GB" sz="1800" b="1" dirty="0">
              <a:solidFill>
                <a:srgbClr val="9FAEE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8A3891B-D1CD-4981-BBE3-72DA2053877B}"/>
              </a:ext>
            </a:extLst>
          </p:cNvPr>
          <p:cNvSpPr txBox="1">
            <a:spLocks/>
          </p:cNvSpPr>
          <p:nvPr/>
        </p:nvSpPr>
        <p:spPr>
          <a:xfrm>
            <a:off x="6507061" y="1273001"/>
            <a:ext cx="5886275" cy="1032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3399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just">
              <a:lnSpc>
                <a:spcPct val="107000"/>
              </a:lnSpc>
              <a:spcBef>
                <a:spcPts val="200"/>
              </a:spcBef>
            </a:pPr>
            <a:r>
              <a:rPr lang="en-GB" sz="3200" b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Context:</a:t>
            </a:r>
          </a:p>
        </p:txBody>
      </p:sp>
    </p:spTree>
    <p:extLst>
      <p:ext uri="{BB962C8B-B14F-4D97-AF65-F5344CB8AC3E}">
        <p14:creationId xmlns:p14="http://schemas.microsoft.com/office/powerpoint/2010/main" val="367627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228" y="317424"/>
            <a:ext cx="10515600" cy="809321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27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L’activité</a:t>
            </a:r>
            <a:r>
              <a:rPr lang="en-GB" sz="27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7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touristique</a:t>
            </a:r>
            <a:r>
              <a:rPr lang="en-GB" sz="27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7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lourdement</a:t>
            </a:r>
            <a:r>
              <a:rPr lang="en-GB" sz="27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7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impactée</a:t>
            </a:r>
            <a:r>
              <a:rPr lang="en-GB" sz="27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 la crise sanitaire  </a:t>
            </a:r>
            <a:r>
              <a:rPr lang="en-GB" sz="2700" b="1" i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 in France heavily impacted by the pandemic</a:t>
            </a:r>
            <a:endParaRPr lang="en-GB" sz="3200" b="1" dirty="0">
              <a:solidFill>
                <a:srgbClr val="F7C11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543A12-3A9E-4724-9097-1153B6B23856}"/>
              </a:ext>
            </a:extLst>
          </p:cNvPr>
          <p:cNvSpPr txBox="1">
            <a:spLocks/>
          </p:cNvSpPr>
          <p:nvPr/>
        </p:nvSpPr>
        <p:spPr>
          <a:xfrm>
            <a:off x="838200" y="2820813"/>
            <a:ext cx="10515600" cy="2774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79790B-769F-CCF4-C683-B59009FEBE7D}"/>
              </a:ext>
            </a:extLst>
          </p:cNvPr>
          <p:cNvSpPr txBox="1"/>
          <p:nvPr/>
        </p:nvSpPr>
        <p:spPr>
          <a:xfrm>
            <a:off x="624964" y="1213033"/>
            <a:ext cx="106690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 </a:t>
            </a:r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mois</a:t>
            </a: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confinements et restrictions entre 2020 et 2021 </a:t>
            </a:r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France !</a:t>
            </a:r>
          </a:p>
          <a:p>
            <a:r>
              <a:rPr lang="en-GB" sz="1800" b="1" i="1" dirty="0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 months of lock-downs &amp; restrictions in France between 2020 &amp; 2021!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C63F336-C142-40BD-81D3-EF80626570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7" t="16001" r="48729" b="72173"/>
          <a:stretch/>
        </p:blipFill>
        <p:spPr>
          <a:xfrm>
            <a:off x="684785" y="2147995"/>
            <a:ext cx="3714285" cy="58653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1BA2647-68D4-4F0B-80CA-80B75E25A0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C6A92C0-4563-4F82-8E6E-615E30EBB6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0" t="26383" r="9315" b="18956"/>
          <a:stretch/>
        </p:blipFill>
        <p:spPr>
          <a:xfrm>
            <a:off x="1016949" y="2531193"/>
            <a:ext cx="10570994" cy="373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5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543A12-3A9E-4724-9097-1153B6B23856}"/>
              </a:ext>
            </a:extLst>
          </p:cNvPr>
          <p:cNvSpPr txBox="1">
            <a:spLocks/>
          </p:cNvSpPr>
          <p:nvPr/>
        </p:nvSpPr>
        <p:spPr>
          <a:xfrm>
            <a:off x="838200" y="2820813"/>
            <a:ext cx="10515600" cy="2774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A31FE65-6267-4B49-97CE-62D953006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202" y="979915"/>
            <a:ext cx="10714286" cy="660952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B08A706-BD62-4CF6-AF1F-8B01EA8475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3A3B8A9-5E9E-42BA-961E-AA51528F0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228" y="317424"/>
            <a:ext cx="10515600" cy="809321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27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L’activité</a:t>
            </a:r>
            <a:r>
              <a:rPr lang="en-GB" sz="27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7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touristique</a:t>
            </a:r>
            <a:r>
              <a:rPr lang="en-GB" sz="27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7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lourdement</a:t>
            </a:r>
            <a:r>
              <a:rPr lang="en-GB" sz="27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7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impactée</a:t>
            </a:r>
            <a:r>
              <a:rPr lang="en-GB" sz="27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 la crise sanitaire  </a:t>
            </a:r>
            <a:r>
              <a:rPr lang="en-GB" sz="2700" b="1" i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 in France heavily impacted by the pandemic</a:t>
            </a:r>
            <a:endParaRPr lang="en-GB" sz="3200" b="1" dirty="0">
              <a:solidFill>
                <a:srgbClr val="F7C11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A1D50EC5-39E8-400B-BA1C-0E1351E938C0}"/>
              </a:ext>
            </a:extLst>
          </p:cNvPr>
          <p:cNvSpPr txBox="1"/>
          <p:nvPr/>
        </p:nvSpPr>
        <p:spPr>
          <a:xfrm>
            <a:off x="624964" y="1213033"/>
            <a:ext cx="106690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 </a:t>
            </a:r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mois</a:t>
            </a: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confinements et restrictions entre 2020 et 2021 </a:t>
            </a:r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France !</a:t>
            </a:r>
          </a:p>
          <a:p>
            <a:r>
              <a:rPr lang="en-GB" sz="1800" b="1" i="1" dirty="0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 months of lock-downs &amp; restrictions in France between 2020 &amp; 2021!</a:t>
            </a:r>
          </a:p>
        </p:txBody>
      </p:sp>
    </p:spTree>
    <p:extLst>
      <p:ext uri="{BB962C8B-B14F-4D97-AF65-F5344CB8AC3E}">
        <p14:creationId xmlns:p14="http://schemas.microsoft.com/office/powerpoint/2010/main" val="999638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543A12-3A9E-4724-9097-1153B6B23856}"/>
              </a:ext>
            </a:extLst>
          </p:cNvPr>
          <p:cNvSpPr txBox="1">
            <a:spLocks/>
          </p:cNvSpPr>
          <p:nvPr/>
        </p:nvSpPr>
        <p:spPr>
          <a:xfrm>
            <a:off x="838200" y="2820813"/>
            <a:ext cx="10515600" cy="2774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1764C7D-DD6B-4832-BCB7-28949370C8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7" t="9578" r="10275" b="10271"/>
          <a:stretch/>
        </p:blipFill>
        <p:spPr>
          <a:xfrm>
            <a:off x="3084644" y="1859364"/>
            <a:ext cx="5134768" cy="499201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4684E74-29A3-4D23-973B-B51C7C4305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A7655D8-BB5E-405D-8B34-CA632CA01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228" y="317424"/>
            <a:ext cx="10515600" cy="809321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27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L’activité</a:t>
            </a:r>
            <a:r>
              <a:rPr lang="en-GB" sz="27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7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touristique</a:t>
            </a:r>
            <a:r>
              <a:rPr lang="en-GB" sz="27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7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lourdement</a:t>
            </a:r>
            <a:r>
              <a:rPr lang="en-GB" sz="27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7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impactée</a:t>
            </a:r>
            <a:r>
              <a:rPr lang="en-GB" sz="27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 la crise sanitaire  </a:t>
            </a:r>
            <a:r>
              <a:rPr lang="en-GB" sz="2700" b="1" i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 in France heavily impacted by the pandemic</a:t>
            </a:r>
            <a:endParaRPr lang="en-GB" sz="3200" b="1" dirty="0">
              <a:solidFill>
                <a:srgbClr val="F7C11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F325F04B-0BCE-4F36-80F4-5CE1BEE1047E}"/>
              </a:ext>
            </a:extLst>
          </p:cNvPr>
          <p:cNvSpPr txBox="1"/>
          <p:nvPr/>
        </p:nvSpPr>
        <p:spPr>
          <a:xfrm>
            <a:off x="624964" y="1213033"/>
            <a:ext cx="106690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 </a:t>
            </a:r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mois</a:t>
            </a: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confinements et restrictions entre 2020 et 2021 </a:t>
            </a:r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France !</a:t>
            </a:r>
          </a:p>
          <a:p>
            <a:r>
              <a:rPr lang="en-GB" sz="1800" b="1" i="1" dirty="0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 months of lock-downs &amp; restrictions in France between 2020 &amp; 2021!</a:t>
            </a:r>
          </a:p>
        </p:txBody>
      </p:sp>
    </p:spTree>
    <p:extLst>
      <p:ext uri="{BB962C8B-B14F-4D97-AF65-F5344CB8AC3E}">
        <p14:creationId xmlns:p14="http://schemas.microsoft.com/office/powerpoint/2010/main" val="2796422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337" y="180657"/>
            <a:ext cx="10515600" cy="103237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Pression des </a:t>
            </a:r>
            <a:r>
              <a:rPr lang="en-GB" sz="32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professionnels</a:t>
            </a: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du </a:t>
            </a:r>
            <a:r>
              <a:rPr lang="en-GB" sz="32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tourisme</a:t>
            </a:r>
            <a:b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Pressure from tourism professionals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543A12-3A9E-4724-9097-1153B6B23856}"/>
              </a:ext>
            </a:extLst>
          </p:cNvPr>
          <p:cNvSpPr txBox="1">
            <a:spLocks/>
          </p:cNvSpPr>
          <p:nvPr/>
        </p:nvSpPr>
        <p:spPr>
          <a:xfrm>
            <a:off x="838200" y="2820813"/>
            <a:ext cx="10515600" cy="2774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C9D30B2-583C-4FC3-B69E-09A6055DDA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C08BA548-F7D5-4CC5-A2CB-A01F9AEF3F6E}"/>
              </a:ext>
            </a:extLst>
          </p:cNvPr>
          <p:cNvSpPr txBox="1"/>
          <p:nvPr/>
        </p:nvSpPr>
        <p:spPr>
          <a:xfrm>
            <a:off x="684784" y="1425010"/>
            <a:ext cx="106690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 </a:t>
            </a:r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mois</a:t>
            </a: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confinements et restrictions entre 2020 et 2021 </a:t>
            </a:r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France !</a:t>
            </a:r>
          </a:p>
          <a:p>
            <a:r>
              <a:rPr lang="en-GB" sz="1800" b="1" i="1" dirty="0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 months of lock-downs &amp; restrictions in France between 2020 &amp; 2021!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F4C56062-AC5E-4CD5-8FB9-A01DB5A4611F}"/>
              </a:ext>
            </a:extLst>
          </p:cNvPr>
          <p:cNvSpPr txBox="1"/>
          <p:nvPr/>
        </p:nvSpPr>
        <p:spPr>
          <a:xfrm>
            <a:off x="684784" y="2104348"/>
            <a:ext cx="106690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 temps </a:t>
            </a:r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d’adaptation</a:t>
            </a: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l’Etat</a:t>
            </a: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les </a:t>
            </a:r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collectivités</a:t>
            </a: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et MDO</a:t>
            </a:r>
          </a:p>
          <a:p>
            <a:r>
              <a:rPr lang="en-US" sz="1800" b="1" i="1" dirty="0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time of adaptation by the State, the communities and MDOs</a:t>
            </a:r>
            <a:endParaRPr lang="en-GB" sz="1800" b="1" i="1" dirty="0">
              <a:solidFill>
                <a:srgbClr val="9FAEE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2DC9C4B-8F92-4694-A733-A992E3018F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075" y="3154354"/>
            <a:ext cx="4939017" cy="329267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222B839-7048-4296-BCD1-044BAE2368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257" y="3154354"/>
            <a:ext cx="4390237" cy="3292678"/>
          </a:xfrm>
          <a:prstGeom prst="rect">
            <a:avLst/>
          </a:prstGeom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id="{A24FA42F-B209-445F-939F-5FFE65265561}"/>
              </a:ext>
            </a:extLst>
          </p:cNvPr>
          <p:cNvSpPr txBox="1"/>
          <p:nvPr/>
        </p:nvSpPr>
        <p:spPr>
          <a:xfrm>
            <a:off x="684783" y="2782669"/>
            <a:ext cx="106690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Besoin</a:t>
            </a:r>
            <a:r>
              <a:rPr lang="en-GB" b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GB" b="1" dirty="0" err="1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soutien</a:t>
            </a:r>
            <a:endParaRPr lang="en-GB" b="1" dirty="0">
              <a:solidFill>
                <a:srgbClr val="9FAEE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800" b="1" i="1" dirty="0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Need for support</a:t>
            </a:r>
            <a:endParaRPr lang="en-GB" sz="1800" b="1" i="1" dirty="0">
              <a:solidFill>
                <a:srgbClr val="9FAEE5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842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785" y="172003"/>
            <a:ext cx="10515600" cy="103237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32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Changement</a:t>
            </a: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n-GB" sz="32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comportement</a:t>
            </a: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b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32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nouvelles</a:t>
            </a: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32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attentes</a:t>
            </a: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des </a:t>
            </a:r>
            <a:r>
              <a:rPr lang="en-GB" sz="3200" b="1" dirty="0" err="1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visiteurs</a:t>
            </a:r>
            <a:r>
              <a:rPr lang="en-GB" sz="3200" b="1" dirty="0">
                <a:solidFill>
                  <a:srgbClr val="F7C11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post-Covid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543A12-3A9E-4724-9097-1153B6B23856}"/>
              </a:ext>
            </a:extLst>
          </p:cNvPr>
          <p:cNvSpPr txBox="1">
            <a:spLocks/>
          </p:cNvSpPr>
          <p:nvPr/>
        </p:nvSpPr>
        <p:spPr>
          <a:xfrm>
            <a:off x="838200" y="2820813"/>
            <a:ext cx="10515600" cy="2774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5802C4E-7B33-4792-A8FE-6C28A1A65B78}"/>
              </a:ext>
            </a:extLst>
          </p:cNvPr>
          <p:cNvGrpSpPr/>
          <p:nvPr/>
        </p:nvGrpSpPr>
        <p:grpSpPr>
          <a:xfrm>
            <a:off x="6091113" y="1262778"/>
            <a:ext cx="5724405" cy="3230043"/>
            <a:chOff x="684785" y="1394227"/>
            <a:chExt cx="5724405" cy="323004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979790B-769F-CCF4-C683-B59009FEBE7D}"/>
                </a:ext>
              </a:extLst>
            </p:cNvPr>
            <p:cNvSpPr txBox="1"/>
            <p:nvPr/>
          </p:nvSpPr>
          <p:spPr>
            <a:xfrm>
              <a:off x="684785" y="1394227"/>
              <a:ext cx="515395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9FAEE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La crise sanitaire a fait </a:t>
              </a:r>
              <a:r>
                <a:rPr lang="en-GB" b="1" dirty="0" err="1">
                  <a:solidFill>
                    <a:srgbClr val="9FAEE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bouger</a:t>
              </a:r>
              <a:r>
                <a:rPr lang="en-GB" b="1" dirty="0">
                  <a:solidFill>
                    <a:srgbClr val="9FAEE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les </a:t>
              </a:r>
              <a:r>
                <a:rPr lang="en-GB" b="1" dirty="0" err="1">
                  <a:solidFill>
                    <a:srgbClr val="9FAEE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curseurs</a:t>
              </a:r>
              <a:r>
                <a:rPr lang="en-GB" b="1" dirty="0">
                  <a:solidFill>
                    <a:srgbClr val="9FAEE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endParaRPr lang="en-GB" sz="1800" b="1" dirty="0">
                <a:solidFill>
                  <a:srgbClr val="9FAEE5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3723ACE4-097F-4122-B3C9-B1B68BDA852C}"/>
                </a:ext>
              </a:extLst>
            </p:cNvPr>
            <p:cNvSpPr txBox="1"/>
            <p:nvPr/>
          </p:nvSpPr>
          <p:spPr>
            <a:xfrm>
              <a:off x="838202" y="1761948"/>
              <a:ext cx="5570988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Les </a:t>
              </a:r>
              <a:r>
                <a:rPr lang="en-GB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grandes</a:t>
              </a:r>
              <a:r>
                <a:rPr lang="en-GB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tendances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Repli</a:t>
              </a:r>
              <a:r>
                <a:rPr lang="en-GB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sur la </a:t>
              </a:r>
              <a:r>
                <a:rPr lang="en-GB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famille</a:t>
              </a:r>
              <a:r>
                <a:rPr lang="en-GB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GB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besoin</a:t>
              </a:r>
              <a:r>
                <a:rPr lang="en-GB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de se </a:t>
              </a:r>
              <a:r>
                <a:rPr lang="en-GB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retrouver</a:t>
              </a:r>
              <a:endPara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Retour du DIY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Besoin</a:t>
              </a:r>
              <a:r>
                <a:rPr lang="en-GB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de </a:t>
              </a:r>
              <a:r>
                <a:rPr lang="en-GB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sécurité</a:t>
              </a:r>
              <a:endPara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Reconnexion à la nature, retour aux sources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Tourisme de </a:t>
              </a:r>
              <a:r>
                <a:rPr lang="en-GB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sens</a:t>
              </a:r>
              <a:endPara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Tourisme de </a:t>
              </a:r>
              <a:r>
                <a:rPr lang="en-GB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proximité</a:t>
              </a:r>
              <a:endPara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Numérique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endPara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D1CFEA9B-94EE-49DF-9383-EAA2D1D096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0768EA42-4C4B-46EF-8684-AAE354874E58}"/>
              </a:ext>
            </a:extLst>
          </p:cNvPr>
          <p:cNvGrpSpPr/>
          <p:nvPr/>
        </p:nvGrpSpPr>
        <p:grpSpPr>
          <a:xfrm>
            <a:off x="6097398" y="4050253"/>
            <a:ext cx="6094602" cy="2674739"/>
            <a:chOff x="6193173" y="1387434"/>
            <a:chExt cx="6094602" cy="2674739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A5E0BD89-A26F-443F-9519-2A4C1D793AAF}"/>
                </a:ext>
              </a:extLst>
            </p:cNvPr>
            <p:cNvSpPr txBox="1"/>
            <p:nvPr/>
          </p:nvSpPr>
          <p:spPr>
            <a:xfrm>
              <a:off x="6425778" y="1753849"/>
              <a:ext cx="5629392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main trends: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i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Withdrawal</a:t>
              </a:r>
              <a:r>
                <a:rPr lang="fr-FR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to the </a:t>
              </a:r>
              <a:r>
                <a:rPr lang="fr-FR" i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family</a:t>
              </a:r>
              <a:r>
                <a:rPr lang="fr-FR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fr-FR" i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need</a:t>
              </a:r>
              <a:r>
                <a:rPr lang="fr-FR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to </a:t>
              </a:r>
              <a:r>
                <a:rPr lang="fr-FR" i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find</a:t>
              </a:r>
              <a:r>
                <a:rPr lang="fr-FR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fr-FR" i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oneself</a:t>
              </a:r>
              <a:endParaRPr lang="fr-FR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Return of DIY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Need for </a:t>
              </a:r>
              <a:r>
                <a:rPr lang="fr-FR" i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security</a:t>
              </a:r>
              <a:endParaRPr lang="fr-FR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i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Reconnecting</a:t>
              </a:r>
              <a:r>
                <a:rPr lang="fr-FR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fr-FR" i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with</a:t>
              </a:r>
              <a:r>
                <a:rPr lang="fr-FR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nature, </a:t>
              </a:r>
              <a:r>
                <a:rPr lang="fr-FR" i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going</a:t>
              </a:r>
              <a:r>
                <a:rPr lang="fr-FR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back to basics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i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Tourism</a:t>
              </a:r>
              <a:r>
                <a:rPr lang="fr-FR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fr-FR" i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with</a:t>
              </a:r>
              <a:r>
                <a:rPr lang="fr-FR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fr-FR" i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meaning</a:t>
              </a:r>
              <a:endParaRPr lang="fr-FR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i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Tourism</a:t>
              </a:r>
              <a:r>
                <a:rPr lang="fr-FR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of </a:t>
              </a:r>
              <a:r>
                <a:rPr lang="fr-FR" i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proximity</a:t>
              </a:r>
              <a:endParaRPr lang="fr-FR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Digital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7AC21CB-3B1F-4E85-9A08-EF2B4E5601BD}"/>
                </a:ext>
              </a:extLst>
            </p:cNvPr>
            <p:cNvSpPr txBox="1"/>
            <p:nvPr/>
          </p:nvSpPr>
          <p:spPr>
            <a:xfrm>
              <a:off x="6193173" y="1387434"/>
              <a:ext cx="609460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i="1" dirty="0">
                  <a:solidFill>
                    <a:srgbClr val="9FAEE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</a:t>
              </a:r>
              <a:r>
                <a:rPr lang="fr-FR" b="1" i="1" dirty="0" err="1">
                  <a:solidFill>
                    <a:srgbClr val="9FAEE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health</a:t>
              </a:r>
              <a:r>
                <a:rPr lang="fr-FR" b="1" i="1" dirty="0">
                  <a:solidFill>
                    <a:srgbClr val="9FAEE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fr-FR" b="1" i="1" dirty="0" err="1">
                  <a:solidFill>
                    <a:srgbClr val="9FAEE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crisis</a:t>
              </a:r>
              <a:r>
                <a:rPr lang="fr-FR" b="1" i="1" dirty="0">
                  <a:solidFill>
                    <a:srgbClr val="9FAEE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has </a:t>
              </a:r>
              <a:r>
                <a:rPr lang="fr-FR" b="1" i="1" dirty="0" err="1">
                  <a:solidFill>
                    <a:srgbClr val="9FAEE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moved</a:t>
              </a:r>
              <a:r>
                <a:rPr lang="fr-FR" b="1" i="1" dirty="0">
                  <a:solidFill>
                    <a:srgbClr val="9FAEE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the </a:t>
              </a:r>
              <a:r>
                <a:rPr lang="fr-FR" b="1" i="1" dirty="0" err="1">
                  <a:solidFill>
                    <a:srgbClr val="9FAEE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cursors</a:t>
              </a:r>
              <a:endParaRPr lang="fr-FR" b="1" i="1" dirty="0">
                <a:solidFill>
                  <a:srgbClr val="9FAEE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BCF35909-DF40-4F5F-A8C3-2CD24FE552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85" y="1630499"/>
            <a:ext cx="5253445" cy="350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83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3" y="2914232"/>
            <a:ext cx="12187428" cy="1032376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Bef>
                <a:spcPts val="200"/>
              </a:spcBef>
            </a:pPr>
            <a:r>
              <a:rPr lang="en-GB" sz="6000" b="1" dirty="0">
                <a:solidFill>
                  <a:srgbClr val="F7C111"/>
                </a:solidFill>
                <a:latin typeface="Open Sans"/>
                <a:ea typeface="Open Sans"/>
                <a:cs typeface="Open Sans"/>
              </a:rPr>
              <a:t>Actions</a:t>
            </a:r>
            <a:endParaRPr lang="fr-FR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88F7F8-ACC4-4BD2-8CD1-3ED97BFF73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7" y="5665356"/>
            <a:ext cx="2177292" cy="105963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68040F8-3DC3-441D-A0B8-E136AF749363}"/>
              </a:ext>
            </a:extLst>
          </p:cNvPr>
          <p:cNvSpPr txBox="1">
            <a:spLocks/>
          </p:cNvSpPr>
          <p:nvPr/>
        </p:nvSpPr>
        <p:spPr>
          <a:xfrm>
            <a:off x="684785" y="172003"/>
            <a:ext cx="10515600" cy="1032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3399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3200" b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Visitor Economy Reset &amp; Redesign in Pas-de-Calais</a:t>
            </a:r>
          </a:p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GB" sz="3200" b="1" dirty="0">
                <a:solidFill>
                  <a:srgbClr val="F7C1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(enhancing our culture, leisure &amp; hospitality offer)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05E2BB9-930F-419C-BF6B-406A6E1BBB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8" y="5025"/>
            <a:ext cx="2051078" cy="103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805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rance Channel England">
      <a:dk1>
        <a:sysClr val="windowText" lastClr="000000"/>
      </a:dk1>
      <a:lt1>
        <a:sysClr val="window" lastClr="FFFFFF"/>
      </a:lt1>
      <a:dk2>
        <a:srgbClr val="003399"/>
      </a:dk2>
      <a:lt2>
        <a:srgbClr val="9FAEE5"/>
      </a:lt2>
      <a:accent1>
        <a:srgbClr val="FFFF0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C2233529951A4D822912102EA72B6F" ma:contentTypeVersion="5" ma:contentTypeDescription="Create a new document." ma:contentTypeScope="" ma:versionID="51a3cdd75a25bc254ab5285b5eb2e815">
  <xsd:schema xmlns:xsd="http://www.w3.org/2001/XMLSchema" xmlns:xs="http://www.w3.org/2001/XMLSchema" xmlns:p="http://schemas.microsoft.com/office/2006/metadata/properties" xmlns:ns3="ec1ca200-ca51-415e-9c8a-3801efd9d48b" xmlns:ns4="c1f29554-2664-49f0-bc16-4718d3fc49da" targetNamespace="http://schemas.microsoft.com/office/2006/metadata/properties" ma:root="true" ma:fieldsID="095ef33a2ab60275e57e848372b38dfd" ns3:_="" ns4:_="">
    <xsd:import namespace="ec1ca200-ca51-415e-9c8a-3801efd9d48b"/>
    <xsd:import namespace="c1f29554-2664-49f0-bc16-4718d3fc49d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1ca200-ca51-415e-9c8a-3801efd9d4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f29554-2664-49f0-bc16-4718d3fc49d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D085650-0069-4F12-8771-62CA2BE412AC}">
  <ds:schemaRefs>
    <ds:schemaRef ds:uri="http://purl.org/dc/elements/1.1/"/>
    <ds:schemaRef ds:uri="ec1ca200-ca51-415e-9c8a-3801efd9d48b"/>
    <ds:schemaRef ds:uri="http://purl.org/dc/terms/"/>
    <ds:schemaRef ds:uri="http://schemas.microsoft.com/office/2006/metadata/properties"/>
    <ds:schemaRef ds:uri="c1f29554-2664-49f0-bc16-4718d3fc49da"/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D88579E1-4F59-46C7-AA64-6D2C7C120B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c1ca200-ca51-415e-9c8a-3801efd9d48b"/>
    <ds:schemaRef ds:uri="c1f29554-2664-49f0-bc16-4718d3fc49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A0C444F-D437-4934-9143-9011307ACF5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7812</TotalTime>
  <Words>1104</Words>
  <Application>Microsoft Office PowerPoint</Application>
  <PresentationFormat>Grand écran</PresentationFormat>
  <Paragraphs>147</Paragraphs>
  <Slides>27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5" baseType="lpstr">
      <vt:lpstr>Arial</vt:lpstr>
      <vt:lpstr>Brandon Grotesque</vt:lpstr>
      <vt:lpstr>Calibri</vt:lpstr>
      <vt:lpstr>Calibri Light</vt:lpstr>
      <vt:lpstr>Open Sans</vt:lpstr>
      <vt:lpstr>Symbol</vt:lpstr>
      <vt:lpstr>Wingdings</vt:lpstr>
      <vt:lpstr>Office Theme</vt:lpstr>
      <vt:lpstr>Présentation PowerPoint</vt:lpstr>
      <vt:lpstr>Contexte</vt:lpstr>
      <vt:lpstr>Contexte :</vt:lpstr>
      <vt:lpstr>L’activité touristique lourdement impactée par la crise sanitaire  Tourism in France heavily impacted by the pandemic</vt:lpstr>
      <vt:lpstr>L’activité touristique lourdement impactée par la crise sanitaire  Tourism in France heavily impacted by the pandemic</vt:lpstr>
      <vt:lpstr>L’activité touristique lourdement impactée par la crise sanitaire  Tourism in France heavily impacted by the pandemic</vt:lpstr>
      <vt:lpstr>Pression des professionnels du tourisme Pressure from tourism professionals</vt:lpstr>
      <vt:lpstr>Changement de comportement, nouvelles attentes des visiteurs post-Covid</vt:lpstr>
      <vt:lpstr>Actions</vt:lpstr>
      <vt:lpstr>Actions :</vt:lpstr>
      <vt:lpstr>Les actions à destination des pros du tourisme Actions for tourism professionals</vt:lpstr>
      <vt:lpstr>Les actions à destination des pros du tourisme Actions for tourism professionals</vt:lpstr>
      <vt:lpstr>Les actions à destination des pros du tourisme Actions for tourism professionals</vt:lpstr>
      <vt:lpstr>Les actions à destination des pros du tourisme Actions for tourism professionals</vt:lpstr>
      <vt:lpstr>Les actions à destination des pros du tourisme Actions for tourism professionals</vt:lpstr>
      <vt:lpstr>Les actions à destination des pros du tourisme Actions for tourism professionals</vt:lpstr>
      <vt:lpstr>Les actions à destination des pros du tourisme Actions for tourism professionals</vt:lpstr>
      <vt:lpstr>Les actions à destination des pros du tourisme Actions for tourism professionals</vt:lpstr>
      <vt:lpstr>Campagnes de communication  pour relancer l’activité touristique  Communication campaigns to boost tourism activity</vt:lpstr>
      <vt:lpstr>Campagnes de communication  pour relancer l’activité touristique  Communication campaigns to boost tourism activity</vt:lpstr>
      <vt:lpstr>Campagnes de communication  pour relancer l’activité touristique  Communication campaigns to boost tourism activity</vt:lpstr>
      <vt:lpstr>Présentation PowerPoint</vt:lpstr>
      <vt:lpstr>Enseignements &amp; recommandations</vt:lpstr>
      <vt:lpstr>Enseignements et recommandations Lessons learned &amp; recommendations</vt:lpstr>
      <vt:lpstr>Enseignements et recommandations Lessons learned &amp; recommendations</vt:lpstr>
      <vt:lpstr>Enseignements et recommandations Lessons learned &amp; recommendations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Petraityte, Aiste</dc:creator>
  <cp:lastModifiedBy>Elisabeth RETAUX</cp:lastModifiedBy>
  <cp:revision>562</cp:revision>
  <cp:lastPrinted>2023-02-08T13:01:30Z</cp:lastPrinted>
  <dcterms:created xsi:type="dcterms:W3CDTF">2016-04-11T07:06:32Z</dcterms:created>
  <dcterms:modified xsi:type="dcterms:W3CDTF">2023-02-20T07:10:46Z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0x01010085C2233529951A4D822912102EA72B6F</vt:lpwstr>
  </property>
</Properties>
</file>