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69" r:id="rId2"/>
    <p:sldId id="271" r:id="rId3"/>
    <p:sldId id="272" r:id="rId4"/>
    <p:sldId id="308" r:id="rId5"/>
    <p:sldId id="307" r:id="rId6"/>
    <p:sldId id="297" r:id="rId7"/>
    <p:sldId id="351" r:id="rId8"/>
    <p:sldId id="350" r:id="rId9"/>
    <p:sldId id="296" r:id="rId10"/>
    <p:sldId id="348" r:id="rId11"/>
    <p:sldId id="306" r:id="rId12"/>
    <p:sldId id="352" r:id="rId13"/>
    <p:sldId id="358" r:id="rId14"/>
    <p:sldId id="292" r:id="rId15"/>
    <p:sldId id="360" r:id="rId16"/>
    <p:sldId id="361" r:id="rId17"/>
    <p:sldId id="362" r:id="rId18"/>
    <p:sldId id="293" r:id="rId19"/>
    <p:sldId id="294" r:id="rId20"/>
    <p:sldId id="356" r:id="rId21"/>
    <p:sldId id="323" r:id="rId22"/>
    <p:sldId id="324" r:id="rId23"/>
    <p:sldId id="325" r:id="rId24"/>
    <p:sldId id="320" r:id="rId25"/>
    <p:sldId id="363" r:id="rId26"/>
    <p:sldId id="364" r:id="rId27"/>
    <p:sldId id="368" r:id="rId28"/>
    <p:sldId id="382" r:id="rId29"/>
    <p:sldId id="385" r:id="rId30"/>
    <p:sldId id="384" r:id="rId31"/>
    <p:sldId id="399" r:id="rId32"/>
    <p:sldId id="372" r:id="rId33"/>
    <p:sldId id="371" r:id="rId34"/>
    <p:sldId id="386" r:id="rId35"/>
    <p:sldId id="391" r:id="rId36"/>
    <p:sldId id="387" r:id="rId37"/>
    <p:sldId id="388" r:id="rId38"/>
    <p:sldId id="389" r:id="rId39"/>
    <p:sldId id="400" r:id="rId40"/>
    <p:sldId id="398" r:id="rId41"/>
    <p:sldId id="380" r:id="rId42"/>
    <p:sldId id="279" r:id="rId43"/>
    <p:sldId id="256" r:id="rId44"/>
    <p:sldId id="257" r:id="rId45"/>
    <p:sldId id="258" r:id="rId46"/>
    <p:sldId id="259" r:id="rId47"/>
    <p:sldId id="264" r:id="rId48"/>
    <p:sldId id="260" r:id="rId49"/>
    <p:sldId id="261" r:id="rId50"/>
    <p:sldId id="265" r:id="rId51"/>
    <p:sldId id="262" r:id="rId52"/>
    <p:sldId id="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B57"/>
    <a:srgbClr val="FFCC00"/>
    <a:srgbClr val="9FAEE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75583" autoAdjust="0"/>
  </p:normalViewPr>
  <p:slideViewPr>
    <p:cSldViewPr snapToGrid="0">
      <p:cViewPr varScale="1">
        <p:scale>
          <a:sx n="35" d="100"/>
          <a:sy n="35" d="100"/>
        </p:scale>
        <p:origin x="2034" y="4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DD0D7-CEDD-43C4-ACB4-D23C95C52B0D}" type="doc">
      <dgm:prSet loTypeId="urn:microsoft.com/office/officeart/2005/8/layout/chevron1" loCatId="process" qsTypeId="urn:microsoft.com/office/officeart/2005/8/quickstyle/3d1" qsCatId="3D" csTypeId="urn:microsoft.com/office/officeart/2005/8/colors/colorful4" csCatId="colorful" phldr="1"/>
      <dgm:spPr/>
    </dgm:pt>
    <dgm:pt modelId="{90CFA786-F01F-4154-82A8-17ECAF148580}">
      <dgm:prSet phldrT="[Texte]" custT="1"/>
      <dgm:spPr/>
      <dgm:t>
        <a:bodyPr/>
        <a:lstStyle/>
        <a:p>
          <a:r>
            <a:rPr lang="fr-FR" sz="2000" b="1" dirty="0"/>
            <a:t>Retranchement</a:t>
          </a:r>
        </a:p>
      </dgm:t>
    </dgm:pt>
    <dgm:pt modelId="{7B63DA9D-0EC9-4169-961A-DA96BBE195DD}" type="parTrans" cxnId="{04D67BE0-AD79-4BE0-A0A5-CD30ECF5F113}">
      <dgm:prSet/>
      <dgm:spPr/>
      <dgm:t>
        <a:bodyPr/>
        <a:lstStyle/>
        <a:p>
          <a:endParaRPr lang="fr-FR"/>
        </a:p>
      </dgm:t>
    </dgm:pt>
    <dgm:pt modelId="{C84EA66A-E385-44D9-8EF4-15C8BE61E287}" type="sibTrans" cxnId="{04D67BE0-AD79-4BE0-A0A5-CD30ECF5F113}">
      <dgm:prSet/>
      <dgm:spPr/>
      <dgm:t>
        <a:bodyPr/>
        <a:lstStyle/>
        <a:p>
          <a:endParaRPr lang="fr-FR"/>
        </a:p>
      </dgm:t>
    </dgm:pt>
    <dgm:pt modelId="{1480BB1F-9928-474B-9A9B-5EBD0621CB12}">
      <dgm:prSet custT="1"/>
      <dgm:spPr/>
      <dgm:t>
        <a:bodyPr/>
        <a:lstStyle/>
        <a:p>
          <a:r>
            <a:rPr lang="fr-FR" sz="2000" b="1" dirty="0" err="1"/>
            <a:t>Perseverance</a:t>
          </a:r>
          <a:endParaRPr lang="fr-FR" sz="2000" b="1" dirty="0"/>
        </a:p>
      </dgm:t>
    </dgm:pt>
    <dgm:pt modelId="{61203823-6C36-4F7E-B6D2-ED30CA180268}" type="parTrans" cxnId="{3C5C9B9F-F76C-47F8-AEAA-0D4C1BDD9F21}">
      <dgm:prSet/>
      <dgm:spPr/>
      <dgm:t>
        <a:bodyPr/>
        <a:lstStyle/>
        <a:p>
          <a:endParaRPr lang="fr-FR"/>
        </a:p>
      </dgm:t>
    </dgm:pt>
    <dgm:pt modelId="{D7E59751-A0F1-4E0D-BF2C-52010F58361D}" type="sibTrans" cxnId="{3C5C9B9F-F76C-47F8-AEAA-0D4C1BDD9F21}">
      <dgm:prSet/>
      <dgm:spPr/>
      <dgm:t>
        <a:bodyPr/>
        <a:lstStyle/>
        <a:p>
          <a:endParaRPr lang="fr-FR"/>
        </a:p>
      </dgm:t>
    </dgm:pt>
    <dgm:pt modelId="{2E1298C2-7B38-4E17-BFB0-D1BAE0782FF3}">
      <dgm:prSet custT="1"/>
      <dgm:spPr/>
      <dgm:t>
        <a:bodyPr/>
        <a:lstStyle/>
        <a:p>
          <a:r>
            <a:rPr lang="fr-FR" sz="2000" b="1" dirty="0"/>
            <a:t>Innovation</a:t>
          </a:r>
        </a:p>
      </dgm:t>
    </dgm:pt>
    <dgm:pt modelId="{68CF10FE-FA7E-4290-930F-A5247222E6FF}" type="parTrans" cxnId="{1FAA4D10-A874-4324-9F5F-BD4BADFE7BE9}">
      <dgm:prSet/>
      <dgm:spPr/>
      <dgm:t>
        <a:bodyPr/>
        <a:lstStyle/>
        <a:p>
          <a:endParaRPr lang="fr-FR"/>
        </a:p>
      </dgm:t>
    </dgm:pt>
    <dgm:pt modelId="{5B4C93D3-76C5-4706-82CE-D61F761B9A4E}" type="sibTrans" cxnId="{1FAA4D10-A874-4324-9F5F-BD4BADFE7BE9}">
      <dgm:prSet/>
      <dgm:spPr/>
      <dgm:t>
        <a:bodyPr/>
        <a:lstStyle/>
        <a:p>
          <a:endParaRPr lang="fr-FR"/>
        </a:p>
      </dgm:t>
    </dgm:pt>
    <dgm:pt modelId="{6FE0D2FE-AFA5-484B-965D-A6AC9FF695A8}" type="pres">
      <dgm:prSet presAssocID="{4EDDD0D7-CEDD-43C4-ACB4-D23C95C52B0D}" presName="Name0" presStyleCnt="0">
        <dgm:presLayoutVars>
          <dgm:dir/>
          <dgm:animLvl val="lvl"/>
          <dgm:resizeHandles val="exact"/>
        </dgm:presLayoutVars>
      </dgm:prSet>
      <dgm:spPr/>
    </dgm:pt>
    <dgm:pt modelId="{1022A8B2-817C-498E-9640-CDFEE5587FDF}" type="pres">
      <dgm:prSet presAssocID="{90CFA786-F01F-4154-82A8-17ECAF148580}" presName="parTxOnly" presStyleLbl="node1" presStyleIdx="0" presStyleCnt="3">
        <dgm:presLayoutVars>
          <dgm:chMax val="0"/>
          <dgm:chPref val="0"/>
          <dgm:bulletEnabled val="1"/>
        </dgm:presLayoutVars>
      </dgm:prSet>
      <dgm:spPr/>
    </dgm:pt>
    <dgm:pt modelId="{5918B226-2B9B-4749-9445-8351CEBD8A6A}" type="pres">
      <dgm:prSet presAssocID="{C84EA66A-E385-44D9-8EF4-15C8BE61E287}" presName="parTxOnlySpace" presStyleCnt="0"/>
      <dgm:spPr/>
    </dgm:pt>
    <dgm:pt modelId="{DE70F4F2-91B4-4537-8469-4494F881D0F4}" type="pres">
      <dgm:prSet presAssocID="{1480BB1F-9928-474B-9A9B-5EBD0621CB12}" presName="parTxOnly" presStyleLbl="node1" presStyleIdx="1" presStyleCnt="3">
        <dgm:presLayoutVars>
          <dgm:chMax val="0"/>
          <dgm:chPref val="0"/>
          <dgm:bulletEnabled val="1"/>
        </dgm:presLayoutVars>
      </dgm:prSet>
      <dgm:spPr/>
    </dgm:pt>
    <dgm:pt modelId="{C690926A-B4B2-4E65-ACB3-0BC373831BCF}" type="pres">
      <dgm:prSet presAssocID="{D7E59751-A0F1-4E0D-BF2C-52010F58361D}" presName="parTxOnlySpace" presStyleCnt="0"/>
      <dgm:spPr/>
    </dgm:pt>
    <dgm:pt modelId="{28348765-7829-4F0F-A1A8-DC11C1A82074}" type="pres">
      <dgm:prSet presAssocID="{2E1298C2-7B38-4E17-BFB0-D1BAE0782FF3}" presName="parTxOnly" presStyleLbl="node1" presStyleIdx="2" presStyleCnt="3">
        <dgm:presLayoutVars>
          <dgm:chMax val="0"/>
          <dgm:chPref val="0"/>
          <dgm:bulletEnabled val="1"/>
        </dgm:presLayoutVars>
      </dgm:prSet>
      <dgm:spPr/>
    </dgm:pt>
  </dgm:ptLst>
  <dgm:cxnLst>
    <dgm:cxn modelId="{1FAA4D10-A874-4324-9F5F-BD4BADFE7BE9}" srcId="{4EDDD0D7-CEDD-43C4-ACB4-D23C95C52B0D}" destId="{2E1298C2-7B38-4E17-BFB0-D1BAE0782FF3}" srcOrd="2" destOrd="0" parTransId="{68CF10FE-FA7E-4290-930F-A5247222E6FF}" sibTransId="{5B4C93D3-76C5-4706-82CE-D61F761B9A4E}"/>
    <dgm:cxn modelId="{49D27526-E4FD-447F-8C4A-3865F3922D53}" type="presOf" srcId="{2E1298C2-7B38-4E17-BFB0-D1BAE0782FF3}" destId="{28348765-7829-4F0F-A1A8-DC11C1A82074}" srcOrd="0" destOrd="0" presId="urn:microsoft.com/office/officeart/2005/8/layout/chevron1"/>
    <dgm:cxn modelId="{3C5C9B9F-F76C-47F8-AEAA-0D4C1BDD9F21}" srcId="{4EDDD0D7-CEDD-43C4-ACB4-D23C95C52B0D}" destId="{1480BB1F-9928-474B-9A9B-5EBD0621CB12}" srcOrd="1" destOrd="0" parTransId="{61203823-6C36-4F7E-B6D2-ED30CA180268}" sibTransId="{D7E59751-A0F1-4E0D-BF2C-52010F58361D}"/>
    <dgm:cxn modelId="{9ED1FBD1-B33E-4522-93F5-B624FA9BB655}" type="presOf" srcId="{1480BB1F-9928-474B-9A9B-5EBD0621CB12}" destId="{DE70F4F2-91B4-4537-8469-4494F881D0F4}" srcOrd="0" destOrd="0" presId="urn:microsoft.com/office/officeart/2005/8/layout/chevron1"/>
    <dgm:cxn modelId="{DC6E5FD5-566C-4F6E-8013-08298CBD14DE}" type="presOf" srcId="{90CFA786-F01F-4154-82A8-17ECAF148580}" destId="{1022A8B2-817C-498E-9640-CDFEE5587FDF}" srcOrd="0" destOrd="0" presId="urn:microsoft.com/office/officeart/2005/8/layout/chevron1"/>
    <dgm:cxn modelId="{04D67BE0-AD79-4BE0-A0A5-CD30ECF5F113}" srcId="{4EDDD0D7-CEDD-43C4-ACB4-D23C95C52B0D}" destId="{90CFA786-F01F-4154-82A8-17ECAF148580}" srcOrd="0" destOrd="0" parTransId="{7B63DA9D-0EC9-4169-961A-DA96BBE195DD}" sibTransId="{C84EA66A-E385-44D9-8EF4-15C8BE61E287}"/>
    <dgm:cxn modelId="{C91C19FC-8C31-43C4-9FF6-97A7CD5FC8F0}" type="presOf" srcId="{4EDDD0D7-CEDD-43C4-ACB4-D23C95C52B0D}" destId="{6FE0D2FE-AFA5-484B-965D-A6AC9FF695A8}" srcOrd="0" destOrd="0" presId="urn:microsoft.com/office/officeart/2005/8/layout/chevron1"/>
    <dgm:cxn modelId="{A974D935-39D8-4747-984B-FAD514E132E7}" type="presParOf" srcId="{6FE0D2FE-AFA5-484B-965D-A6AC9FF695A8}" destId="{1022A8B2-817C-498E-9640-CDFEE5587FDF}" srcOrd="0" destOrd="0" presId="urn:microsoft.com/office/officeart/2005/8/layout/chevron1"/>
    <dgm:cxn modelId="{D5334615-1314-4045-9DB4-5689BD495B36}" type="presParOf" srcId="{6FE0D2FE-AFA5-484B-965D-A6AC9FF695A8}" destId="{5918B226-2B9B-4749-9445-8351CEBD8A6A}" srcOrd="1" destOrd="0" presId="urn:microsoft.com/office/officeart/2005/8/layout/chevron1"/>
    <dgm:cxn modelId="{09007E57-31D9-4895-8D3A-2CB1ED3D4675}" type="presParOf" srcId="{6FE0D2FE-AFA5-484B-965D-A6AC9FF695A8}" destId="{DE70F4F2-91B4-4537-8469-4494F881D0F4}" srcOrd="2" destOrd="0" presId="urn:microsoft.com/office/officeart/2005/8/layout/chevron1"/>
    <dgm:cxn modelId="{F950EFBD-87F6-4415-9522-4E58A6D0208C}" type="presParOf" srcId="{6FE0D2FE-AFA5-484B-965D-A6AC9FF695A8}" destId="{C690926A-B4B2-4E65-ACB3-0BC373831BCF}" srcOrd="3" destOrd="0" presId="urn:microsoft.com/office/officeart/2005/8/layout/chevron1"/>
    <dgm:cxn modelId="{BDD6D82E-3DBB-40A8-8DFD-3DAE6367EF94}" type="presParOf" srcId="{6FE0D2FE-AFA5-484B-965D-A6AC9FF695A8}" destId="{28348765-7829-4F0F-A1A8-DC11C1A8207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7A5C9907-36EF-447A-AFEA-BA0AB7F39226}">
      <dgm:prSet phldrT="[Texte]" custT="1"/>
      <dgm:spPr>
        <a:solidFill>
          <a:schemeClr val="bg1"/>
        </a:solidFill>
      </dgm:spPr>
      <dgm:t>
        <a:bodyPr/>
        <a:lstStyle/>
        <a:p>
          <a:r>
            <a:rPr lang="fr-FR" sz="1400" b="1"/>
            <a:t> </a:t>
          </a:r>
          <a:endParaRPr lang="fr-FR" sz="1400" b="1" dirty="0"/>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3EC18626-980A-4ABA-9508-5E6AF575B90C}">
      <dgm:prSet phldrT="[Texte]"/>
      <dgm:spPr/>
      <dgm:t>
        <a:bodyPr/>
        <a:lstStyle/>
        <a:p>
          <a:r>
            <a:rPr lang="en-US" dirty="0">
              <a:latin typeface="Open Sans" panose="020B0606030504020204" pitchFamily="34" charset="0"/>
              <a:ea typeface="Calibri" panose="020F0502020204030204" pitchFamily="34" charset="0"/>
            </a:rPr>
            <a:t>Innovation capacity</a:t>
          </a:r>
          <a:endParaRPr lang="fr-FR" dirty="0"/>
        </a:p>
      </dgm:t>
    </dgm:pt>
    <dgm:pt modelId="{A1F8D7AE-0336-4CF6-8121-553C2F228A95}" type="parTrans" cxnId="{BB90BC02-42C8-4812-BBF4-8008A09A565B}">
      <dgm:prSet/>
      <dgm:spPr/>
      <dgm:t>
        <a:bodyPr/>
        <a:lstStyle/>
        <a:p>
          <a:endParaRPr lang="fr-FR"/>
        </a:p>
      </dgm:t>
    </dgm:pt>
    <dgm:pt modelId="{964AE9B1-2C12-409E-ABE7-C0CA9B7AEB78}" type="sibTrans" cxnId="{BB90BC02-42C8-4812-BBF4-8008A09A565B}">
      <dgm:prSet/>
      <dgm:spPr/>
      <dgm:t>
        <a:bodyPr/>
        <a:lstStyle/>
        <a:p>
          <a:endParaRPr lang="fr-FR"/>
        </a:p>
      </dgm:t>
    </dgm:pt>
    <dgm:pt modelId="{524BB235-4C31-4BB6-93FE-DB50F512FA65}">
      <dgm:prSet/>
      <dgm:spPr/>
      <dgm:t>
        <a:bodyPr/>
        <a:lstStyle/>
        <a:p>
          <a:r>
            <a:rPr lang="en-US" dirty="0">
              <a:latin typeface="Open Sans" panose="020B0606030504020204" pitchFamily="34" charset="0"/>
              <a:ea typeface="Calibri" panose="020F0502020204030204" pitchFamily="34" charset="0"/>
            </a:rPr>
            <a:t>Collaboration</a:t>
          </a:r>
        </a:p>
      </dgm:t>
    </dgm:pt>
    <dgm:pt modelId="{767F2157-E035-4F83-877B-33A65CE1EF94}" type="parTrans" cxnId="{03FB872D-264B-4DAB-AC75-1C715603A723}">
      <dgm:prSet/>
      <dgm:spPr/>
      <dgm:t>
        <a:bodyPr/>
        <a:lstStyle/>
        <a:p>
          <a:endParaRPr lang="fr-FR"/>
        </a:p>
      </dgm:t>
    </dgm:pt>
    <dgm:pt modelId="{7843DC0A-E338-47DE-AA44-331EF7A68B02}" type="sibTrans" cxnId="{03FB872D-264B-4DAB-AC75-1C715603A723}">
      <dgm:prSet/>
      <dgm:spPr/>
      <dgm:t>
        <a:bodyPr/>
        <a:lstStyle/>
        <a:p>
          <a:endParaRPr lang="fr-FR"/>
        </a:p>
      </dgm:t>
    </dgm:pt>
    <dgm:pt modelId="{ACB3BECB-40E4-4F02-AEAC-7EDE0CDD7464}">
      <dgm:prSet/>
      <dgm:spPr>
        <a:ln w="57150"/>
      </dgm:spPr>
      <dgm:t>
        <a:bodyPr/>
        <a:lstStyle/>
        <a:p>
          <a:r>
            <a:rPr lang="en-US" dirty="0">
              <a:latin typeface="Open Sans" panose="020B0606030504020204" pitchFamily="34" charset="0"/>
              <a:ea typeface="Calibri" panose="020F0502020204030204" pitchFamily="34" charset="0"/>
            </a:rPr>
            <a:t>Process</a:t>
          </a:r>
        </a:p>
      </dgm:t>
    </dgm:pt>
    <dgm:pt modelId="{470291E3-A169-426A-B8D4-25F66976ABB9}" type="parTrans" cxnId="{B78DF945-1523-4604-944D-750F1850DF27}">
      <dgm:prSet/>
      <dgm:spPr/>
      <dgm:t>
        <a:bodyPr/>
        <a:lstStyle/>
        <a:p>
          <a:endParaRPr lang="fr-FR"/>
        </a:p>
      </dgm:t>
    </dgm:pt>
    <dgm:pt modelId="{75373D9B-850D-44A7-B389-3A1372EC92F1}" type="sibTrans" cxnId="{B78DF945-1523-4604-944D-750F1850DF27}">
      <dgm:prSet/>
      <dgm:spPr/>
      <dgm:t>
        <a:bodyPr/>
        <a:lstStyle/>
        <a:p>
          <a:endParaRPr lang="fr-FR"/>
        </a:p>
      </dgm:t>
    </dgm:pt>
    <dgm:pt modelId="{34A18D0B-4941-4757-A95F-5DD0FD4BDF71}">
      <dgm:prSet/>
      <dgm:spPr/>
      <dgm:t>
        <a:bodyPr/>
        <a:lstStyle/>
        <a:p>
          <a:r>
            <a:rPr lang="en-US" dirty="0">
              <a:latin typeface="Open Sans" panose="020B0606030504020204" pitchFamily="34" charset="0"/>
              <a:ea typeface="Calibri" panose="020F0502020204030204" pitchFamily="34" charset="0"/>
            </a:rPr>
            <a:t>Agility</a:t>
          </a:r>
        </a:p>
      </dgm:t>
    </dgm:pt>
    <dgm:pt modelId="{6B5131B0-B641-495B-B78E-0F906B435F52}" type="parTrans" cxnId="{FD746F75-C8C8-4056-8905-37CA9B8F40D7}">
      <dgm:prSet/>
      <dgm:spPr/>
      <dgm:t>
        <a:bodyPr/>
        <a:lstStyle/>
        <a:p>
          <a:endParaRPr lang="fr-FR"/>
        </a:p>
      </dgm:t>
    </dgm:pt>
    <dgm:pt modelId="{BB88D88B-A103-4AF4-BA61-1E83534EDC3B}" type="sibTrans" cxnId="{FD746F75-C8C8-4056-8905-37CA9B8F40D7}">
      <dgm:prSet/>
      <dgm:spPr/>
      <dgm:t>
        <a:bodyPr/>
        <a:lstStyle/>
        <a:p>
          <a:endParaRPr lang="fr-FR"/>
        </a:p>
      </dgm:t>
    </dgm:pt>
    <dgm:pt modelId="{6021AE67-143E-479D-9411-A24F4FBD58CE}">
      <dgm:prSet/>
      <dgm:spPr/>
      <dgm:t>
        <a:bodyPr/>
        <a:lstStyle/>
        <a:p>
          <a:r>
            <a:rPr lang="en-US" dirty="0" err="1">
              <a:latin typeface="Open Sans" panose="020B0606030504020204" pitchFamily="34" charset="0"/>
              <a:ea typeface="Calibri" panose="020F0502020204030204" pitchFamily="34" charset="0"/>
            </a:rPr>
            <a:t>Organisation</a:t>
          </a:r>
          <a:endParaRPr lang="en-US" dirty="0">
            <a:latin typeface="Open Sans" panose="020B0606030504020204" pitchFamily="34" charset="0"/>
            <a:ea typeface="Calibri" panose="020F0502020204030204" pitchFamily="34" charset="0"/>
          </a:endParaRPr>
        </a:p>
      </dgm:t>
    </dgm:pt>
    <dgm:pt modelId="{08849D37-ACF2-4D59-BAF7-F7AE0628B6A0}" type="parTrans" cxnId="{F78B9179-2F96-4BB1-8D6D-02A745FA510B}">
      <dgm:prSet/>
      <dgm:spPr/>
      <dgm:t>
        <a:bodyPr/>
        <a:lstStyle/>
        <a:p>
          <a:endParaRPr lang="fr-FR"/>
        </a:p>
      </dgm:t>
    </dgm:pt>
    <dgm:pt modelId="{D34442D0-404D-435B-91A3-349CBDDDF173}" type="sibTrans" cxnId="{F78B9179-2F96-4BB1-8D6D-02A745FA510B}">
      <dgm:prSet/>
      <dgm:spPr/>
      <dgm:t>
        <a:bodyPr/>
        <a:lstStyle/>
        <a:p>
          <a:endParaRPr lang="fr-FR"/>
        </a:p>
      </dgm:t>
    </dgm:pt>
    <dgm:pt modelId="{D29DBDA5-34DD-4895-90EA-4856B6386531}">
      <dgm:prSet/>
      <dgm:spPr>
        <a:solidFill>
          <a:srgbClr val="2ED7A1"/>
        </a:solidFill>
        <a:ln>
          <a:solidFill>
            <a:srgbClr val="2ED7A1"/>
          </a:solidFill>
        </a:ln>
      </dgm:spPr>
      <dgm:t>
        <a:bodyPr/>
        <a:lstStyle/>
        <a:p>
          <a:r>
            <a:rPr lang="en-US" dirty="0">
              <a:latin typeface="Open Sans" panose="020B0606030504020204" pitchFamily="34" charset="0"/>
              <a:ea typeface="Calibri" panose="020F0502020204030204" pitchFamily="34" charset="0"/>
            </a:rPr>
            <a:t>Strategy</a:t>
          </a:r>
        </a:p>
      </dgm:t>
    </dgm:pt>
    <dgm:pt modelId="{BBDF5A74-1A5D-4B1F-94E6-9D5C3B3FDFF1}" type="parTrans" cxnId="{41F082EF-8896-4D3E-8CED-7B5B297CC60B}">
      <dgm:prSet/>
      <dgm:spPr/>
      <dgm:t>
        <a:bodyPr/>
        <a:lstStyle/>
        <a:p>
          <a:endParaRPr lang="fr-FR"/>
        </a:p>
      </dgm:t>
    </dgm:pt>
    <dgm:pt modelId="{8C59C0AB-B3D3-4119-984D-DABE31594B79}" type="sibTrans" cxnId="{41F082EF-8896-4D3E-8CED-7B5B297CC60B}">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AC02E8A4-768D-4875-9634-3C87EE4B80AA}" type="pres">
      <dgm:prSet presAssocID="{3EC18626-980A-4ABA-9508-5E6AF575B90C}" presName="node" presStyleLbl="node1" presStyleIdx="0" presStyleCnt="6" custScaleX="151887">
        <dgm:presLayoutVars>
          <dgm:bulletEnabled val="1"/>
        </dgm:presLayoutVars>
      </dgm:prSet>
      <dgm:spPr/>
    </dgm:pt>
    <dgm:pt modelId="{4F1C9200-FAD5-434C-8F2C-CF927AE5E357}" type="pres">
      <dgm:prSet presAssocID="{3EC18626-980A-4ABA-9508-5E6AF575B90C}" presName="dummy" presStyleCnt="0"/>
      <dgm:spPr/>
    </dgm:pt>
    <dgm:pt modelId="{423E2232-9B5F-498C-84C2-7676B32EBB0E}" type="pres">
      <dgm:prSet presAssocID="{964AE9B1-2C12-409E-ABE7-C0CA9B7AEB78}" presName="sibTrans" presStyleLbl="sibTrans2D1" presStyleIdx="0" presStyleCnt="6"/>
      <dgm:spPr/>
    </dgm:pt>
    <dgm:pt modelId="{7AD57774-10F1-4A9F-BC7F-12173FB04871}" type="pres">
      <dgm:prSet presAssocID="{524BB235-4C31-4BB6-93FE-DB50F512FA65}" presName="node" presStyleLbl="node1" presStyleIdx="1" presStyleCnt="6" custScaleX="151887">
        <dgm:presLayoutVars>
          <dgm:bulletEnabled val="1"/>
        </dgm:presLayoutVars>
      </dgm:prSet>
      <dgm:spPr/>
    </dgm:pt>
    <dgm:pt modelId="{476BE158-F92F-4A4B-A2E6-6EDE504788AD}" type="pres">
      <dgm:prSet presAssocID="{524BB235-4C31-4BB6-93FE-DB50F512FA65}" presName="dummy" presStyleCnt="0"/>
      <dgm:spPr/>
    </dgm:pt>
    <dgm:pt modelId="{B1B0E83B-39C2-491F-9F85-4E96B34661FF}" type="pres">
      <dgm:prSet presAssocID="{7843DC0A-E338-47DE-AA44-331EF7A68B02}" presName="sibTrans" presStyleLbl="sibTrans2D1" presStyleIdx="1" presStyleCnt="6"/>
      <dgm:spPr/>
    </dgm:pt>
    <dgm:pt modelId="{B286ABB8-5CC7-4FDF-83F2-F4DD00104647}" type="pres">
      <dgm:prSet presAssocID="{ACB3BECB-40E4-4F02-AEAC-7EDE0CDD7464}" presName="node" presStyleLbl="node1" presStyleIdx="2" presStyleCnt="6" custScaleX="151887">
        <dgm:presLayoutVars>
          <dgm:bulletEnabled val="1"/>
        </dgm:presLayoutVars>
      </dgm:prSet>
      <dgm:spPr/>
    </dgm:pt>
    <dgm:pt modelId="{876B73ED-9148-461B-9FA6-66D2896FBA92}" type="pres">
      <dgm:prSet presAssocID="{ACB3BECB-40E4-4F02-AEAC-7EDE0CDD7464}" presName="dummy" presStyleCnt="0"/>
      <dgm:spPr/>
    </dgm:pt>
    <dgm:pt modelId="{604CA8B8-7A14-4422-BCC0-CA7298960F94}" type="pres">
      <dgm:prSet presAssocID="{75373D9B-850D-44A7-B389-3A1372EC92F1}" presName="sibTrans" presStyleLbl="sibTrans2D1" presStyleIdx="2" presStyleCnt="6"/>
      <dgm:spPr/>
    </dgm:pt>
    <dgm:pt modelId="{EBC5BA3B-C0CB-4901-BDAA-9F3518E38872}" type="pres">
      <dgm:prSet presAssocID="{34A18D0B-4941-4757-A95F-5DD0FD4BDF71}" presName="node" presStyleLbl="node1" presStyleIdx="3" presStyleCnt="6" custScaleX="151887">
        <dgm:presLayoutVars>
          <dgm:bulletEnabled val="1"/>
        </dgm:presLayoutVars>
      </dgm:prSet>
      <dgm:spPr/>
    </dgm:pt>
    <dgm:pt modelId="{ED1E8EFD-0F2D-470A-A0BC-A247C68EF416}" type="pres">
      <dgm:prSet presAssocID="{34A18D0B-4941-4757-A95F-5DD0FD4BDF71}" presName="dummy" presStyleCnt="0"/>
      <dgm:spPr/>
    </dgm:pt>
    <dgm:pt modelId="{60FBEF0C-423C-48B3-A5A1-32693C9FAA1D}" type="pres">
      <dgm:prSet presAssocID="{BB88D88B-A103-4AF4-BA61-1E83534EDC3B}" presName="sibTrans" presStyleLbl="sibTrans2D1" presStyleIdx="3" presStyleCnt="6"/>
      <dgm:spPr/>
    </dgm:pt>
    <dgm:pt modelId="{82825BF2-77EC-4BB9-ACEA-5EB42461BE57}" type="pres">
      <dgm:prSet presAssocID="{6021AE67-143E-479D-9411-A24F4FBD58CE}" presName="node" presStyleLbl="node1" presStyleIdx="4" presStyleCnt="6" custScaleX="151887">
        <dgm:presLayoutVars>
          <dgm:bulletEnabled val="1"/>
        </dgm:presLayoutVars>
      </dgm:prSet>
      <dgm:spPr/>
    </dgm:pt>
    <dgm:pt modelId="{24481CDF-CDB0-4B0C-AA65-FE898450FB73}" type="pres">
      <dgm:prSet presAssocID="{6021AE67-143E-479D-9411-A24F4FBD58CE}" presName="dummy" presStyleCnt="0"/>
      <dgm:spPr/>
    </dgm:pt>
    <dgm:pt modelId="{6FF301E6-2566-4B25-82F2-09BBF31F1C05}" type="pres">
      <dgm:prSet presAssocID="{D34442D0-404D-435B-91A3-349CBDDDF173}" presName="sibTrans" presStyleLbl="sibTrans2D1" presStyleIdx="4" presStyleCnt="6"/>
      <dgm:spPr/>
    </dgm:pt>
    <dgm:pt modelId="{74C2F587-E21F-4DFC-AB4D-33D328F08647}" type="pres">
      <dgm:prSet presAssocID="{D29DBDA5-34DD-4895-90EA-4856B6386531}" presName="node" presStyleLbl="node1" presStyleIdx="5" presStyleCnt="6" custScaleX="151887">
        <dgm:presLayoutVars>
          <dgm:bulletEnabled val="1"/>
        </dgm:presLayoutVars>
      </dgm:prSet>
      <dgm:spPr/>
    </dgm:pt>
    <dgm:pt modelId="{066397B7-0030-4842-B0B3-FBEADC545A7F}" type="pres">
      <dgm:prSet presAssocID="{D29DBDA5-34DD-4895-90EA-4856B6386531}" presName="dummy" presStyleCnt="0"/>
      <dgm:spPr/>
    </dgm:pt>
    <dgm:pt modelId="{C298EAFF-AFE2-4A16-8014-9C264FEAE845}" type="pres">
      <dgm:prSet presAssocID="{8C59C0AB-B3D3-4119-984D-DABE31594B79}" presName="sibTrans" presStyleLbl="sibTrans2D1" presStyleIdx="5" presStyleCnt="6"/>
      <dgm:spPr/>
    </dgm:pt>
  </dgm:ptLst>
  <dgm:cxnLst>
    <dgm:cxn modelId="{BB90BC02-42C8-4812-BBF4-8008A09A565B}" srcId="{7A5C9907-36EF-447A-AFEA-BA0AB7F39226}" destId="{3EC18626-980A-4ABA-9508-5E6AF575B90C}" srcOrd="0" destOrd="0" parTransId="{A1F8D7AE-0336-4CF6-8121-553C2F228A95}" sibTransId="{964AE9B1-2C12-409E-ABE7-C0CA9B7AEB78}"/>
    <dgm:cxn modelId="{A1748415-7E1B-4580-91C9-346D895EF59E}" type="presOf" srcId="{6021AE67-143E-479D-9411-A24F4FBD58CE}" destId="{82825BF2-77EC-4BB9-ACEA-5EB42461BE57}" srcOrd="0" destOrd="0" presId="urn:microsoft.com/office/officeart/2005/8/layout/radial6"/>
    <dgm:cxn modelId="{7544101C-C185-4D7F-ADF5-12DEB3B58BB3}" type="presOf" srcId="{964AE9B1-2C12-409E-ABE7-C0CA9B7AEB78}" destId="{423E2232-9B5F-498C-84C2-7676B32EBB0E}" srcOrd="0" destOrd="0" presId="urn:microsoft.com/office/officeart/2005/8/layout/radial6"/>
    <dgm:cxn modelId="{3A74BD22-4144-4B56-B9D3-3A078EAE0816}" type="presOf" srcId="{34A18D0B-4941-4757-A95F-5DD0FD4BDF71}" destId="{EBC5BA3B-C0CB-4901-BDAA-9F3518E38872}" srcOrd="0" destOrd="0" presId="urn:microsoft.com/office/officeart/2005/8/layout/radial6"/>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03FB872D-264B-4DAB-AC75-1C715603A723}" srcId="{7A5C9907-36EF-447A-AFEA-BA0AB7F39226}" destId="{524BB235-4C31-4BB6-93FE-DB50F512FA65}" srcOrd="1" destOrd="0" parTransId="{767F2157-E035-4F83-877B-33A65CE1EF94}" sibTransId="{7843DC0A-E338-47DE-AA44-331EF7A68B02}"/>
    <dgm:cxn modelId="{F648B55C-EC93-48F2-ABA5-12071CC7FCC0}" type="presOf" srcId="{D29DBDA5-34DD-4895-90EA-4856B6386531}" destId="{74C2F587-E21F-4DFC-AB4D-33D328F08647}" srcOrd="0" destOrd="0" presId="urn:microsoft.com/office/officeart/2005/8/layout/radial6"/>
    <dgm:cxn modelId="{BFBAC65C-0B6E-4729-881E-C61BE6FFE9F2}" type="presOf" srcId="{ACB3BECB-40E4-4F02-AEAC-7EDE0CDD7464}" destId="{B286ABB8-5CC7-4FDF-83F2-F4DD00104647}" srcOrd="0" destOrd="0" presId="urn:microsoft.com/office/officeart/2005/8/layout/radial6"/>
    <dgm:cxn modelId="{1AEDE35D-01B0-4441-9E07-7C802FB9FB7F}" type="presOf" srcId="{8C59C0AB-B3D3-4119-984D-DABE31594B79}" destId="{C298EAFF-AFE2-4A16-8014-9C264FEAE845}" srcOrd="0" destOrd="0" presId="urn:microsoft.com/office/officeart/2005/8/layout/radial6"/>
    <dgm:cxn modelId="{B78DF945-1523-4604-944D-750F1850DF27}" srcId="{7A5C9907-36EF-447A-AFEA-BA0AB7F39226}" destId="{ACB3BECB-40E4-4F02-AEAC-7EDE0CDD7464}" srcOrd="2" destOrd="0" parTransId="{470291E3-A169-426A-B8D4-25F66976ABB9}" sibTransId="{75373D9B-850D-44A7-B389-3A1372EC92F1}"/>
    <dgm:cxn modelId="{FD746F75-C8C8-4056-8905-37CA9B8F40D7}" srcId="{7A5C9907-36EF-447A-AFEA-BA0AB7F39226}" destId="{34A18D0B-4941-4757-A95F-5DD0FD4BDF71}" srcOrd="3" destOrd="0" parTransId="{6B5131B0-B641-495B-B78E-0F906B435F52}" sibTransId="{BB88D88B-A103-4AF4-BA61-1E83534EDC3B}"/>
    <dgm:cxn modelId="{419FF576-A4B8-4A58-89EE-CF1DF9AC1510}" type="presOf" srcId="{7843DC0A-E338-47DE-AA44-331EF7A68B02}" destId="{B1B0E83B-39C2-491F-9F85-4E96B34661FF}" srcOrd="0" destOrd="0" presId="urn:microsoft.com/office/officeart/2005/8/layout/radial6"/>
    <dgm:cxn modelId="{F78B9179-2F96-4BB1-8D6D-02A745FA510B}" srcId="{7A5C9907-36EF-447A-AFEA-BA0AB7F39226}" destId="{6021AE67-143E-479D-9411-A24F4FBD58CE}" srcOrd="4" destOrd="0" parTransId="{08849D37-ACF2-4D59-BAF7-F7AE0628B6A0}" sibTransId="{D34442D0-404D-435B-91A3-349CBDDDF173}"/>
    <dgm:cxn modelId="{5D22BA85-D784-4916-830B-74D0B61116B9}" type="presOf" srcId="{BB88D88B-A103-4AF4-BA61-1E83534EDC3B}" destId="{60FBEF0C-423C-48B3-A5A1-32693C9FAA1D}" srcOrd="0" destOrd="0" presId="urn:microsoft.com/office/officeart/2005/8/layout/radial6"/>
    <dgm:cxn modelId="{D3DF9E8F-D6D6-4EA2-9A7B-BA95D0F9879B}" type="presOf" srcId="{524BB235-4C31-4BB6-93FE-DB50F512FA65}" destId="{7AD57774-10F1-4A9F-BC7F-12173FB04871}" srcOrd="0" destOrd="0" presId="urn:microsoft.com/office/officeart/2005/8/layout/radial6"/>
    <dgm:cxn modelId="{6948799E-6873-46A7-A2C9-2215BD701E73}" type="presOf" srcId="{D34442D0-404D-435B-91A3-349CBDDDF173}" destId="{6FF301E6-2566-4B25-82F2-09BBF31F1C05}" srcOrd="0" destOrd="0" presId="urn:microsoft.com/office/officeart/2005/8/layout/radial6"/>
    <dgm:cxn modelId="{19206CAE-7046-4008-8DF3-0DC390CE9BA1}" type="presOf" srcId="{3EC18626-980A-4ABA-9508-5E6AF575B90C}" destId="{AC02E8A4-768D-4875-9634-3C87EE4B80AA}" srcOrd="0" destOrd="0" presId="urn:microsoft.com/office/officeart/2005/8/layout/radial6"/>
    <dgm:cxn modelId="{41F082EF-8896-4D3E-8CED-7B5B297CC60B}" srcId="{7A5C9907-36EF-447A-AFEA-BA0AB7F39226}" destId="{D29DBDA5-34DD-4895-90EA-4856B6386531}" srcOrd="5" destOrd="0" parTransId="{BBDF5A74-1A5D-4B1F-94E6-9D5C3B3FDFF1}" sibTransId="{8C59C0AB-B3D3-4119-984D-DABE31594B79}"/>
    <dgm:cxn modelId="{6227A2F2-2DC8-4F14-B16E-319639E46114}" type="presOf" srcId="{75373D9B-850D-44A7-B389-3A1372EC92F1}" destId="{604CA8B8-7A14-4422-BCC0-CA7298960F94}" srcOrd="0" destOrd="0" presId="urn:microsoft.com/office/officeart/2005/8/layout/radial6"/>
    <dgm:cxn modelId="{DE2544F3-ECE1-428F-A867-30BF30B4A132}" type="presOf" srcId="{7A5C9907-36EF-447A-AFEA-BA0AB7F39226}" destId="{776112AF-4E17-4BF6-BB5C-2BABE661123E}" srcOrd="0" destOrd="0" presId="urn:microsoft.com/office/officeart/2005/8/layout/radial6"/>
    <dgm:cxn modelId="{46619E8E-543F-4DFB-B5A8-5369D9F999B7}" type="presParOf" srcId="{3F330CD7-6289-495A-BD29-D208D18BE4F3}" destId="{776112AF-4E17-4BF6-BB5C-2BABE661123E}" srcOrd="0" destOrd="0" presId="urn:microsoft.com/office/officeart/2005/8/layout/radial6"/>
    <dgm:cxn modelId="{DA87CEB5-EECC-4A45-98A5-7D779AF621D0}" type="presParOf" srcId="{3F330CD7-6289-495A-BD29-D208D18BE4F3}" destId="{AC02E8A4-768D-4875-9634-3C87EE4B80AA}" srcOrd="1" destOrd="0" presId="urn:microsoft.com/office/officeart/2005/8/layout/radial6"/>
    <dgm:cxn modelId="{6FC99656-C847-4EB4-A5C2-54CFA40418B8}" type="presParOf" srcId="{3F330CD7-6289-495A-BD29-D208D18BE4F3}" destId="{4F1C9200-FAD5-434C-8F2C-CF927AE5E357}" srcOrd="2" destOrd="0" presId="urn:microsoft.com/office/officeart/2005/8/layout/radial6"/>
    <dgm:cxn modelId="{CE649586-F9DE-4AED-A4B9-97902E8E142C}" type="presParOf" srcId="{3F330CD7-6289-495A-BD29-D208D18BE4F3}" destId="{423E2232-9B5F-498C-84C2-7676B32EBB0E}" srcOrd="3" destOrd="0" presId="urn:microsoft.com/office/officeart/2005/8/layout/radial6"/>
    <dgm:cxn modelId="{5C2750F7-F10D-42D3-839B-48A5B6F4018F}" type="presParOf" srcId="{3F330CD7-6289-495A-BD29-D208D18BE4F3}" destId="{7AD57774-10F1-4A9F-BC7F-12173FB04871}" srcOrd="4" destOrd="0" presId="urn:microsoft.com/office/officeart/2005/8/layout/radial6"/>
    <dgm:cxn modelId="{A06AC243-B68A-4A0A-8A20-3635D3AFBBDB}" type="presParOf" srcId="{3F330CD7-6289-495A-BD29-D208D18BE4F3}" destId="{476BE158-F92F-4A4B-A2E6-6EDE504788AD}" srcOrd="5" destOrd="0" presId="urn:microsoft.com/office/officeart/2005/8/layout/radial6"/>
    <dgm:cxn modelId="{9F46ADCE-3C2F-4189-9F32-F2ACFF60C77A}" type="presParOf" srcId="{3F330CD7-6289-495A-BD29-D208D18BE4F3}" destId="{B1B0E83B-39C2-491F-9F85-4E96B34661FF}" srcOrd="6" destOrd="0" presId="urn:microsoft.com/office/officeart/2005/8/layout/radial6"/>
    <dgm:cxn modelId="{0AEDFDE2-4F46-457E-A90A-26B377059498}" type="presParOf" srcId="{3F330CD7-6289-495A-BD29-D208D18BE4F3}" destId="{B286ABB8-5CC7-4FDF-83F2-F4DD00104647}" srcOrd="7" destOrd="0" presId="urn:microsoft.com/office/officeart/2005/8/layout/radial6"/>
    <dgm:cxn modelId="{CAACE7D4-D67A-4063-BC98-388CA87AD2E5}" type="presParOf" srcId="{3F330CD7-6289-495A-BD29-D208D18BE4F3}" destId="{876B73ED-9148-461B-9FA6-66D2896FBA92}" srcOrd="8" destOrd="0" presId="urn:microsoft.com/office/officeart/2005/8/layout/radial6"/>
    <dgm:cxn modelId="{D5585C01-AE20-42CD-ABA4-64C33008029D}" type="presParOf" srcId="{3F330CD7-6289-495A-BD29-D208D18BE4F3}" destId="{604CA8B8-7A14-4422-BCC0-CA7298960F94}" srcOrd="9" destOrd="0" presId="urn:microsoft.com/office/officeart/2005/8/layout/radial6"/>
    <dgm:cxn modelId="{CD2040BF-A9A5-43A1-81BA-D346018450A3}" type="presParOf" srcId="{3F330CD7-6289-495A-BD29-D208D18BE4F3}" destId="{EBC5BA3B-C0CB-4901-BDAA-9F3518E38872}" srcOrd="10" destOrd="0" presId="urn:microsoft.com/office/officeart/2005/8/layout/radial6"/>
    <dgm:cxn modelId="{89882FCA-DDCF-4231-917F-48B405EC0B5F}" type="presParOf" srcId="{3F330CD7-6289-495A-BD29-D208D18BE4F3}" destId="{ED1E8EFD-0F2D-470A-A0BC-A247C68EF416}" srcOrd="11" destOrd="0" presId="urn:microsoft.com/office/officeart/2005/8/layout/radial6"/>
    <dgm:cxn modelId="{52EFD50A-CFE7-4E8B-8388-A21B6B37AEA4}" type="presParOf" srcId="{3F330CD7-6289-495A-BD29-D208D18BE4F3}" destId="{60FBEF0C-423C-48B3-A5A1-32693C9FAA1D}" srcOrd="12" destOrd="0" presId="urn:microsoft.com/office/officeart/2005/8/layout/radial6"/>
    <dgm:cxn modelId="{85DFCE82-E489-4A2F-B4F2-7F655A9602BC}" type="presParOf" srcId="{3F330CD7-6289-495A-BD29-D208D18BE4F3}" destId="{82825BF2-77EC-4BB9-ACEA-5EB42461BE57}" srcOrd="13" destOrd="0" presId="urn:microsoft.com/office/officeart/2005/8/layout/radial6"/>
    <dgm:cxn modelId="{E311FD69-FA9B-4716-A19A-EDEE966AE0E6}" type="presParOf" srcId="{3F330CD7-6289-495A-BD29-D208D18BE4F3}" destId="{24481CDF-CDB0-4B0C-AA65-FE898450FB73}" srcOrd="14" destOrd="0" presId="urn:microsoft.com/office/officeart/2005/8/layout/radial6"/>
    <dgm:cxn modelId="{DF87BF57-0A9E-477C-A91D-3893A54F20E9}" type="presParOf" srcId="{3F330CD7-6289-495A-BD29-D208D18BE4F3}" destId="{6FF301E6-2566-4B25-82F2-09BBF31F1C05}" srcOrd="15" destOrd="0" presId="urn:microsoft.com/office/officeart/2005/8/layout/radial6"/>
    <dgm:cxn modelId="{511E472F-52B2-4FB3-A0B3-01DEC5CD7C9A}" type="presParOf" srcId="{3F330CD7-6289-495A-BD29-D208D18BE4F3}" destId="{74C2F587-E21F-4DFC-AB4D-33D328F08647}" srcOrd="16" destOrd="0" presId="urn:microsoft.com/office/officeart/2005/8/layout/radial6"/>
    <dgm:cxn modelId="{C2D529EF-C952-4E44-B0B6-B8DF64EA5AFD}" type="presParOf" srcId="{3F330CD7-6289-495A-BD29-D208D18BE4F3}" destId="{066397B7-0030-4842-B0B3-FBEADC545A7F}" srcOrd="17" destOrd="0" presId="urn:microsoft.com/office/officeart/2005/8/layout/radial6"/>
    <dgm:cxn modelId="{A93ED76B-29FA-4E3A-A520-34EEB9BF768A}" type="presParOf" srcId="{3F330CD7-6289-495A-BD29-D208D18BE4F3}" destId="{C298EAFF-AFE2-4A16-8014-9C264FEAE845}"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7A5C9907-36EF-447A-AFEA-BA0AB7F39226}">
      <dgm:prSet phldrT="[Texte]" custT="1"/>
      <dgm:spPr>
        <a:solidFill>
          <a:schemeClr val="bg1"/>
        </a:solidFill>
      </dgm:spPr>
      <dgm:t>
        <a:bodyPr/>
        <a:lstStyle/>
        <a:p>
          <a:r>
            <a:rPr lang="fr-FR" sz="1400" b="1"/>
            <a:t> </a:t>
          </a:r>
          <a:endParaRPr lang="fr-FR" sz="1400" b="1" dirty="0"/>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CE1BD6A6-C25E-468E-9BC4-5530D1F01B66}">
      <dgm:prSet phldrT="[Texte]"/>
      <dgm:spPr/>
      <dgm:t>
        <a:bodyPr/>
        <a:lstStyle/>
        <a:p>
          <a:r>
            <a:rPr lang="en-US" dirty="0">
              <a:latin typeface="Open Sans" panose="020B0606030504020204" pitchFamily="34" charset="0"/>
              <a:ea typeface="Calibri" panose="020F0502020204030204" pitchFamily="34" charset="0"/>
            </a:rPr>
            <a:t>Innovation capacity</a:t>
          </a:r>
          <a:endParaRPr lang="fr-FR" dirty="0"/>
        </a:p>
      </dgm:t>
    </dgm:pt>
    <dgm:pt modelId="{39462C42-7826-4768-8C13-C15CBD2750E9}" type="parTrans" cxnId="{B06E95C4-429F-4647-8F66-E67E61A16096}">
      <dgm:prSet/>
      <dgm:spPr/>
      <dgm:t>
        <a:bodyPr/>
        <a:lstStyle/>
        <a:p>
          <a:endParaRPr lang="fr-FR"/>
        </a:p>
      </dgm:t>
    </dgm:pt>
    <dgm:pt modelId="{767BD988-CE01-4E37-88F8-43E4DAD6596F}" type="sibTrans" cxnId="{B06E95C4-429F-4647-8F66-E67E61A16096}">
      <dgm:prSet/>
      <dgm:spPr/>
      <dgm:t>
        <a:bodyPr/>
        <a:lstStyle/>
        <a:p>
          <a:endParaRPr lang="fr-FR"/>
        </a:p>
      </dgm:t>
    </dgm:pt>
    <dgm:pt modelId="{1002C578-51B5-45B1-82B2-3D346B205F27}">
      <dgm:prSet/>
      <dgm:spPr/>
      <dgm:t>
        <a:bodyPr/>
        <a:lstStyle/>
        <a:p>
          <a:r>
            <a:rPr lang="en-US" dirty="0">
              <a:latin typeface="Open Sans" panose="020B0606030504020204" pitchFamily="34" charset="0"/>
              <a:ea typeface="Calibri" panose="020F0502020204030204" pitchFamily="34" charset="0"/>
            </a:rPr>
            <a:t>Collaboration</a:t>
          </a:r>
        </a:p>
      </dgm:t>
    </dgm:pt>
    <dgm:pt modelId="{76043A03-0EF9-4597-97D6-BAD7E49B4E19}" type="parTrans" cxnId="{7EF36734-4DAA-4E0E-A5B1-2F0E36457725}">
      <dgm:prSet/>
      <dgm:spPr/>
      <dgm:t>
        <a:bodyPr/>
        <a:lstStyle/>
        <a:p>
          <a:endParaRPr lang="fr-FR"/>
        </a:p>
      </dgm:t>
    </dgm:pt>
    <dgm:pt modelId="{696DAFE6-D86A-464A-861D-5E4BF149966D}" type="sibTrans" cxnId="{7EF36734-4DAA-4E0E-A5B1-2F0E36457725}">
      <dgm:prSet/>
      <dgm:spPr/>
      <dgm:t>
        <a:bodyPr/>
        <a:lstStyle/>
        <a:p>
          <a:endParaRPr lang="fr-FR"/>
        </a:p>
      </dgm:t>
    </dgm:pt>
    <dgm:pt modelId="{5D06E431-D3D1-4B61-8FB4-A2FF6B469682}">
      <dgm:prSet/>
      <dgm:spPr/>
      <dgm:t>
        <a:bodyPr/>
        <a:lstStyle/>
        <a:p>
          <a:r>
            <a:rPr lang="en-US" dirty="0">
              <a:latin typeface="Open Sans" panose="020B0606030504020204" pitchFamily="34" charset="0"/>
              <a:ea typeface="Calibri" panose="020F0502020204030204" pitchFamily="34" charset="0"/>
            </a:rPr>
            <a:t>Process</a:t>
          </a:r>
        </a:p>
      </dgm:t>
    </dgm:pt>
    <dgm:pt modelId="{81FF556E-F916-41C5-8F42-00D8CA0DB2D2}" type="parTrans" cxnId="{58EF480E-6CCB-4246-875F-AE82144F9083}">
      <dgm:prSet/>
      <dgm:spPr/>
      <dgm:t>
        <a:bodyPr/>
        <a:lstStyle/>
        <a:p>
          <a:endParaRPr lang="fr-FR"/>
        </a:p>
      </dgm:t>
    </dgm:pt>
    <dgm:pt modelId="{3745167C-90A8-41E3-A137-7CC05119137C}" type="sibTrans" cxnId="{58EF480E-6CCB-4246-875F-AE82144F9083}">
      <dgm:prSet/>
      <dgm:spPr/>
      <dgm:t>
        <a:bodyPr/>
        <a:lstStyle/>
        <a:p>
          <a:endParaRPr lang="fr-FR"/>
        </a:p>
      </dgm:t>
    </dgm:pt>
    <dgm:pt modelId="{51E72E32-34F5-465D-890E-DDBA39003478}">
      <dgm:prSet/>
      <dgm:spPr>
        <a:ln w="57150"/>
      </dgm:spPr>
      <dgm:t>
        <a:bodyPr/>
        <a:lstStyle/>
        <a:p>
          <a:r>
            <a:rPr lang="en-US" dirty="0">
              <a:latin typeface="Open Sans" panose="020B0606030504020204" pitchFamily="34" charset="0"/>
              <a:ea typeface="Calibri" panose="020F0502020204030204" pitchFamily="34" charset="0"/>
            </a:rPr>
            <a:t>Agility</a:t>
          </a:r>
        </a:p>
      </dgm:t>
    </dgm:pt>
    <dgm:pt modelId="{19BAA1E0-C64D-406E-9DBA-EC500F05565D}" type="parTrans" cxnId="{CC011DFC-6D66-4F76-9B3A-7DF2A05D9F3D}">
      <dgm:prSet/>
      <dgm:spPr/>
      <dgm:t>
        <a:bodyPr/>
        <a:lstStyle/>
        <a:p>
          <a:endParaRPr lang="fr-FR"/>
        </a:p>
      </dgm:t>
    </dgm:pt>
    <dgm:pt modelId="{79D98AD7-694E-44CE-9B7D-E40872544184}" type="sibTrans" cxnId="{CC011DFC-6D66-4F76-9B3A-7DF2A05D9F3D}">
      <dgm:prSet/>
      <dgm:spPr/>
      <dgm:t>
        <a:bodyPr/>
        <a:lstStyle/>
        <a:p>
          <a:endParaRPr lang="fr-FR"/>
        </a:p>
      </dgm:t>
    </dgm:pt>
    <dgm:pt modelId="{7C08CB27-6007-4051-BE0A-71DBFF2B4C23}">
      <dgm:prSet/>
      <dgm:spPr/>
      <dgm:t>
        <a:bodyPr/>
        <a:lstStyle/>
        <a:p>
          <a:r>
            <a:rPr lang="en-US" dirty="0" err="1">
              <a:latin typeface="Open Sans" panose="020B0606030504020204" pitchFamily="34" charset="0"/>
              <a:ea typeface="Calibri" panose="020F0502020204030204" pitchFamily="34" charset="0"/>
            </a:rPr>
            <a:t>Organisation</a:t>
          </a:r>
          <a:endParaRPr lang="en-US" dirty="0">
            <a:latin typeface="Open Sans" panose="020B0606030504020204" pitchFamily="34" charset="0"/>
            <a:ea typeface="Calibri" panose="020F0502020204030204" pitchFamily="34" charset="0"/>
          </a:endParaRPr>
        </a:p>
      </dgm:t>
    </dgm:pt>
    <dgm:pt modelId="{1741A026-33CB-4BB0-A2EB-07961BBBEBB0}" type="parTrans" cxnId="{92CC584A-3103-4E31-ABF2-3404004AA25D}">
      <dgm:prSet/>
      <dgm:spPr/>
      <dgm:t>
        <a:bodyPr/>
        <a:lstStyle/>
        <a:p>
          <a:endParaRPr lang="fr-FR"/>
        </a:p>
      </dgm:t>
    </dgm:pt>
    <dgm:pt modelId="{40159FCE-E2F2-4936-B00C-2B38FEF21107}" type="sibTrans" cxnId="{92CC584A-3103-4E31-ABF2-3404004AA25D}">
      <dgm:prSet/>
      <dgm:spPr/>
      <dgm:t>
        <a:bodyPr/>
        <a:lstStyle/>
        <a:p>
          <a:endParaRPr lang="fr-FR"/>
        </a:p>
      </dgm:t>
    </dgm:pt>
    <dgm:pt modelId="{4BBE9F39-3950-4DB1-8479-946E8C7FB3B9}">
      <dgm:prSet/>
      <dgm:spPr>
        <a:solidFill>
          <a:srgbClr val="2ED7A1"/>
        </a:solidFill>
        <a:ln>
          <a:solidFill>
            <a:srgbClr val="2ED7A1"/>
          </a:solidFill>
        </a:ln>
      </dgm:spPr>
      <dgm:t>
        <a:bodyPr/>
        <a:lstStyle/>
        <a:p>
          <a:r>
            <a:rPr lang="en-US" dirty="0">
              <a:latin typeface="Open Sans" panose="020B0606030504020204" pitchFamily="34" charset="0"/>
              <a:ea typeface="Calibri" panose="020F0502020204030204" pitchFamily="34" charset="0"/>
            </a:rPr>
            <a:t>Strategy</a:t>
          </a:r>
        </a:p>
      </dgm:t>
    </dgm:pt>
    <dgm:pt modelId="{79463EA2-943F-4488-8766-70FF21A008A9}" type="parTrans" cxnId="{B7C7AAD0-33B0-4156-B2F0-084D058836B7}">
      <dgm:prSet/>
      <dgm:spPr/>
      <dgm:t>
        <a:bodyPr/>
        <a:lstStyle/>
        <a:p>
          <a:endParaRPr lang="fr-FR"/>
        </a:p>
      </dgm:t>
    </dgm:pt>
    <dgm:pt modelId="{FB7E931A-2C87-4C12-9019-AB30420FB46F}" type="sibTrans" cxnId="{B7C7AAD0-33B0-4156-B2F0-084D058836B7}">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3E06B743-F2F6-4D9B-BBF7-0888A045CCEC}" type="pres">
      <dgm:prSet presAssocID="{CE1BD6A6-C25E-468E-9BC4-5530D1F01B66}" presName="node" presStyleLbl="node1" presStyleIdx="0" presStyleCnt="6" custScaleX="151887">
        <dgm:presLayoutVars>
          <dgm:bulletEnabled val="1"/>
        </dgm:presLayoutVars>
      </dgm:prSet>
      <dgm:spPr/>
    </dgm:pt>
    <dgm:pt modelId="{D6938CB6-7F40-4AE2-A052-3E0EA99FAC34}" type="pres">
      <dgm:prSet presAssocID="{CE1BD6A6-C25E-468E-9BC4-5530D1F01B66}" presName="dummy" presStyleCnt="0"/>
      <dgm:spPr/>
    </dgm:pt>
    <dgm:pt modelId="{3F4C2966-F32F-4CC4-ACD1-29EE0017F9A2}" type="pres">
      <dgm:prSet presAssocID="{767BD988-CE01-4E37-88F8-43E4DAD6596F}" presName="sibTrans" presStyleLbl="sibTrans2D1" presStyleIdx="0" presStyleCnt="6"/>
      <dgm:spPr/>
    </dgm:pt>
    <dgm:pt modelId="{EAA3C0D3-4736-47DD-98A5-C0E0CFA86C6B}" type="pres">
      <dgm:prSet presAssocID="{1002C578-51B5-45B1-82B2-3D346B205F27}" presName="node" presStyleLbl="node1" presStyleIdx="1" presStyleCnt="6" custScaleX="151887">
        <dgm:presLayoutVars>
          <dgm:bulletEnabled val="1"/>
        </dgm:presLayoutVars>
      </dgm:prSet>
      <dgm:spPr/>
    </dgm:pt>
    <dgm:pt modelId="{3B59AF62-B573-4293-BECD-9FC753397B6F}" type="pres">
      <dgm:prSet presAssocID="{1002C578-51B5-45B1-82B2-3D346B205F27}" presName="dummy" presStyleCnt="0"/>
      <dgm:spPr/>
    </dgm:pt>
    <dgm:pt modelId="{72589358-8EE7-43B1-90F7-24F8E9AE7341}" type="pres">
      <dgm:prSet presAssocID="{696DAFE6-D86A-464A-861D-5E4BF149966D}" presName="sibTrans" presStyleLbl="sibTrans2D1" presStyleIdx="1" presStyleCnt="6"/>
      <dgm:spPr/>
    </dgm:pt>
    <dgm:pt modelId="{818567B3-F2F0-42B1-897A-B18BD37890AE}" type="pres">
      <dgm:prSet presAssocID="{5D06E431-D3D1-4B61-8FB4-A2FF6B469682}" presName="node" presStyleLbl="node1" presStyleIdx="2" presStyleCnt="6" custScaleX="151887">
        <dgm:presLayoutVars>
          <dgm:bulletEnabled val="1"/>
        </dgm:presLayoutVars>
      </dgm:prSet>
      <dgm:spPr/>
    </dgm:pt>
    <dgm:pt modelId="{799C2E0C-7919-448A-AE94-40DD69D06E6E}" type="pres">
      <dgm:prSet presAssocID="{5D06E431-D3D1-4B61-8FB4-A2FF6B469682}" presName="dummy" presStyleCnt="0"/>
      <dgm:spPr/>
    </dgm:pt>
    <dgm:pt modelId="{714C3B35-9D7E-4460-992A-5249DD45B362}" type="pres">
      <dgm:prSet presAssocID="{3745167C-90A8-41E3-A137-7CC05119137C}" presName="sibTrans" presStyleLbl="sibTrans2D1" presStyleIdx="2" presStyleCnt="6"/>
      <dgm:spPr/>
    </dgm:pt>
    <dgm:pt modelId="{2CF652DC-027D-4CC5-ABAC-E35B1D5ABF0C}" type="pres">
      <dgm:prSet presAssocID="{51E72E32-34F5-465D-890E-DDBA39003478}" presName="node" presStyleLbl="node1" presStyleIdx="3" presStyleCnt="6" custScaleX="151887">
        <dgm:presLayoutVars>
          <dgm:bulletEnabled val="1"/>
        </dgm:presLayoutVars>
      </dgm:prSet>
      <dgm:spPr/>
    </dgm:pt>
    <dgm:pt modelId="{3F165B9B-F273-4575-BA57-B337E770E262}" type="pres">
      <dgm:prSet presAssocID="{51E72E32-34F5-465D-890E-DDBA39003478}" presName="dummy" presStyleCnt="0"/>
      <dgm:spPr/>
    </dgm:pt>
    <dgm:pt modelId="{7DEA2F9B-DF02-4CF3-8433-8CF6798C9550}" type="pres">
      <dgm:prSet presAssocID="{79D98AD7-694E-44CE-9B7D-E40872544184}" presName="sibTrans" presStyleLbl="sibTrans2D1" presStyleIdx="3" presStyleCnt="6"/>
      <dgm:spPr/>
    </dgm:pt>
    <dgm:pt modelId="{763CEAE4-F2A8-449D-8BDE-45277E208967}" type="pres">
      <dgm:prSet presAssocID="{7C08CB27-6007-4051-BE0A-71DBFF2B4C23}" presName="node" presStyleLbl="node1" presStyleIdx="4" presStyleCnt="6" custScaleX="151887">
        <dgm:presLayoutVars>
          <dgm:bulletEnabled val="1"/>
        </dgm:presLayoutVars>
      </dgm:prSet>
      <dgm:spPr/>
    </dgm:pt>
    <dgm:pt modelId="{A44BA9B2-72CB-447D-876B-90C190D823F9}" type="pres">
      <dgm:prSet presAssocID="{7C08CB27-6007-4051-BE0A-71DBFF2B4C23}" presName="dummy" presStyleCnt="0"/>
      <dgm:spPr/>
    </dgm:pt>
    <dgm:pt modelId="{B2E4E5DE-13EB-4184-A804-08EE913C58B6}" type="pres">
      <dgm:prSet presAssocID="{40159FCE-E2F2-4936-B00C-2B38FEF21107}" presName="sibTrans" presStyleLbl="sibTrans2D1" presStyleIdx="4" presStyleCnt="6"/>
      <dgm:spPr/>
    </dgm:pt>
    <dgm:pt modelId="{E244BDDA-8CAD-40E1-80C3-0A17DA6EE0DA}" type="pres">
      <dgm:prSet presAssocID="{4BBE9F39-3950-4DB1-8479-946E8C7FB3B9}" presName="node" presStyleLbl="node1" presStyleIdx="5" presStyleCnt="6" custScaleX="151887">
        <dgm:presLayoutVars>
          <dgm:bulletEnabled val="1"/>
        </dgm:presLayoutVars>
      </dgm:prSet>
      <dgm:spPr/>
    </dgm:pt>
    <dgm:pt modelId="{1222E9B9-9B52-4901-B38E-DFDE7925476B}" type="pres">
      <dgm:prSet presAssocID="{4BBE9F39-3950-4DB1-8479-946E8C7FB3B9}" presName="dummy" presStyleCnt="0"/>
      <dgm:spPr/>
    </dgm:pt>
    <dgm:pt modelId="{23F2D910-5767-44CA-9D62-FB1855596915}" type="pres">
      <dgm:prSet presAssocID="{FB7E931A-2C87-4C12-9019-AB30420FB46F}" presName="sibTrans" presStyleLbl="sibTrans2D1" presStyleIdx="5" presStyleCnt="6"/>
      <dgm:spPr/>
    </dgm:pt>
  </dgm:ptLst>
  <dgm:cxnLst>
    <dgm:cxn modelId="{44E55903-3A1A-4908-AF2F-2CB4E1177E71}" type="presOf" srcId="{1002C578-51B5-45B1-82B2-3D346B205F27}" destId="{EAA3C0D3-4736-47DD-98A5-C0E0CFA86C6B}" srcOrd="0" destOrd="0" presId="urn:microsoft.com/office/officeart/2005/8/layout/radial6"/>
    <dgm:cxn modelId="{80AEA307-C120-4C9B-8DE2-EE144AC00A70}" type="presOf" srcId="{5D06E431-D3D1-4B61-8FB4-A2FF6B469682}" destId="{818567B3-F2F0-42B1-897A-B18BD37890AE}" srcOrd="0" destOrd="0" presId="urn:microsoft.com/office/officeart/2005/8/layout/radial6"/>
    <dgm:cxn modelId="{58EF480E-6CCB-4246-875F-AE82144F9083}" srcId="{7A5C9907-36EF-447A-AFEA-BA0AB7F39226}" destId="{5D06E431-D3D1-4B61-8FB4-A2FF6B469682}" srcOrd="2" destOrd="0" parTransId="{81FF556E-F916-41C5-8F42-00D8CA0DB2D2}" sibTransId="{3745167C-90A8-41E3-A137-7CC05119137C}"/>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E298792C-856C-4720-ACC8-F08642AB6F9B}" type="presOf" srcId="{767BD988-CE01-4E37-88F8-43E4DAD6596F}" destId="{3F4C2966-F32F-4CC4-ACD1-29EE0017F9A2}" srcOrd="0" destOrd="0" presId="urn:microsoft.com/office/officeart/2005/8/layout/radial6"/>
    <dgm:cxn modelId="{7EF36734-4DAA-4E0E-A5B1-2F0E36457725}" srcId="{7A5C9907-36EF-447A-AFEA-BA0AB7F39226}" destId="{1002C578-51B5-45B1-82B2-3D346B205F27}" srcOrd="1" destOrd="0" parTransId="{76043A03-0EF9-4597-97D6-BAD7E49B4E19}" sibTransId="{696DAFE6-D86A-464A-861D-5E4BF149966D}"/>
    <dgm:cxn modelId="{AD703D45-9E97-4835-8AC8-A3A1F2C7FFC0}" type="presOf" srcId="{51E72E32-34F5-465D-890E-DDBA39003478}" destId="{2CF652DC-027D-4CC5-ABAC-E35B1D5ABF0C}" srcOrd="0" destOrd="0" presId="urn:microsoft.com/office/officeart/2005/8/layout/radial6"/>
    <dgm:cxn modelId="{92CC584A-3103-4E31-ABF2-3404004AA25D}" srcId="{7A5C9907-36EF-447A-AFEA-BA0AB7F39226}" destId="{7C08CB27-6007-4051-BE0A-71DBFF2B4C23}" srcOrd="4" destOrd="0" parTransId="{1741A026-33CB-4BB0-A2EB-07961BBBEBB0}" sibTransId="{40159FCE-E2F2-4936-B00C-2B38FEF21107}"/>
    <dgm:cxn modelId="{4EBCC953-EDB1-46CE-948A-918F6822A856}" type="presOf" srcId="{4BBE9F39-3950-4DB1-8479-946E8C7FB3B9}" destId="{E244BDDA-8CAD-40E1-80C3-0A17DA6EE0DA}" srcOrd="0" destOrd="0" presId="urn:microsoft.com/office/officeart/2005/8/layout/radial6"/>
    <dgm:cxn modelId="{76F7C554-0C7E-4089-9C2A-F6F43F2AA59D}" type="presOf" srcId="{3745167C-90A8-41E3-A137-7CC05119137C}" destId="{714C3B35-9D7E-4460-992A-5249DD45B362}" srcOrd="0" destOrd="0" presId="urn:microsoft.com/office/officeart/2005/8/layout/radial6"/>
    <dgm:cxn modelId="{6BBA4F7C-B617-44ED-A4CD-05AEBCA36DC8}" type="presOf" srcId="{40159FCE-E2F2-4936-B00C-2B38FEF21107}" destId="{B2E4E5DE-13EB-4184-A804-08EE913C58B6}" srcOrd="0" destOrd="0" presId="urn:microsoft.com/office/officeart/2005/8/layout/radial6"/>
    <dgm:cxn modelId="{D571BB8E-D32D-444C-9A64-D2D9D89BFC6D}" type="presOf" srcId="{7C08CB27-6007-4051-BE0A-71DBFF2B4C23}" destId="{763CEAE4-F2A8-449D-8BDE-45277E208967}" srcOrd="0" destOrd="0" presId="urn:microsoft.com/office/officeart/2005/8/layout/radial6"/>
    <dgm:cxn modelId="{8FFD089F-4314-435F-AC7A-7AF6424D7CC2}" type="presOf" srcId="{696DAFE6-D86A-464A-861D-5E4BF149966D}" destId="{72589358-8EE7-43B1-90F7-24F8E9AE7341}" srcOrd="0" destOrd="0" presId="urn:microsoft.com/office/officeart/2005/8/layout/radial6"/>
    <dgm:cxn modelId="{4F5F8BC4-3F2E-4D70-8C91-49DF0A299E2B}" type="presOf" srcId="{CE1BD6A6-C25E-468E-9BC4-5530D1F01B66}" destId="{3E06B743-F2F6-4D9B-BBF7-0888A045CCEC}" srcOrd="0" destOrd="0" presId="urn:microsoft.com/office/officeart/2005/8/layout/radial6"/>
    <dgm:cxn modelId="{B06E95C4-429F-4647-8F66-E67E61A16096}" srcId="{7A5C9907-36EF-447A-AFEA-BA0AB7F39226}" destId="{CE1BD6A6-C25E-468E-9BC4-5530D1F01B66}" srcOrd="0" destOrd="0" parTransId="{39462C42-7826-4768-8C13-C15CBD2750E9}" sibTransId="{767BD988-CE01-4E37-88F8-43E4DAD6596F}"/>
    <dgm:cxn modelId="{B7C7AAD0-33B0-4156-B2F0-084D058836B7}" srcId="{7A5C9907-36EF-447A-AFEA-BA0AB7F39226}" destId="{4BBE9F39-3950-4DB1-8479-946E8C7FB3B9}" srcOrd="5" destOrd="0" parTransId="{79463EA2-943F-4488-8766-70FF21A008A9}" sibTransId="{FB7E931A-2C87-4C12-9019-AB30420FB46F}"/>
    <dgm:cxn modelId="{412FFBED-C044-4967-8B51-EBD76C4329FD}" type="presOf" srcId="{79D98AD7-694E-44CE-9B7D-E40872544184}" destId="{7DEA2F9B-DF02-4CF3-8433-8CF6798C9550}" srcOrd="0" destOrd="0" presId="urn:microsoft.com/office/officeart/2005/8/layout/radial6"/>
    <dgm:cxn modelId="{DE2544F3-ECE1-428F-A867-30BF30B4A132}" type="presOf" srcId="{7A5C9907-36EF-447A-AFEA-BA0AB7F39226}" destId="{776112AF-4E17-4BF6-BB5C-2BABE661123E}" srcOrd="0" destOrd="0" presId="urn:microsoft.com/office/officeart/2005/8/layout/radial6"/>
    <dgm:cxn modelId="{46FC3DF5-3614-4A8C-88A4-124042B215C0}" type="presOf" srcId="{FB7E931A-2C87-4C12-9019-AB30420FB46F}" destId="{23F2D910-5767-44CA-9D62-FB1855596915}" srcOrd="0" destOrd="0" presId="urn:microsoft.com/office/officeart/2005/8/layout/radial6"/>
    <dgm:cxn modelId="{CC011DFC-6D66-4F76-9B3A-7DF2A05D9F3D}" srcId="{7A5C9907-36EF-447A-AFEA-BA0AB7F39226}" destId="{51E72E32-34F5-465D-890E-DDBA39003478}" srcOrd="3" destOrd="0" parTransId="{19BAA1E0-C64D-406E-9DBA-EC500F05565D}" sibTransId="{79D98AD7-694E-44CE-9B7D-E40872544184}"/>
    <dgm:cxn modelId="{46619E8E-543F-4DFB-B5A8-5369D9F999B7}" type="presParOf" srcId="{3F330CD7-6289-495A-BD29-D208D18BE4F3}" destId="{776112AF-4E17-4BF6-BB5C-2BABE661123E}" srcOrd="0" destOrd="0" presId="urn:microsoft.com/office/officeart/2005/8/layout/radial6"/>
    <dgm:cxn modelId="{1CABAAEC-137B-41E6-9964-75573726B9AA}" type="presParOf" srcId="{3F330CD7-6289-495A-BD29-D208D18BE4F3}" destId="{3E06B743-F2F6-4D9B-BBF7-0888A045CCEC}" srcOrd="1" destOrd="0" presId="urn:microsoft.com/office/officeart/2005/8/layout/radial6"/>
    <dgm:cxn modelId="{BB980E45-D661-4BEB-8F92-DF12BFBFE85E}" type="presParOf" srcId="{3F330CD7-6289-495A-BD29-D208D18BE4F3}" destId="{D6938CB6-7F40-4AE2-A052-3E0EA99FAC34}" srcOrd="2" destOrd="0" presId="urn:microsoft.com/office/officeart/2005/8/layout/radial6"/>
    <dgm:cxn modelId="{F05CF2AD-56C2-4B65-8B51-869E8E5B9028}" type="presParOf" srcId="{3F330CD7-6289-495A-BD29-D208D18BE4F3}" destId="{3F4C2966-F32F-4CC4-ACD1-29EE0017F9A2}" srcOrd="3" destOrd="0" presId="urn:microsoft.com/office/officeart/2005/8/layout/radial6"/>
    <dgm:cxn modelId="{4B7C51D0-77EC-46DE-B653-BEA1880FB160}" type="presParOf" srcId="{3F330CD7-6289-495A-BD29-D208D18BE4F3}" destId="{EAA3C0D3-4736-47DD-98A5-C0E0CFA86C6B}" srcOrd="4" destOrd="0" presId="urn:microsoft.com/office/officeart/2005/8/layout/radial6"/>
    <dgm:cxn modelId="{8DE997F4-AFCB-4E3B-B926-B2FEA3D1BF8E}" type="presParOf" srcId="{3F330CD7-6289-495A-BD29-D208D18BE4F3}" destId="{3B59AF62-B573-4293-BECD-9FC753397B6F}" srcOrd="5" destOrd="0" presId="urn:microsoft.com/office/officeart/2005/8/layout/radial6"/>
    <dgm:cxn modelId="{518F41D8-B99D-4A11-A26C-93CE72D2A4F8}" type="presParOf" srcId="{3F330CD7-6289-495A-BD29-D208D18BE4F3}" destId="{72589358-8EE7-43B1-90F7-24F8E9AE7341}" srcOrd="6" destOrd="0" presId="urn:microsoft.com/office/officeart/2005/8/layout/radial6"/>
    <dgm:cxn modelId="{A2EEFF1A-799E-47DC-97E8-36302DD81C1B}" type="presParOf" srcId="{3F330CD7-6289-495A-BD29-D208D18BE4F3}" destId="{818567B3-F2F0-42B1-897A-B18BD37890AE}" srcOrd="7" destOrd="0" presId="urn:microsoft.com/office/officeart/2005/8/layout/radial6"/>
    <dgm:cxn modelId="{3F50C015-4017-4E65-9765-766DD152C89E}" type="presParOf" srcId="{3F330CD7-6289-495A-BD29-D208D18BE4F3}" destId="{799C2E0C-7919-448A-AE94-40DD69D06E6E}" srcOrd="8" destOrd="0" presId="urn:microsoft.com/office/officeart/2005/8/layout/radial6"/>
    <dgm:cxn modelId="{30859762-6FB1-4D46-BDCF-DB29BD28599E}" type="presParOf" srcId="{3F330CD7-6289-495A-BD29-D208D18BE4F3}" destId="{714C3B35-9D7E-4460-992A-5249DD45B362}" srcOrd="9" destOrd="0" presId="urn:microsoft.com/office/officeart/2005/8/layout/radial6"/>
    <dgm:cxn modelId="{0D0546D1-EB17-4F83-81EF-4BD417E995AC}" type="presParOf" srcId="{3F330CD7-6289-495A-BD29-D208D18BE4F3}" destId="{2CF652DC-027D-4CC5-ABAC-E35B1D5ABF0C}" srcOrd="10" destOrd="0" presId="urn:microsoft.com/office/officeart/2005/8/layout/radial6"/>
    <dgm:cxn modelId="{80CBCDA6-0DD7-4D67-B15C-FDDA11FB1117}" type="presParOf" srcId="{3F330CD7-6289-495A-BD29-D208D18BE4F3}" destId="{3F165B9B-F273-4575-BA57-B337E770E262}" srcOrd="11" destOrd="0" presId="urn:microsoft.com/office/officeart/2005/8/layout/radial6"/>
    <dgm:cxn modelId="{E09AEF7C-32B5-470F-B454-A327DDE9655E}" type="presParOf" srcId="{3F330CD7-6289-495A-BD29-D208D18BE4F3}" destId="{7DEA2F9B-DF02-4CF3-8433-8CF6798C9550}" srcOrd="12" destOrd="0" presId="urn:microsoft.com/office/officeart/2005/8/layout/radial6"/>
    <dgm:cxn modelId="{E8B7628A-97B2-4A50-B780-B2694BFEA746}" type="presParOf" srcId="{3F330CD7-6289-495A-BD29-D208D18BE4F3}" destId="{763CEAE4-F2A8-449D-8BDE-45277E208967}" srcOrd="13" destOrd="0" presId="urn:microsoft.com/office/officeart/2005/8/layout/radial6"/>
    <dgm:cxn modelId="{9D429009-CC1F-4193-A88C-92D6C80897AC}" type="presParOf" srcId="{3F330CD7-6289-495A-BD29-D208D18BE4F3}" destId="{A44BA9B2-72CB-447D-876B-90C190D823F9}" srcOrd="14" destOrd="0" presId="urn:microsoft.com/office/officeart/2005/8/layout/radial6"/>
    <dgm:cxn modelId="{6339E733-2A08-4F66-84C4-88725E522915}" type="presParOf" srcId="{3F330CD7-6289-495A-BD29-D208D18BE4F3}" destId="{B2E4E5DE-13EB-4184-A804-08EE913C58B6}" srcOrd="15" destOrd="0" presId="urn:microsoft.com/office/officeart/2005/8/layout/radial6"/>
    <dgm:cxn modelId="{B08671C7-F2F6-4F51-BCCB-877A1A044EFD}" type="presParOf" srcId="{3F330CD7-6289-495A-BD29-D208D18BE4F3}" destId="{E244BDDA-8CAD-40E1-80C3-0A17DA6EE0DA}" srcOrd="16" destOrd="0" presId="urn:microsoft.com/office/officeart/2005/8/layout/radial6"/>
    <dgm:cxn modelId="{2A634E65-675E-4ABD-B4CE-33FFA052B294}" type="presParOf" srcId="{3F330CD7-6289-495A-BD29-D208D18BE4F3}" destId="{1222E9B9-9B52-4901-B38E-DFDE7925476B}" srcOrd="17" destOrd="0" presId="urn:microsoft.com/office/officeart/2005/8/layout/radial6"/>
    <dgm:cxn modelId="{9F7B1F5E-90DA-4B62-A1EC-C11CD9FEA1ED}" type="presParOf" srcId="{3F330CD7-6289-495A-BD29-D208D18BE4F3}" destId="{23F2D910-5767-44CA-9D62-FB1855596915}"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7A5C9907-36EF-447A-AFEA-BA0AB7F39226}">
      <dgm:prSet phldrT="[Texte]" custT="1"/>
      <dgm:spPr>
        <a:solidFill>
          <a:schemeClr val="bg1"/>
        </a:solidFill>
      </dgm:spPr>
      <dgm:t>
        <a:bodyPr/>
        <a:lstStyle/>
        <a:p>
          <a:r>
            <a:rPr lang="fr-FR" sz="1400" b="1"/>
            <a:t> </a:t>
          </a:r>
          <a:endParaRPr lang="fr-FR" sz="1400" b="1" dirty="0"/>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4B369E24-DEA3-4D9D-9B9F-5884D3AC0ECE}">
      <dgm:prSet phldrT="[Texte]"/>
      <dgm:spPr/>
      <dgm:t>
        <a:bodyPr/>
        <a:lstStyle/>
        <a:p>
          <a:r>
            <a:rPr lang="en-US" dirty="0">
              <a:latin typeface="Open Sans" panose="020B0606030504020204" pitchFamily="34" charset="0"/>
              <a:ea typeface="Calibri" panose="020F0502020204030204" pitchFamily="34" charset="0"/>
            </a:rPr>
            <a:t>Innovation capacity</a:t>
          </a:r>
          <a:endParaRPr lang="fr-FR" dirty="0"/>
        </a:p>
      </dgm:t>
    </dgm:pt>
    <dgm:pt modelId="{58319B05-CC2C-4C04-BB1C-E097D20B0553}" type="parTrans" cxnId="{88798555-7E60-4A73-B3D7-D3B2F0BC2605}">
      <dgm:prSet/>
      <dgm:spPr/>
      <dgm:t>
        <a:bodyPr/>
        <a:lstStyle/>
        <a:p>
          <a:endParaRPr lang="fr-FR"/>
        </a:p>
      </dgm:t>
    </dgm:pt>
    <dgm:pt modelId="{8F0F7FB9-ED5D-4183-8704-ECEEF502F10F}" type="sibTrans" cxnId="{88798555-7E60-4A73-B3D7-D3B2F0BC2605}">
      <dgm:prSet/>
      <dgm:spPr/>
      <dgm:t>
        <a:bodyPr/>
        <a:lstStyle/>
        <a:p>
          <a:endParaRPr lang="fr-FR"/>
        </a:p>
      </dgm:t>
    </dgm:pt>
    <dgm:pt modelId="{47725D70-5C74-4B6E-9CA4-09BEA26FEB0B}">
      <dgm:prSet/>
      <dgm:spPr/>
      <dgm:t>
        <a:bodyPr/>
        <a:lstStyle/>
        <a:p>
          <a:r>
            <a:rPr lang="en-US" dirty="0">
              <a:latin typeface="Open Sans" panose="020B0606030504020204" pitchFamily="34" charset="0"/>
              <a:ea typeface="Calibri" panose="020F0502020204030204" pitchFamily="34" charset="0"/>
            </a:rPr>
            <a:t>Collaboration</a:t>
          </a:r>
        </a:p>
      </dgm:t>
    </dgm:pt>
    <dgm:pt modelId="{7D1975FE-00E0-42E4-AC87-D56F02BE82CD}" type="parTrans" cxnId="{421F9AAE-A9B5-4994-89F1-E05BA32408E5}">
      <dgm:prSet/>
      <dgm:spPr/>
      <dgm:t>
        <a:bodyPr/>
        <a:lstStyle/>
        <a:p>
          <a:endParaRPr lang="fr-FR"/>
        </a:p>
      </dgm:t>
    </dgm:pt>
    <dgm:pt modelId="{69C60ED5-6019-49AF-A518-42D53413CF88}" type="sibTrans" cxnId="{421F9AAE-A9B5-4994-89F1-E05BA32408E5}">
      <dgm:prSet/>
      <dgm:spPr/>
      <dgm:t>
        <a:bodyPr/>
        <a:lstStyle/>
        <a:p>
          <a:endParaRPr lang="fr-FR"/>
        </a:p>
      </dgm:t>
    </dgm:pt>
    <dgm:pt modelId="{D014E2B3-C88A-457E-A543-AFBC2E31B524}">
      <dgm:prSet/>
      <dgm:spPr/>
      <dgm:t>
        <a:bodyPr/>
        <a:lstStyle/>
        <a:p>
          <a:r>
            <a:rPr lang="en-US" dirty="0">
              <a:latin typeface="Open Sans" panose="020B0606030504020204" pitchFamily="34" charset="0"/>
              <a:ea typeface="Calibri" panose="020F0502020204030204" pitchFamily="34" charset="0"/>
            </a:rPr>
            <a:t>Process</a:t>
          </a:r>
        </a:p>
      </dgm:t>
    </dgm:pt>
    <dgm:pt modelId="{6D89195F-3847-41A5-8710-DE864C414157}" type="parTrans" cxnId="{B6B27812-D507-4AE7-8886-0B4A5CF82F7D}">
      <dgm:prSet/>
      <dgm:spPr/>
      <dgm:t>
        <a:bodyPr/>
        <a:lstStyle/>
        <a:p>
          <a:endParaRPr lang="fr-FR"/>
        </a:p>
      </dgm:t>
    </dgm:pt>
    <dgm:pt modelId="{03FA328B-186B-4849-B009-8B7C70B60598}" type="sibTrans" cxnId="{B6B27812-D507-4AE7-8886-0B4A5CF82F7D}">
      <dgm:prSet/>
      <dgm:spPr/>
      <dgm:t>
        <a:bodyPr/>
        <a:lstStyle/>
        <a:p>
          <a:endParaRPr lang="fr-FR"/>
        </a:p>
      </dgm:t>
    </dgm:pt>
    <dgm:pt modelId="{376D6C1C-F7DB-48DA-9FB7-59BB75A32A93}">
      <dgm:prSet/>
      <dgm:spPr/>
      <dgm:t>
        <a:bodyPr/>
        <a:lstStyle/>
        <a:p>
          <a:r>
            <a:rPr lang="en-US" dirty="0">
              <a:latin typeface="Open Sans" panose="020B0606030504020204" pitchFamily="34" charset="0"/>
              <a:ea typeface="Calibri" panose="020F0502020204030204" pitchFamily="34" charset="0"/>
            </a:rPr>
            <a:t>Agility</a:t>
          </a:r>
        </a:p>
      </dgm:t>
    </dgm:pt>
    <dgm:pt modelId="{42A3E74E-385C-48AC-AFEE-23D849AAABC3}" type="parTrans" cxnId="{C73CF9EC-3B2E-4CDF-B2BD-62801BE9BF1C}">
      <dgm:prSet/>
      <dgm:spPr/>
      <dgm:t>
        <a:bodyPr/>
        <a:lstStyle/>
        <a:p>
          <a:endParaRPr lang="fr-FR"/>
        </a:p>
      </dgm:t>
    </dgm:pt>
    <dgm:pt modelId="{D812FBA7-3892-48A8-B4A9-800046588400}" type="sibTrans" cxnId="{C73CF9EC-3B2E-4CDF-B2BD-62801BE9BF1C}">
      <dgm:prSet/>
      <dgm:spPr/>
      <dgm:t>
        <a:bodyPr/>
        <a:lstStyle/>
        <a:p>
          <a:endParaRPr lang="fr-FR"/>
        </a:p>
      </dgm:t>
    </dgm:pt>
    <dgm:pt modelId="{F46CC79C-54A8-4E22-9C56-3741D2520A09}">
      <dgm:prSet/>
      <dgm:spPr>
        <a:ln w="57150"/>
      </dgm:spPr>
      <dgm:t>
        <a:bodyPr/>
        <a:lstStyle/>
        <a:p>
          <a:r>
            <a:rPr lang="en-US" dirty="0" err="1">
              <a:latin typeface="Open Sans" panose="020B0606030504020204" pitchFamily="34" charset="0"/>
              <a:ea typeface="Calibri" panose="020F0502020204030204" pitchFamily="34" charset="0"/>
            </a:rPr>
            <a:t>Organisation</a:t>
          </a:r>
          <a:endParaRPr lang="en-US" dirty="0">
            <a:latin typeface="Open Sans" panose="020B0606030504020204" pitchFamily="34" charset="0"/>
            <a:ea typeface="Calibri" panose="020F0502020204030204" pitchFamily="34" charset="0"/>
          </a:endParaRPr>
        </a:p>
      </dgm:t>
    </dgm:pt>
    <dgm:pt modelId="{208FD874-354F-406F-ACCA-3027059718EC}" type="parTrans" cxnId="{2433B35B-1A58-452F-81FD-ABD344B5BF55}">
      <dgm:prSet/>
      <dgm:spPr/>
      <dgm:t>
        <a:bodyPr/>
        <a:lstStyle/>
        <a:p>
          <a:endParaRPr lang="fr-FR"/>
        </a:p>
      </dgm:t>
    </dgm:pt>
    <dgm:pt modelId="{5421E37A-EC63-42AC-9D2C-53D933C3C2D4}" type="sibTrans" cxnId="{2433B35B-1A58-452F-81FD-ABD344B5BF55}">
      <dgm:prSet/>
      <dgm:spPr/>
      <dgm:t>
        <a:bodyPr/>
        <a:lstStyle/>
        <a:p>
          <a:endParaRPr lang="fr-FR"/>
        </a:p>
      </dgm:t>
    </dgm:pt>
    <dgm:pt modelId="{65769AE0-F177-46BC-AC3C-8D784EAC3E98}">
      <dgm:prSet/>
      <dgm:spPr>
        <a:solidFill>
          <a:srgbClr val="2ED7A1"/>
        </a:solidFill>
        <a:ln>
          <a:solidFill>
            <a:srgbClr val="2ED7A1"/>
          </a:solidFill>
        </a:ln>
      </dgm:spPr>
      <dgm:t>
        <a:bodyPr/>
        <a:lstStyle/>
        <a:p>
          <a:r>
            <a:rPr lang="en-US" dirty="0">
              <a:latin typeface="Open Sans" panose="020B0606030504020204" pitchFamily="34" charset="0"/>
              <a:ea typeface="Calibri" panose="020F0502020204030204" pitchFamily="34" charset="0"/>
            </a:rPr>
            <a:t>Strategy</a:t>
          </a:r>
        </a:p>
      </dgm:t>
    </dgm:pt>
    <dgm:pt modelId="{B5D9BFFB-E025-4299-BD6F-BD9A2944F855}" type="parTrans" cxnId="{9582FAA1-D16E-4FF3-8E83-ED60FFFA3217}">
      <dgm:prSet/>
      <dgm:spPr/>
      <dgm:t>
        <a:bodyPr/>
        <a:lstStyle/>
        <a:p>
          <a:endParaRPr lang="fr-FR"/>
        </a:p>
      </dgm:t>
    </dgm:pt>
    <dgm:pt modelId="{D3596E92-E13C-4C48-9BEF-EC14162173A7}" type="sibTrans" cxnId="{9582FAA1-D16E-4FF3-8E83-ED60FFFA3217}">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8900023F-235E-4E7F-B6A5-361E34B1A381}" type="pres">
      <dgm:prSet presAssocID="{4B369E24-DEA3-4D9D-9B9F-5884D3AC0ECE}" presName="node" presStyleLbl="node1" presStyleIdx="0" presStyleCnt="6" custScaleX="151887">
        <dgm:presLayoutVars>
          <dgm:bulletEnabled val="1"/>
        </dgm:presLayoutVars>
      </dgm:prSet>
      <dgm:spPr/>
    </dgm:pt>
    <dgm:pt modelId="{F2158C2A-B85A-4AD7-B1F8-07453288E324}" type="pres">
      <dgm:prSet presAssocID="{4B369E24-DEA3-4D9D-9B9F-5884D3AC0ECE}" presName="dummy" presStyleCnt="0"/>
      <dgm:spPr/>
    </dgm:pt>
    <dgm:pt modelId="{308AD0B2-8102-4100-9893-572A231B8E17}" type="pres">
      <dgm:prSet presAssocID="{8F0F7FB9-ED5D-4183-8704-ECEEF502F10F}" presName="sibTrans" presStyleLbl="sibTrans2D1" presStyleIdx="0" presStyleCnt="6"/>
      <dgm:spPr/>
    </dgm:pt>
    <dgm:pt modelId="{FCD9B5D7-95B8-4495-B9DA-3FD7EFCDCD85}" type="pres">
      <dgm:prSet presAssocID="{47725D70-5C74-4B6E-9CA4-09BEA26FEB0B}" presName="node" presStyleLbl="node1" presStyleIdx="1" presStyleCnt="6" custScaleX="151887">
        <dgm:presLayoutVars>
          <dgm:bulletEnabled val="1"/>
        </dgm:presLayoutVars>
      </dgm:prSet>
      <dgm:spPr/>
    </dgm:pt>
    <dgm:pt modelId="{C63729D0-6D32-4BEB-826C-7C45C93C9B77}" type="pres">
      <dgm:prSet presAssocID="{47725D70-5C74-4B6E-9CA4-09BEA26FEB0B}" presName="dummy" presStyleCnt="0"/>
      <dgm:spPr/>
    </dgm:pt>
    <dgm:pt modelId="{33422F1E-433D-44AD-98EB-DDA362460AD2}" type="pres">
      <dgm:prSet presAssocID="{69C60ED5-6019-49AF-A518-42D53413CF88}" presName="sibTrans" presStyleLbl="sibTrans2D1" presStyleIdx="1" presStyleCnt="6"/>
      <dgm:spPr/>
    </dgm:pt>
    <dgm:pt modelId="{B3D1A46F-82E1-4FD7-88F7-C140748A2873}" type="pres">
      <dgm:prSet presAssocID="{D014E2B3-C88A-457E-A543-AFBC2E31B524}" presName="node" presStyleLbl="node1" presStyleIdx="2" presStyleCnt="6" custScaleX="151887">
        <dgm:presLayoutVars>
          <dgm:bulletEnabled val="1"/>
        </dgm:presLayoutVars>
      </dgm:prSet>
      <dgm:spPr/>
    </dgm:pt>
    <dgm:pt modelId="{6C2971BA-00CB-427E-994D-B3A865ECCF3A}" type="pres">
      <dgm:prSet presAssocID="{D014E2B3-C88A-457E-A543-AFBC2E31B524}" presName="dummy" presStyleCnt="0"/>
      <dgm:spPr/>
    </dgm:pt>
    <dgm:pt modelId="{19A81086-C448-4FB1-B243-4524242338EA}" type="pres">
      <dgm:prSet presAssocID="{03FA328B-186B-4849-B009-8B7C70B60598}" presName="sibTrans" presStyleLbl="sibTrans2D1" presStyleIdx="2" presStyleCnt="6"/>
      <dgm:spPr/>
    </dgm:pt>
    <dgm:pt modelId="{66187FBB-1FFE-483A-981F-44FA938E9081}" type="pres">
      <dgm:prSet presAssocID="{376D6C1C-F7DB-48DA-9FB7-59BB75A32A93}" presName="node" presStyleLbl="node1" presStyleIdx="3" presStyleCnt="6" custScaleX="151887">
        <dgm:presLayoutVars>
          <dgm:bulletEnabled val="1"/>
        </dgm:presLayoutVars>
      </dgm:prSet>
      <dgm:spPr/>
    </dgm:pt>
    <dgm:pt modelId="{93115811-4073-47C3-A8F8-B56E4258FEF7}" type="pres">
      <dgm:prSet presAssocID="{376D6C1C-F7DB-48DA-9FB7-59BB75A32A93}" presName="dummy" presStyleCnt="0"/>
      <dgm:spPr/>
    </dgm:pt>
    <dgm:pt modelId="{1345B96C-A7B2-4F75-9702-FA35BA698D97}" type="pres">
      <dgm:prSet presAssocID="{D812FBA7-3892-48A8-B4A9-800046588400}" presName="sibTrans" presStyleLbl="sibTrans2D1" presStyleIdx="3" presStyleCnt="6"/>
      <dgm:spPr/>
    </dgm:pt>
    <dgm:pt modelId="{519282BB-D501-446C-A99A-32FD92F1B074}" type="pres">
      <dgm:prSet presAssocID="{F46CC79C-54A8-4E22-9C56-3741D2520A09}" presName="node" presStyleLbl="node1" presStyleIdx="4" presStyleCnt="6" custScaleX="151887">
        <dgm:presLayoutVars>
          <dgm:bulletEnabled val="1"/>
        </dgm:presLayoutVars>
      </dgm:prSet>
      <dgm:spPr/>
    </dgm:pt>
    <dgm:pt modelId="{CF3951B6-5250-4435-832D-80A9C5BE1976}" type="pres">
      <dgm:prSet presAssocID="{F46CC79C-54A8-4E22-9C56-3741D2520A09}" presName="dummy" presStyleCnt="0"/>
      <dgm:spPr/>
    </dgm:pt>
    <dgm:pt modelId="{B579E106-62DA-4554-BE9D-DBFF6D80887F}" type="pres">
      <dgm:prSet presAssocID="{5421E37A-EC63-42AC-9D2C-53D933C3C2D4}" presName="sibTrans" presStyleLbl="sibTrans2D1" presStyleIdx="4" presStyleCnt="6"/>
      <dgm:spPr/>
    </dgm:pt>
    <dgm:pt modelId="{0398AA9A-AC44-4E24-BE4F-681A27C440BD}" type="pres">
      <dgm:prSet presAssocID="{65769AE0-F177-46BC-AC3C-8D784EAC3E98}" presName="node" presStyleLbl="node1" presStyleIdx="5" presStyleCnt="6" custScaleX="151887">
        <dgm:presLayoutVars>
          <dgm:bulletEnabled val="1"/>
        </dgm:presLayoutVars>
      </dgm:prSet>
      <dgm:spPr/>
    </dgm:pt>
    <dgm:pt modelId="{EEEAF208-53BC-4968-BCB7-44064817648A}" type="pres">
      <dgm:prSet presAssocID="{65769AE0-F177-46BC-AC3C-8D784EAC3E98}" presName="dummy" presStyleCnt="0"/>
      <dgm:spPr/>
    </dgm:pt>
    <dgm:pt modelId="{4275C0A1-5D28-48D5-8BB2-1AE8EC30AD80}" type="pres">
      <dgm:prSet presAssocID="{D3596E92-E13C-4C48-9BEF-EC14162173A7}" presName="sibTrans" presStyleLbl="sibTrans2D1" presStyleIdx="5" presStyleCnt="6"/>
      <dgm:spPr/>
    </dgm:pt>
  </dgm:ptLst>
  <dgm:cxnLst>
    <dgm:cxn modelId="{A1D0FE06-6892-4382-A9E6-EF69E08DFC7E}" type="presOf" srcId="{D014E2B3-C88A-457E-A543-AFBC2E31B524}" destId="{B3D1A46F-82E1-4FD7-88F7-C140748A2873}" srcOrd="0" destOrd="0" presId="urn:microsoft.com/office/officeart/2005/8/layout/radial6"/>
    <dgm:cxn modelId="{B6B27812-D507-4AE7-8886-0B4A5CF82F7D}" srcId="{7A5C9907-36EF-447A-AFEA-BA0AB7F39226}" destId="{D014E2B3-C88A-457E-A543-AFBC2E31B524}" srcOrd="2" destOrd="0" parTransId="{6D89195F-3847-41A5-8710-DE864C414157}" sibTransId="{03FA328B-186B-4849-B009-8B7C70B60598}"/>
    <dgm:cxn modelId="{65F98812-E061-4D0A-B04B-3A8505E60D06}" type="presOf" srcId="{F46CC79C-54A8-4E22-9C56-3741D2520A09}" destId="{519282BB-D501-446C-A99A-32FD92F1B074}" srcOrd="0" destOrd="0" presId="urn:microsoft.com/office/officeart/2005/8/layout/radial6"/>
    <dgm:cxn modelId="{AB38A213-63BD-42E1-BB9F-10F470E98158}" type="presOf" srcId="{8F0F7FB9-ED5D-4183-8704-ECEEF502F10F}" destId="{308AD0B2-8102-4100-9893-572A231B8E17}" srcOrd="0" destOrd="0" presId="urn:microsoft.com/office/officeart/2005/8/layout/radial6"/>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2433B35B-1A58-452F-81FD-ABD344B5BF55}" srcId="{7A5C9907-36EF-447A-AFEA-BA0AB7F39226}" destId="{F46CC79C-54A8-4E22-9C56-3741D2520A09}" srcOrd="4" destOrd="0" parTransId="{208FD874-354F-406F-ACCA-3027059718EC}" sibTransId="{5421E37A-EC63-42AC-9D2C-53D933C3C2D4}"/>
    <dgm:cxn modelId="{EFA07944-B42D-4C80-ABE8-E9728028164A}" type="presOf" srcId="{D3596E92-E13C-4C48-9BEF-EC14162173A7}" destId="{4275C0A1-5D28-48D5-8BB2-1AE8EC30AD80}" srcOrd="0" destOrd="0" presId="urn:microsoft.com/office/officeart/2005/8/layout/radial6"/>
    <dgm:cxn modelId="{88798555-7E60-4A73-B3D7-D3B2F0BC2605}" srcId="{7A5C9907-36EF-447A-AFEA-BA0AB7F39226}" destId="{4B369E24-DEA3-4D9D-9B9F-5884D3AC0ECE}" srcOrd="0" destOrd="0" parTransId="{58319B05-CC2C-4C04-BB1C-E097D20B0553}" sibTransId="{8F0F7FB9-ED5D-4183-8704-ECEEF502F10F}"/>
    <dgm:cxn modelId="{A9FF6957-8343-4EE0-8601-2850053AA832}" type="presOf" srcId="{376D6C1C-F7DB-48DA-9FB7-59BB75A32A93}" destId="{66187FBB-1FFE-483A-981F-44FA938E9081}" srcOrd="0" destOrd="0" presId="urn:microsoft.com/office/officeart/2005/8/layout/radial6"/>
    <dgm:cxn modelId="{C1FB5677-FDA6-4D75-BF88-4B86CBEC9CC5}" type="presOf" srcId="{03FA328B-186B-4849-B009-8B7C70B60598}" destId="{19A81086-C448-4FB1-B243-4524242338EA}" srcOrd="0" destOrd="0" presId="urn:microsoft.com/office/officeart/2005/8/layout/radial6"/>
    <dgm:cxn modelId="{C49A5393-1588-40D6-8D86-651B5CD1974C}" type="presOf" srcId="{69C60ED5-6019-49AF-A518-42D53413CF88}" destId="{33422F1E-433D-44AD-98EB-DDA362460AD2}" srcOrd="0" destOrd="0" presId="urn:microsoft.com/office/officeart/2005/8/layout/radial6"/>
    <dgm:cxn modelId="{9D538A9D-5334-4B74-95E1-9F6C3CA90F6A}" type="presOf" srcId="{65769AE0-F177-46BC-AC3C-8D784EAC3E98}" destId="{0398AA9A-AC44-4E24-BE4F-681A27C440BD}" srcOrd="0" destOrd="0" presId="urn:microsoft.com/office/officeart/2005/8/layout/radial6"/>
    <dgm:cxn modelId="{9582FAA1-D16E-4FF3-8E83-ED60FFFA3217}" srcId="{7A5C9907-36EF-447A-AFEA-BA0AB7F39226}" destId="{65769AE0-F177-46BC-AC3C-8D784EAC3E98}" srcOrd="5" destOrd="0" parTransId="{B5D9BFFB-E025-4299-BD6F-BD9A2944F855}" sibTransId="{D3596E92-E13C-4C48-9BEF-EC14162173A7}"/>
    <dgm:cxn modelId="{B887BDAA-099C-4FD2-ACC6-D8A6967E77AA}" type="presOf" srcId="{47725D70-5C74-4B6E-9CA4-09BEA26FEB0B}" destId="{FCD9B5D7-95B8-4495-B9DA-3FD7EFCDCD85}" srcOrd="0" destOrd="0" presId="urn:microsoft.com/office/officeart/2005/8/layout/radial6"/>
    <dgm:cxn modelId="{421F9AAE-A9B5-4994-89F1-E05BA32408E5}" srcId="{7A5C9907-36EF-447A-AFEA-BA0AB7F39226}" destId="{47725D70-5C74-4B6E-9CA4-09BEA26FEB0B}" srcOrd="1" destOrd="0" parTransId="{7D1975FE-00E0-42E4-AC87-D56F02BE82CD}" sibTransId="{69C60ED5-6019-49AF-A518-42D53413CF88}"/>
    <dgm:cxn modelId="{AC614EB2-945F-4A30-AAEE-51C0F8675C61}" type="presOf" srcId="{D812FBA7-3892-48A8-B4A9-800046588400}" destId="{1345B96C-A7B2-4F75-9702-FA35BA698D97}" srcOrd="0" destOrd="0" presId="urn:microsoft.com/office/officeart/2005/8/layout/radial6"/>
    <dgm:cxn modelId="{7AE187CA-B16E-4EF7-961B-955029FC4F55}" type="presOf" srcId="{5421E37A-EC63-42AC-9D2C-53D933C3C2D4}" destId="{B579E106-62DA-4554-BE9D-DBFF6D80887F}" srcOrd="0" destOrd="0" presId="urn:microsoft.com/office/officeart/2005/8/layout/radial6"/>
    <dgm:cxn modelId="{9232B8DC-96BF-4ECF-B631-0868503F22D0}" type="presOf" srcId="{4B369E24-DEA3-4D9D-9B9F-5884D3AC0ECE}" destId="{8900023F-235E-4E7F-B6A5-361E34B1A381}" srcOrd="0" destOrd="0" presId="urn:microsoft.com/office/officeart/2005/8/layout/radial6"/>
    <dgm:cxn modelId="{C73CF9EC-3B2E-4CDF-B2BD-62801BE9BF1C}" srcId="{7A5C9907-36EF-447A-AFEA-BA0AB7F39226}" destId="{376D6C1C-F7DB-48DA-9FB7-59BB75A32A93}" srcOrd="3" destOrd="0" parTransId="{42A3E74E-385C-48AC-AFEE-23D849AAABC3}" sibTransId="{D812FBA7-3892-48A8-B4A9-800046588400}"/>
    <dgm:cxn modelId="{DE2544F3-ECE1-428F-A867-30BF30B4A132}" type="presOf" srcId="{7A5C9907-36EF-447A-AFEA-BA0AB7F39226}" destId="{776112AF-4E17-4BF6-BB5C-2BABE661123E}" srcOrd="0" destOrd="0" presId="urn:microsoft.com/office/officeart/2005/8/layout/radial6"/>
    <dgm:cxn modelId="{46619E8E-543F-4DFB-B5A8-5369D9F999B7}" type="presParOf" srcId="{3F330CD7-6289-495A-BD29-D208D18BE4F3}" destId="{776112AF-4E17-4BF6-BB5C-2BABE661123E}" srcOrd="0" destOrd="0" presId="urn:microsoft.com/office/officeart/2005/8/layout/radial6"/>
    <dgm:cxn modelId="{39268F0C-AF27-487A-A144-B4CD51FF1B1D}" type="presParOf" srcId="{3F330CD7-6289-495A-BD29-D208D18BE4F3}" destId="{8900023F-235E-4E7F-B6A5-361E34B1A381}" srcOrd="1" destOrd="0" presId="urn:microsoft.com/office/officeart/2005/8/layout/radial6"/>
    <dgm:cxn modelId="{8E742BA6-095B-4908-B8A8-F4F058CC3365}" type="presParOf" srcId="{3F330CD7-6289-495A-BD29-D208D18BE4F3}" destId="{F2158C2A-B85A-4AD7-B1F8-07453288E324}" srcOrd="2" destOrd="0" presId="urn:microsoft.com/office/officeart/2005/8/layout/radial6"/>
    <dgm:cxn modelId="{FDC5B7AA-2140-4589-8098-7F421B00E9C0}" type="presParOf" srcId="{3F330CD7-6289-495A-BD29-D208D18BE4F3}" destId="{308AD0B2-8102-4100-9893-572A231B8E17}" srcOrd="3" destOrd="0" presId="urn:microsoft.com/office/officeart/2005/8/layout/radial6"/>
    <dgm:cxn modelId="{2730C5FE-D3C5-4911-ACB3-9169E508D4FC}" type="presParOf" srcId="{3F330CD7-6289-495A-BD29-D208D18BE4F3}" destId="{FCD9B5D7-95B8-4495-B9DA-3FD7EFCDCD85}" srcOrd="4" destOrd="0" presId="urn:microsoft.com/office/officeart/2005/8/layout/radial6"/>
    <dgm:cxn modelId="{48CDBA68-0A88-427B-A55B-FEFFC260810D}" type="presParOf" srcId="{3F330CD7-6289-495A-BD29-D208D18BE4F3}" destId="{C63729D0-6D32-4BEB-826C-7C45C93C9B77}" srcOrd="5" destOrd="0" presId="urn:microsoft.com/office/officeart/2005/8/layout/radial6"/>
    <dgm:cxn modelId="{753E4D86-86DD-49D8-A035-2873CBEE5B93}" type="presParOf" srcId="{3F330CD7-6289-495A-BD29-D208D18BE4F3}" destId="{33422F1E-433D-44AD-98EB-DDA362460AD2}" srcOrd="6" destOrd="0" presId="urn:microsoft.com/office/officeart/2005/8/layout/radial6"/>
    <dgm:cxn modelId="{9E993D48-1D52-4793-89E4-35E98A3024D3}" type="presParOf" srcId="{3F330CD7-6289-495A-BD29-D208D18BE4F3}" destId="{B3D1A46F-82E1-4FD7-88F7-C140748A2873}" srcOrd="7" destOrd="0" presId="urn:microsoft.com/office/officeart/2005/8/layout/radial6"/>
    <dgm:cxn modelId="{265FB058-CB9A-4D20-BE25-92F676E635FB}" type="presParOf" srcId="{3F330CD7-6289-495A-BD29-D208D18BE4F3}" destId="{6C2971BA-00CB-427E-994D-B3A865ECCF3A}" srcOrd="8" destOrd="0" presId="urn:microsoft.com/office/officeart/2005/8/layout/radial6"/>
    <dgm:cxn modelId="{CB340541-E1F1-4FD2-843A-1FFAF81603E0}" type="presParOf" srcId="{3F330CD7-6289-495A-BD29-D208D18BE4F3}" destId="{19A81086-C448-4FB1-B243-4524242338EA}" srcOrd="9" destOrd="0" presId="urn:microsoft.com/office/officeart/2005/8/layout/radial6"/>
    <dgm:cxn modelId="{65D5812B-A67E-4911-B3A9-1EAFCAD25A28}" type="presParOf" srcId="{3F330CD7-6289-495A-BD29-D208D18BE4F3}" destId="{66187FBB-1FFE-483A-981F-44FA938E9081}" srcOrd="10" destOrd="0" presId="urn:microsoft.com/office/officeart/2005/8/layout/radial6"/>
    <dgm:cxn modelId="{71144716-69A2-479C-9434-879839D28348}" type="presParOf" srcId="{3F330CD7-6289-495A-BD29-D208D18BE4F3}" destId="{93115811-4073-47C3-A8F8-B56E4258FEF7}" srcOrd="11" destOrd="0" presId="urn:microsoft.com/office/officeart/2005/8/layout/radial6"/>
    <dgm:cxn modelId="{E57D1481-74F1-4218-9F5F-2B9BE8CCFBF0}" type="presParOf" srcId="{3F330CD7-6289-495A-BD29-D208D18BE4F3}" destId="{1345B96C-A7B2-4F75-9702-FA35BA698D97}" srcOrd="12" destOrd="0" presId="urn:microsoft.com/office/officeart/2005/8/layout/radial6"/>
    <dgm:cxn modelId="{15FA055E-5F3D-4EA1-97B6-9A8DC713BA69}" type="presParOf" srcId="{3F330CD7-6289-495A-BD29-D208D18BE4F3}" destId="{519282BB-D501-446C-A99A-32FD92F1B074}" srcOrd="13" destOrd="0" presId="urn:microsoft.com/office/officeart/2005/8/layout/radial6"/>
    <dgm:cxn modelId="{C5990322-C2D5-4C48-B81F-A1BE6128ECEB}" type="presParOf" srcId="{3F330CD7-6289-495A-BD29-D208D18BE4F3}" destId="{CF3951B6-5250-4435-832D-80A9C5BE1976}" srcOrd="14" destOrd="0" presId="urn:microsoft.com/office/officeart/2005/8/layout/radial6"/>
    <dgm:cxn modelId="{5BE82009-3A52-42D5-84A0-CB6DBBA1C520}" type="presParOf" srcId="{3F330CD7-6289-495A-BD29-D208D18BE4F3}" destId="{B579E106-62DA-4554-BE9D-DBFF6D80887F}" srcOrd="15" destOrd="0" presId="urn:microsoft.com/office/officeart/2005/8/layout/radial6"/>
    <dgm:cxn modelId="{6649750D-DF8F-4069-99BB-16A760627A7B}" type="presParOf" srcId="{3F330CD7-6289-495A-BD29-D208D18BE4F3}" destId="{0398AA9A-AC44-4E24-BE4F-681A27C440BD}" srcOrd="16" destOrd="0" presId="urn:microsoft.com/office/officeart/2005/8/layout/radial6"/>
    <dgm:cxn modelId="{D04327C6-57E4-41C1-9DDB-D550D8F0B68C}" type="presParOf" srcId="{3F330CD7-6289-495A-BD29-D208D18BE4F3}" destId="{EEEAF208-53BC-4968-BCB7-44064817648A}" srcOrd="17" destOrd="0" presId="urn:microsoft.com/office/officeart/2005/8/layout/radial6"/>
    <dgm:cxn modelId="{4D9D0B03-A0AB-4324-BF52-CF934447D4C6}" type="presParOf" srcId="{3F330CD7-6289-495A-BD29-D208D18BE4F3}" destId="{4275C0A1-5D28-48D5-8BB2-1AE8EC30AD8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7A5C9907-36EF-447A-AFEA-BA0AB7F39226}">
      <dgm:prSet phldrT="[Texte]" custT="1"/>
      <dgm:spPr>
        <a:solidFill>
          <a:schemeClr val="bg1"/>
        </a:solidFill>
      </dgm:spPr>
      <dgm:t>
        <a:bodyPr/>
        <a:lstStyle/>
        <a:p>
          <a:r>
            <a:rPr lang="fr-FR" sz="1400" b="1"/>
            <a:t> </a:t>
          </a:r>
          <a:endParaRPr lang="fr-FR" sz="1400" b="1" dirty="0"/>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4B369E24-DEA3-4D9D-9B9F-5884D3AC0ECE}">
      <dgm:prSet phldrT="[Texte]"/>
      <dgm:spPr/>
      <dgm:t>
        <a:bodyPr/>
        <a:lstStyle/>
        <a:p>
          <a:r>
            <a:rPr lang="en-US" dirty="0">
              <a:latin typeface="Open Sans" panose="020B0606030504020204" pitchFamily="34" charset="0"/>
              <a:ea typeface="Calibri" panose="020F0502020204030204" pitchFamily="34" charset="0"/>
            </a:rPr>
            <a:t>Innovation capacity</a:t>
          </a:r>
          <a:endParaRPr lang="fr-FR" dirty="0"/>
        </a:p>
      </dgm:t>
    </dgm:pt>
    <dgm:pt modelId="{58319B05-CC2C-4C04-BB1C-E097D20B0553}" type="parTrans" cxnId="{88798555-7E60-4A73-B3D7-D3B2F0BC2605}">
      <dgm:prSet/>
      <dgm:spPr/>
      <dgm:t>
        <a:bodyPr/>
        <a:lstStyle/>
        <a:p>
          <a:endParaRPr lang="fr-FR"/>
        </a:p>
      </dgm:t>
    </dgm:pt>
    <dgm:pt modelId="{8F0F7FB9-ED5D-4183-8704-ECEEF502F10F}" type="sibTrans" cxnId="{88798555-7E60-4A73-B3D7-D3B2F0BC2605}">
      <dgm:prSet/>
      <dgm:spPr/>
      <dgm:t>
        <a:bodyPr/>
        <a:lstStyle/>
        <a:p>
          <a:endParaRPr lang="fr-FR"/>
        </a:p>
      </dgm:t>
    </dgm:pt>
    <dgm:pt modelId="{47725D70-5C74-4B6E-9CA4-09BEA26FEB0B}">
      <dgm:prSet/>
      <dgm:spPr/>
      <dgm:t>
        <a:bodyPr/>
        <a:lstStyle/>
        <a:p>
          <a:r>
            <a:rPr lang="en-US" dirty="0">
              <a:latin typeface="Open Sans" panose="020B0606030504020204" pitchFamily="34" charset="0"/>
              <a:ea typeface="Calibri" panose="020F0502020204030204" pitchFamily="34" charset="0"/>
            </a:rPr>
            <a:t>Collaboration</a:t>
          </a:r>
        </a:p>
      </dgm:t>
    </dgm:pt>
    <dgm:pt modelId="{7D1975FE-00E0-42E4-AC87-D56F02BE82CD}" type="parTrans" cxnId="{421F9AAE-A9B5-4994-89F1-E05BA32408E5}">
      <dgm:prSet/>
      <dgm:spPr/>
      <dgm:t>
        <a:bodyPr/>
        <a:lstStyle/>
        <a:p>
          <a:endParaRPr lang="fr-FR"/>
        </a:p>
      </dgm:t>
    </dgm:pt>
    <dgm:pt modelId="{69C60ED5-6019-49AF-A518-42D53413CF88}" type="sibTrans" cxnId="{421F9AAE-A9B5-4994-89F1-E05BA32408E5}">
      <dgm:prSet/>
      <dgm:spPr/>
      <dgm:t>
        <a:bodyPr/>
        <a:lstStyle/>
        <a:p>
          <a:endParaRPr lang="fr-FR"/>
        </a:p>
      </dgm:t>
    </dgm:pt>
    <dgm:pt modelId="{D014E2B3-C88A-457E-A543-AFBC2E31B524}">
      <dgm:prSet/>
      <dgm:spPr/>
      <dgm:t>
        <a:bodyPr/>
        <a:lstStyle/>
        <a:p>
          <a:r>
            <a:rPr lang="en-US" dirty="0">
              <a:latin typeface="Open Sans" panose="020B0606030504020204" pitchFamily="34" charset="0"/>
              <a:ea typeface="Calibri" panose="020F0502020204030204" pitchFamily="34" charset="0"/>
            </a:rPr>
            <a:t>Process</a:t>
          </a:r>
        </a:p>
      </dgm:t>
    </dgm:pt>
    <dgm:pt modelId="{6D89195F-3847-41A5-8710-DE864C414157}" type="parTrans" cxnId="{B6B27812-D507-4AE7-8886-0B4A5CF82F7D}">
      <dgm:prSet/>
      <dgm:spPr/>
      <dgm:t>
        <a:bodyPr/>
        <a:lstStyle/>
        <a:p>
          <a:endParaRPr lang="fr-FR"/>
        </a:p>
      </dgm:t>
    </dgm:pt>
    <dgm:pt modelId="{03FA328B-186B-4849-B009-8B7C70B60598}" type="sibTrans" cxnId="{B6B27812-D507-4AE7-8886-0B4A5CF82F7D}">
      <dgm:prSet/>
      <dgm:spPr/>
      <dgm:t>
        <a:bodyPr/>
        <a:lstStyle/>
        <a:p>
          <a:endParaRPr lang="fr-FR"/>
        </a:p>
      </dgm:t>
    </dgm:pt>
    <dgm:pt modelId="{376D6C1C-F7DB-48DA-9FB7-59BB75A32A93}">
      <dgm:prSet/>
      <dgm:spPr/>
      <dgm:t>
        <a:bodyPr/>
        <a:lstStyle/>
        <a:p>
          <a:r>
            <a:rPr lang="en-US" dirty="0">
              <a:latin typeface="Open Sans" panose="020B0606030504020204" pitchFamily="34" charset="0"/>
              <a:ea typeface="Calibri" panose="020F0502020204030204" pitchFamily="34" charset="0"/>
            </a:rPr>
            <a:t>Agility</a:t>
          </a:r>
        </a:p>
      </dgm:t>
    </dgm:pt>
    <dgm:pt modelId="{42A3E74E-385C-48AC-AFEE-23D849AAABC3}" type="parTrans" cxnId="{C73CF9EC-3B2E-4CDF-B2BD-62801BE9BF1C}">
      <dgm:prSet/>
      <dgm:spPr/>
      <dgm:t>
        <a:bodyPr/>
        <a:lstStyle/>
        <a:p>
          <a:endParaRPr lang="fr-FR"/>
        </a:p>
      </dgm:t>
    </dgm:pt>
    <dgm:pt modelId="{D812FBA7-3892-48A8-B4A9-800046588400}" type="sibTrans" cxnId="{C73CF9EC-3B2E-4CDF-B2BD-62801BE9BF1C}">
      <dgm:prSet/>
      <dgm:spPr/>
      <dgm:t>
        <a:bodyPr/>
        <a:lstStyle/>
        <a:p>
          <a:endParaRPr lang="fr-FR"/>
        </a:p>
      </dgm:t>
    </dgm:pt>
    <dgm:pt modelId="{F46CC79C-54A8-4E22-9C56-3741D2520A09}">
      <dgm:prSet/>
      <dgm:spPr>
        <a:ln w="57150"/>
      </dgm:spPr>
      <dgm:t>
        <a:bodyPr/>
        <a:lstStyle/>
        <a:p>
          <a:r>
            <a:rPr lang="en-US" dirty="0" err="1">
              <a:latin typeface="Open Sans" panose="020B0606030504020204" pitchFamily="34" charset="0"/>
              <a:ea typeface="Calibri" panose="020F0502020204030204" pitchFamily="34" charset="0"/>
            </a:rPr>
            <a:t>Organisation</a:t>
          </a:r>
          <a:endParaRPr lang="en-US" dirty="0">
            <a:latin typeface="Open Sans" panose="020B0606030504020204" pitchFamily="34" charset="0"/>
            <a:ea typeface="Calibri" panose="020F0502020204030204" pitchFamily="34" charset="0"/>
          </a:endParaRPr>
        </a:p>
      </dgm:t>
    </dgm:pt>
    <dgm:pt modelId="{208FD874-354F-406F-ACCA-3027059718EC}" type="parTrans" cxnId="{2433B35B-1A58-452F-81FD-ABD344B5BF55}">
      <dgm:prSet/>
      <dgm:spPr/>
      <dgm:t>
        <a:bodyPr/>
        <a:lstStyle/>
        <a:p>
          <a:endParaRPr lang="fr-FR"/>
        </a:p>
      </dgm:t>
    </dgm:pt>
    <dgm:pt modelId="{5421E37A-EC63-42AC-9D2C-53D933C3C2D4}" type="sibTrans" cxnId="{2433B35B-1A58-452F-81FD-ABD344B5BF55}">
      <dgm:prSet/>
      <dgm:spPr/>
      <dgm:t>
        <a:bodyPr/>
        <a:lstStyle/>
        <a:p>
          <a:endParaRPr lang="fr-FR"/>
        </a:p>
      </dgm:t>
    </dgm:pt>
    <dgm:pt modelId="{65769AE0-F177-46BC-AC3C-8D784EAC3E98}">
      <dgm:prSet/>
      <dgm:spPr>
        <a:solidFill>
          <a:srgbClr val="2ED7A1"/>
        </a:solidFill>
        <a:ln>
          <a:solidFill>
            <a:srgbClr val="2ED7A1"/>
          </a:solidFill>
        </a:ln>
      </dgm:spPr>
      <dgm:t>
        <a:bodyPr/>
        <a:lstStyle/>
        <a:p>
          <a:r>
            <a:rPr lang="en-US" dirty="0">
              <a:latin typeface="Open Sans" panose="020B0606030504020204" pitchFamily="34" charset="0"/>
              <a:ea typeface="Calibri" panose="020F0502020204030204" pitchFamily="34" charset="0"/>
            </a:rPr>
            <a:t>Strategy</a:t>
          </a:r>
        </a:p>
      </dgm:t>
    </dgm:pt>
    <dgm:pt modelId="{B5D9BFFB-E025-4299-BD6F-BD9A2944F855}" type="parTrans" cxnId="{9582FAA1-D16E-4FF3-8E83-ED60FFFA3217}">
      <dgm:prSet/>
      <dgm:spPr/>
      <dgm:t>
        <a:bodyPr/>
        <a:lstStyle/>
        <a:p>
          <a:endParaRPr lang="fr-FR"/>
        </a:p>
      </dgm:t>
    </dgm:pt>
    <dgm:pt modelId="{D3596E92-E13C-4C48-9BEF-EC14162173A7}" type="sibTrans" cxnId="{9582FAA1-D16E-4FF3-8E83-ED60FFFA3217}">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8900023F-235E-4E7F-B6A5-361E34B1A381}" type="pres">
      <dgm:prSet presAssocID="{4B369E24-DEA3-4D9D-9B9F-5884D3AC0ECE}" presName="node" presStyleLbl="node1" presStyleIdx="0" presStyleCnt="6" custScaleX="151887">
        <dgm:presLayoutVars>
          <dgm:bulletEnabled val="1"/>
        </dgm:presLayoutVars>
      </dgm:prSet>
      <dgm:spPr/>
    </dgm:pt>
    <dgm:pt modelId="{F2158C2A-B85A-4AD7-B1F8-07453288E324}" type="pres">
      <dgm:prSet presAssocID="{4B369E24-DEA3-4D9D-9B9F-5884D3AC0ECE}" presName="dummy" presStyleCnt="0"/>
      <dgm:spPr/>
    </dgm:pt>
    <dgm:pt modelId="{308AD0B2-8102-4100-9893-572A231B8E17}" type="pres">
      <dgm:prSet presAssocID="{8F0F7FB9-ED5D-4183-8704-ECEEF502F10F}" presName="sibTrans" presStyleLbl="sibTrans2D1" presStyleIdx="0" presStyleCnt="6"/>
      <dgm:spPr/>
    </dgm:pt>
    <dgm:pt modelId="{FCD9B5D7-95B8-4495-B9DA-3FD7EFCDCD85}" type="pres">
      <dgm:prSet presAssocID="{47725D70-5C74-4B6E-9CA4-09BEA26FEB0B}" presName="node" presStyleLbl="node1" presStyleIdx="1" presStyleCnt="6" custScaleX="151887">
        <dgm:presLayoutVars>
          <dgm:bulletEnabled val="1"/>
        </dgm:presLayoutVars>
      </dgm:prSet>
      <dgm:spPr/>
    </dgm:pt>
    <dgm:pt modelId="{C63729D0-6D32-4BEB-826C-7C45C93C9B77}" type="pres">
      <dgm:prSet presAssocID="{47725D70-5C74-4B6E-9CA4-09BEA26FEB0B}" presName="dummy" presStyleCnt="0"/>
      <dgm:spPr/>
    </dgm:pt>
    <dgm:pt modelId="{33422F1E-433D-44AD-98EB-DDA362460AD2}" type="pres">
      <dgm:prSet presAssocID="{69C60ED5-6019-49AF-A518-42D53413CF88}" presName="sibTrans" presStyleLbl="sibTrans2D1" presStyleIdx="1" presStyleCnt="6"/>
      <dgm:spPr/>
    </dgm:pt>
    <dgm:pt modelId="{B3D1A46F-82E1-4FD7-88F7-C140748A2873}" type="pres">
      <dgm:prSet presAssocID="{D014E2B3-C88A-457E-A543-AFBC2E31B524}" presName="node" presStyleLbl="node1" presStyleIdx="2" presStyleCnt="6" custScaleX="151887">
        <dgm:presLayoutVars>
          <dgm:bulletEnabled val="1"/>
        </dgm:presLayoutVars>
      </dgm:prSet>
      <dgm:spPr/>
    </dgm:pt>
    <dgm:pt modelId="{6C2971BA-00CB-427E-994D-B3A865ECCF3A}" type="pres">
      <dgm:prSet presAssocID="{D014E2B3-C88A-457E-A543-AFBC2E31B524}" presName="dummy" presStyleCnt="0"/>
      <dgm:spPr/>
    </dgm:pt>
    <dgm:pt modelId="{19A81086-C448-4FB1-B243-4524242338EA}" type="pres">
      <dgm:prSet presAssocID="{03FA328B-186B-4849-B009-8B7C70B60598}" presName="sibTrans" presStyleLbl="sibTrans2D1" presStyleIdx="2" presStyleCnt="6"/>
      <dgm:spPr/>
    </dgm:pt>
    <dgm:pt modelId="{66187FBB-1FFE-483A-981F-44FA938E9081}" type="pres">
      <dgm:prSet presAssocID="{376D6C1C-F7DB-48DA-9FB7-59BB75A32A93}" presName="node" presStyleLbl="node1" presStyleIdx="3" presStyleCnt="6" custScaleX="151887">
        <dgm:presLayoutVars>
          <dgm:bulletEnabled val="1"/>
        </dgm:presLayoutVars>
      </dgm:prSet>
      <dgm:spPr/>
    </dgm:pt>
    <dgm:pt modelId="{93115811-4073-47C3-A8F8-B56E4258FEF7}" type="pres">
      <dgm:prSet presAssocID="{376D6C1C-F7DB-48DA-9FB7-59BB75A32A93}" presName="dummy" presStyleCnt="0"/>
      <dgm:spPr/>
    </dgm:pt>
    <dgm:pt modelId="{1345B96C-A7B2-4F75-9702-FA35BA698D97}" type="pres">
      <dgm:prSet presAssocID="{D812FBA7-3892-48A8-B4A9-800046588400}" presName="sibTrans" presStyleLbl="sibTrans2D1" presStyleIdx="3" presStyleCnt="6"/>
      <dgm:spPr/>
    </dgm:pt>
    <dgm:pt modelId="{519282BB-D501-446C-A99A-32FD92F1B074}" type="pres">
      <dgm:prSet presAssocID="{F46CC79C-54A8-4E22-9C56-3741D2520A09}" presName="node" presStyleLbl="node1" presStyleIdx="4" presStyleCnt="6" custScaleX="151887">
        <dgm:presLayoutVars>
          <dgm:bulletEnabled val="1"/>
        </dgm:presLayoutVars>
      </dgm:prSet>
      <dgm:spPr/>
    </dgm:pt>
    <dgm:pt modelId="{CF3951B6-5250-4435-832D-80A9C5BE1976}" type="pres">
      <dgm:prSet presAssocID="{F46CC79C-54A8-4E22-9C56-3741D2520A09}" presName="dummy" presStyleCnt="0"/>
      <dgm:spPr/>
    </dgm:pt>
    <dgm:pt modelId="{B579E106-62DA-4554-BE9D-DBFF6D80887F}" type="pres">
      <dgm:prSet presAssocID="{5421E37A-EC63-42AC-9D2C-53D933C3C2D4}" presName="sibTrans" presStyleLbl="sibTrans2D1" presStyleIdx="4" presStyleCnt="6"/>
      <dgm:spPr/>
    </dgm:pt>
    <dgm:pt modelId="{0398AA9A-AC44-4E24-BE4F-681A27C440BD}" type="pres">
      <dgm:prSet presAssocID="{65769AE0-F177-46BC-AC3C-8D784EAC3E98}" presName="node" presStyleLbl="node1" presStyleIdx="5" presStyleCnt="6" custScaleX="151887">
        <dgm:presLayoutVars>
          <dgm:bulletEnabled val="1"/>
        </dgm:presLayoutVars>
      </dgm:prSet>
      <dgm:spPr/>
    </dgm:pt>
    <dgm:pt modelId="{EEEAF208-53BC-4968-BCB7-44064817648A}" type="pres">
      <dgm:prSet presAssocID="{65769AE0-F177-46BC-AC3C-8D784EAC3E98}" presName="dummy" presStyleCnt="0"/>
      <dgm:spPr/>
    </dgm:pt>
    <dgm:pt modelId="{4275C0A1-5D28-48D5-8BB2-1AE8EC30AD80}" type="pres">
      <dgm:prSet presAssocID="{D3596E92-E13C-4C48-9BEF-EC14162173A7}" presName="sibTrans" presStyleLbl="sibTrans2D1" presStyleIdx="5" presStyleCnt="6"/>
      <dgm:spPr/>
    </dgm:pt>
  </dgm:ptLst>
  <dgm:cxnLst>
    <dgm:cxn modelId="{A1D0FE06-6892-4382-A9E6-EF69E08DFC7E}" type="presOf" srcId="{D014E2B3-C88A-457E-A543-AFBC2E31B524}" destId="{B3D1A46F-82E1-4FD7-88F7-C140748A2873}" srcOrd="0" destOrd="0" presId="urn:microsoft.com/office/officeart/2005/8/layout/radial6"/>
    <dgm:cxn modelId="{B6B27812-D507-4AE7-8886-0B4A5CF82F7D}" srcId="{7A5C9907-36EF-447A-AFEA-BA0AB7F39226}" destId="{D014E2B3-C88A-457E-A543-AFBC2E31B524}" srcOrd="2" destOrd="0" parTransId="{6D89195F-3847-41A5-8710-DE864C414157}" sibTransId="{03FA328B-186B-4849-B009-8B7C70B60598}"/>
    <dgm:cxn modelId="{65F98812-E061-4D0A-B04B-3A8505E60D06}" type="presOf" srcId="{F46CC79C-54A8-4E22-9C56-3741D2520A09}" destId="{519282BB-D501-446C-A99A-32FD92F1B074}" srcOrd="0" destOrd="0" presId="urn:microsoft.com/office/officeart/2005/8/layout/radial6"/>
    <dgm:cxn modelId="{AB38A213-63BD-42E1-BB9F-10F470E98158}" type="presOf" srcId="{8F0F7FB9-ED5D-4183-8704-ECEEF502F10F}" destId="{308AD0B2-8102-4100-9893-572A231B8E17}" srcOrd="0" destOrd="0" presId="urn:microsoft.com/office/officeart/2005/8/layout/radial6"/>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2433B35B-1A58-452F-81FD-ABD344B5BF55}" srcId="{7A5C9907-36EF-447A-AFEA-BA0AB7F39226}" destId="{F46CC79C-54A8-4E22-9C56-3741D2520A09}" srcOrd="4" destOrd="0" parTransId="{208FD874-354F-406F-ACCA-3027059718EC}" sibTransId="{5421E37A-EC63-42AC-9D2C-53D933C3C2D4}"/>
    <dgm:cxn modelId="{EFA07944-B42D-4C80-ABE8-E9728028164A}" type="presOf" srcId="{D3596E92-E13C-4C48-9BEF-EC14162173A7}" destId="{4275C0A1-5D28-48D5-8BB2-1AE8EC30AD80}" srcOrd="0" destOrd="0" presId="urn:microsoft.com/office/officeart/2005/8/layout/radial6"/>
    <dgm:cxn modelId="{88798555-7E60-4A73-B3D7-D3B2F0BC2605}" srcId="{7A5C9907-36EF-447A-AFEA-BA0AB7F39226}" destId="{4B369E24-DEA3-4D9D-9B9F-5884D3AC0ECE}" srcOrd="0" destOrd="0" parTransId="{58319B05-CC2C-4C04-BB1C-E097D20B0553}" sibTransId="{8F0F7FB9-ED5D-4183-8704-ECEEF502F10F}"/>
    <dgm:cxn modelId="{A9FF6957-8343-4EE0-8601-2850053AA832}" type="presOf" srcId="{376D6C1C-F7DB-48DA-9FB7-59BB75A32A93}" destId="{66187FBB-1FFE-483A-981F-44FA938E9081}" srcOrd="0" destOrd="0" presId="urn:microsoft.com/office/officeart/2005/8/layout/radial6"/>
    <dgm:cxn modelId="{C1FB5677-FDA6-4D75-BF88-4B86CBEC9CC5}" type="presOf" srcId="{03FA328B-186B-4849-B009-8B7C70B60598}" destId="{19A81086-C448-4FB1-B243-4524242338EA}" srcOrd="0" destOrd="0" presId="urn:microsoft.com/office/officeart/2005/8/layout/radial6"/>
    <dgm:cxn modelId="{C49A5393-1588-40D6-8D86-651B5CD1974C}" type="presOf" srcId="{69C60ED5-6019-49AF-A518-42D53413CF88}" destId="{33422F1E-433D-44AD-98EB-DDA362460AD2}" srcOrd="0" destOrd="0" presId="urn:microsoft.com/office/officeart/2005/8/layout/radial6"/>
    <dgm:cxn modelId="{9D538A9D-5334-4B74-95E1-9F6C3CA90F6A}" type="presOf" srcId="{65769AE0-F177-46BC-AC3C-8D784EAC3E98}" destId="{0398AA9A-AC44-4E24-BE4F-681A27C440BD}" srcOrd="0" destOrd="0" presId="urn:microsoft.com/office/officeart/2005/8/layout/radial6"/>
    <dgm:cxn modelId="{9582FAA1-D16E-4FF3-8E83-ED60FFFA3217}" srcId="{7A5C9907-36EF-447A-AFEA-BA0AB7F39226}" destId="{65769AE0-F177-46BC-AC3C-8D784EAC3E98}" srcOrd="5" destOrd="0" parTransId="{B5D9BFFB-E025-4299-BD6F-BD9A2944F855}" sibTransId="{D3596E92-E13C-4C48-9BEF-EC14162173A7}"/>
    <dgm:cxn modelId="{B887BDAA-099C-4FD2-ACC6-D8A6967E77AA}" type="presOf" srcId="{47725D70-5C74-4B6E-9CA4-09BEA26FEB0B}" destId="{FCD9B5D7-95B8-4495-B9DA-3FD7EFCDCD85}" srcOrd="0" destOrd="0" presId="urn:microsoft.com/office/officeart/2005/8/layout/radial6"/>
    <dgm:cxn modelId="{421F9AAE-A9B5-4994-89F1-E05BA32408E5}" srcId="{7A5C9907-36EF-447A-AFEA-BA0AB7F39226}" destId="{47725D70-5C74-4B6E-9CA4-09BEA26FEB0B}" srcOrd="1" destOrd="0" parTransId="{7D1975FE-00E0-42E4-AC87-D56F02BE82CD}" sibTransId="{69C60ED5-6019-49AF-A518-42D53413CF88}"/>
    <dgm:cxn modelId="{AC614EB2-945F-4A30-AAEE-51C0F8675C61}" type="presOf" srcId="{D812FBA7-3892-48A8-B4A9-800046588400}" destId="{1345B96C-A7B2-4F75-9702-FA35BA698D97}" srcOrd="0" destOrd="0" presId="urn:microsoft.com/office/officeart/2005/8/layout/radial6"/>
    <dgm:cxn modelId="{7AE187CA-B16E-4EF7-961B-955029FC4F55}" type="presOf" srcId="{5421E37A-EC63-42AC-9D2C-53D933C3C2D4}" destId="{B579E106-62DA-4554-BE9D-DBFF6D80887F}" srcOrd="0" destOrd="0" presId="urn:microsoft.com/office/officeart/2005/8/layout/radial6"/>
    <dgm:cxn modelId="{9232B8DC-96BF-4ECF-B631-0868503F22D0}" type="presOf" srcId="{4B369E24-DEA3-4D9D-9B9F-5884D3AC0ECE}" destId="{8900023F-235E-4E7F-B6A5-361E34B1A381}" srcOrd="0" destOrd="0" presId="urn:microsoft.com/office/officeart/2005/8/layout/radial6"/>
    <dgm:cxn modelId="{C73CF9EC-3B2E-4CDF-B2BD-62801BE9BF1C}" srcId="{7A5C9907-36EF-447A-AFEA-BA0AB7F39226}" destId="{376D6C1C-F7DB-48DA-9FB7-59BB75A32A93}" srcOrd="3" destOrd="0" parTransId="{42A3E74E-385C-48AC-AFEE-23D849AAABC3}" sibTransId="{D812FBA7-3892-48A8-B4A9-800046588400}"/>
    <dgm:cxn modelId="{DE2544F3-ECE1-428F-A867-30BF30B4A132}" type="presOf" srcId="{7A5C9907-36EF-447A-AFEA-BA0AB7F39226}" destId="{776112AF-4E17-4BF6-BB5C-2BABE661123E}" srcOrd="0" destOrd="0" presId="urn:microsoft.com/office/officeart/2005/8/layout/radial6"/>
    <dgm:cxn modelId="{46619E8E-543F-4DFB-B5A8-5369D9F999B7}" type="presParOf" srcId="{3F330CD7-6289-495A-BD29-D208D18BE4F3}" destId="{776112AF-4E17-4BF6-BB5C-2BABE661123E}" srcOrd="0" destOrd="0" presId="urn:microsoft.com/office/officeart/2005/8/layout/radial6"/>
    <dgm:cxn modelId="{39268F0C-AF27-487A-A144-B4CD51FF1B1D}" type="presParOf" srcId="{3F330CD7-6289-495A-BD29-D208D18BE4F3}" destId="{8900023F-235E-4E7F-B6A5-361E34B1A381}" srcOrd="1" destOrd="0" presId="urn:microsoft.com/office/officeart/2005/8/layout/radial6"/>
    <dgm:cxn modelId="{8E742BA6-095B-4908-B8A8-F4F058CC3365}" type="presParOf" srcId="{3F330CD7-6289-495A-BD29-D208D18BE4F3}" destId="{F2158C2A-B85A-4AD7-B1F8-07453288E324}" srcOrd="2" destOrd="0" presId="urn:microsoft.com/office/officeart/2005/8/layout/radial6"/>
    <dgm:cxn modelId="{FDC5B7AA-2140-4589-8098-7F421B00E9C0}" type="presParOf" srcId="{3F330CD7-6289-495A-BD29-D208D18BE4F3}" destId="{308AD0B2-8102-4100-9893-572A231B8E17}" srcOrd="3" destOrd="0" presId="urn:microsoft.com/office/officeart/2005/8/layout/radial6"/>
    <dgm:cxn modelId="{2730C5FE-D3C5-4911-ACB3-9169E508D4FC}" type="presParOf" srcId="{3F330CD7-6289-495A-BD29-D208D18BE4F3}" destId="{FCD9B5D7-95B8-4495-B9DA-3FD7EFCDCD85}" srcOrd="4" destOrd="0" presId="urn:microsoft.com/office/officeart/2005/8/layout/radial6"/>
    <dgm:cxn modelId="{48CDBA68-0A88-427B-A55B-FEFFC260810D}" type="presParOf" srcId="{3F330CD7-6289-495A-BD29-D208D18BE4F3}" destId="{C63729D0-6D32-4BEB-826C-7C45C93C9B77}" srcOrd="5" destOrd="0" presId="urn:microsoft.com/office/officeart/2005/8/layout/radial6"/>
    <dgm:cxn modelId="{753E4D86-86DD-49D8-A035-2873CBEE5B93}" type="presParOf" srcId="{3F330CD7-6289-495A-BD29-D208D18BE4F3}" destId="{33422F1E-433D-44AD-98EB-DDA362460AD2}" srcOrd="6" destOrd="0" presId="urn:microsoft.com/office/officeart/2005/8/layout/radial6"/>
    <dgm:cxn modelId="{9E993D48-1D52-4793-89E4-35E98A3024D3}" type="presParOf" srcId="{3F330CD7-6289-495A-BD29-D208D18BE4F3}" destId="{B3D1A46F-82E1-4FD7-88F7-C140748A2873}" srcOrd="7" destOrd="0" presId="urn:microsoft.com/office/officeart/2005/8/layout/radial6"/>
    <dgm:cxn modelId="{265FB058-CB9A-4D20-BE25-92F676E635FB}" type="presParOf" srcId="{3F330CD7-6289-495A-BD29-D208D18BE4F3}" destId="{6C2971BA-00CB-427E-994D-B3A865ECCF3A}" srcOrd="8" destOrd="0" presId="urn:microsoft.com/office/officeart/2005/8/layout/radial6"/>
    <dgm:cxn modelId="{CB340541-E1F1-4FD2-843A-1FFAF81603E0}" type="presParOf" srcId="{3F330CD7-6289-495A-BD29-D208D18BE4F3}" destId="{19A81086-C448-4FB1-B243-4524242338EA}" srcOrd="9" destOrd="0" presId="urn:microsoft.com/office/officeart/2005/8/layout/radial6"/>
    <dgm:cxn modelId="{65D5812B-A67E-4911-B3A9-1EAFCAD25A28}" type="presParOf" srcId="{3F330CD7-6289-495A-BD29-D208D18BE4F3}" destId="{66187FBB-1FFE-483A-981F-44FA938E9081}" srcOrd="10" destOrd="0" presId="urn:microsoft.com/office/officeart/2005/8/layout/radial6"/>
    <dgm:cxn modelId="{71144716-69A2-479C-9434-879839D28348}" type="presParOf" srcId="{3F330CD7-6289-495A-BD29-D208D18BE4F3}" destId="{93115811-4073-47C3-A8F8-B56E4258FEF7}" srcOrd="11" destOrd="0" presId="urn:microsoft.com/office/officeart/2005/8/layout/radial6"/>
    <dgm:cxn modelId="{E57D1481-74F1-4218-9F5F-2B9BE8CCFBF0}" type="presParOf" srcId="{3F330CD7-6289-495A-BD29-D208D18BE4F3}" destId="{1345B96C-A7B2-4F75-9702-FA35BA698D97}" srcOrd="12" destOrd="0" presId="urn:microsoft.com/office/officeart/2005/8/layout/radial6"/>
    <dgm:cxn modelId="{15FA055E-5F3D-4EA1-97B6-9A8DC713BA69}" type="presParOf" srcId="{3F330CD7-6289-495A-BD29-D208D18BE4F3}" destId="{519282BB-D501-446C-A99A-32FD92F1B074}" srcOrd="13" destOrd="0" presId="urn:microsoft.com/office/officeart/2005/8/layout/radial6"/>
    <dgm:cxn modelId="{C5990322-C2D5-4C48-B81F-A1BE6128ECEB}" type="presParOf" srcId="{3F330CD7-6289-495A-BD29-D208D18BE4F3}" destId="{CF3951B6-5250-4435-832D-80A9C5BE1976}" srcOrd="14" destOrd="0" presId="urn:microsoft.com/office/officeart/2005/8/layout/radial6"/>
    <dgm:cxn modelId="{5BE82009-3A52-42D5-84A0-CB6DBBA1C520}" type="presParOf" srcId="{3F330CD7-6289-495A-BD29-D208D18BE4F3}" destId="{B579E106-62DA-4554-BE9D-DBFF6D80887F}" srcOrd="15" destOrd="0" presId="urn:microsoft.com/office/officeart/2005/8/layout/radial6"/>
    <dgm:cxn modelId="{6649750D-DF8F-4069-99BB-16A760627A7B}" type="presParOf" srcId="{3F330CD7-6289-495A-BD29-D208D18BE4F3}" destId="{0398AA9A-AC44-4E24-BE4F-681A27C440BD}" srcOrd="16" destOrd="0" presId="urn:microsoft.com/office/officeart/2005/8/layout/radial6"/>
    <dgm:cxn modelId="{D04327C6-57E4-41C1-9DDB-D550D8F0B68C}" type="presParOf" srcId="{3F330CD7-6289-495A-BD29-D208D18BE4F3}" destId="{EEEAF208-53BC-4968-BCB7-44064817648A}" srcOrd="17" destOrd="0" presId="urn:microsoft.com/office/officeart/2005/8/layout/radial6"/>
    <dgm:cxn modelId="{4D9D0B03-A0AB-4324-BF52-CF934447D4C6}" type="presParOf" srcId="{3F330CD7-6289-495A-BD29-D208D18BE4F3}" destId="{4275C0A1-5D28-48D5-8BB2-1AE8EC30AD8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242770-1A79-49C5-8238-942FEF9775B0}" type="doc">
      <dgm:prSet loTypeId="urn:microsoft.com/office/officeart/2005/8/layout/pyramid3" loCatId="pyramid" qsTypeId="urn:microsoft.com/office/officeart/2005/8/quickstyle/3d1" qsCatId="3D" csTypeId="urn:microsoft.com/office/officeart/2005/8/colors/colorful5" csCatId="colorful" phldr="1"/>
      <dgm:spPr/>
      <dgm:t>
        <a:bodyPr/>
        <a:lstStyle/>
        <a:p>
          <a:endParaRPr lang="fr-FR"/>
        </a:p>
      </dgm:t>
    </dgm:pt>
    <dgm:pt modelId="{9014C7B8-E2ED-4D71-A26E-E415E52D2065}">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Strong resilience</a:t>
          </a:r>
          <a:endParaRPr lang="fr-FR"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dgm:t>
    </dgm:pt>
    <dgm:pt modelId="{0F72A1D0-ED66-4E90-A34F-187CC3DF371E}" type="parTrans" cxnId="{DDB162C0-A4EE-4084-A7D9-293F9C7062AE}">
      <dgm:prSet/>
      <dgm:spPr/>
      <dgm:t>
        <a:bodyPr/>
        <a:lstStyle/>
        <a:p>
          <a:endParaRPr lang="fr-FR"/>
        </a:p>
      </dgm:t>
    </dgm:pt>
    <dgm:pt modelId="{B58874CD-B039-4A36-9603-DF76BAB65A47}" type="sibTrans" cxnId="{DDB162C0-A4EE-4084-A7D9-293F9C7062AE}">
      <dgm:prSet/>
      <dgm:spPr/>
      <dgm:t>
        <a:bodyPr/>
        <a:lstStyle/>
        <a:p>
          <a:endParaRPr lang="fr-FR"/>
        </a:p>
      </dgm:t>
    </dgm:pt>
    <dgm:pt modelId="{63426E35-53CE-4527-A67F-9A088A250267}">
      <dgm:prSet/>
      <dgm:spPr/>
      <dgm:t>
        <a:bodyPr/>
        <a:lstStyle/>
        <a:p>
          <a:r>
            <a:rPr lang="en-US" dirty="0">
              <a:latin typeface="Open Sans" panose="020B0606030504020204" pitchFamily="34" charset="0"/>
            </a:rPr>
            <a:t>Highly adaptable, allowing us to react quickly to market changes and find new business opportunities.</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2A8506B7-5354-4B40-8812-094F39DC5BED}" type="sibTrans" cxnId="{99C0FEF7-1B0B-4F89-91EC-D375349F4523}">
      <dgm:prSet/>
      <dgm:spPr/>
      <dgm:t>
        <a:bodyPr/>
        <a:lstStyle/>
        <a:p>
          <a:endParaRPr lang="fr-FR"/>
        </a:p>
      </dgm:t>
    </dgm:pt>
    <dgm:pt modelId="{274B079A-28FE-4CE1-B410-C0E69D403653}" type="parTrans" cxnId="{99C0FEF7-1B0B-4F89-91EC-D375349F4523}">
      <dgm:prSet/>
      <dgm:spPr/>
      <dgm:t>
        <a:bodyPr/>
        <a:lstStyle/>
        <a:p>
          <a:endParaRPr lang="fr-FR"/>
        </a:p>
      </dgm:t>
    </dgm:pt>
    <dgm:pt modelId="{1186DB26-87AC-4D7E-9D65-17EBCC52DF7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Moderate resilience</a:t>
          </a:r>
          <a:endParaRPr lang="fr-FR"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dgm:t>
    </dgm:pt>
    <dgm:pt modelId="{CCA5A107-645A-471E-8AAB-41A2D7CCD9B3}" type="sibTrans" cxnId="{48FAA588-89F1-4B26-8147-9980E6019BAA}">
      <dgm:prSet/>
      <dgm:spPr/>
      <dgm:t>
        <a:bodyPr/>
        <a:lstStyle/>
        <a:p>
          <a:endParaRPr lang="fr-FR"/>
        </a:p>
      </dgm:t>
    </dgm:pt>
    <dgm:pt modelId="{074BD23C-EBF7-425B-9EFA-C933B00C77B0}" type="parTrans" cxnId="{48FAA588-89F1-4B26-8147-9980E6019BAA}">
      <dgm:prSet/>
      <dgm:spPr/>
      <dgm:t>
        <a:bodyPr/>
        <a:lstStyle/>
        <a:p>
          <a:endParaRPr lang="fr-FR"/>
        </a:p>
      </dgm:t>
    </dgm:pt>
    <dgm:pt modelId="{0AE5ADA8-8077-48FC-9D90-B548D3FBFB70}">
      <dgm:prSet/>
      <dgm:spPr/>
      <dgm:t>
        <a:bodyPr/>
        <a:lstStyle/>
        <a:p>
          <a:r>
            <a:rPr lang="en-US" dirty="0">
              <a:latin typeface="Open Sans" panose="020B0606030504020204" pitchFamily="34" charset="0"/>
            </a:rPr>
            <a:t>Able to cope with temporary market disruptions, but may have difficulty adapting to more drastic changes. Need to develop a more proactive strategy to further build resilience.</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ABCDB5C9-B9E8-4987-B546-60654A652041}" type="sibTrans" cxnId="{C32E6843-AE7D-4DBA-BE22-764933CB8499}">
      <dgm:prSet/>
      <dgm:spPr/>
      <dgm:t>
        <a:bodyPr/>
        <a:lstStyle/>
        <a:p>
          <a:endParaRPr lang="fr-FR"/>
        </a:p>
      </dgm:t>
    </dgm:pt>
    <dgm:pt modelId="{B7A896A2-F41E-4981-98A9-E654EC1C7955}" type="parTrans" cxnId="{C32E6843-AE7D-4DBA-BE22-764933CB8499}">
      <dgm:prSet/>
      <dgm:spPr/>
      <dgm:t>
        <a:bodyPr/>
        <a:lstStyle/>
        <a:p>
          <a:endParaRPr lang="fr-FR"/>
        </a:p>
      </dgm:t>
    </dgm:pt>
    <dgm:pt modelId="{15091F60-F009-45EB-8735-411967A75EBD}">
      <dgm:prSe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Low resilience</a:t>
          </a:r>
        </a:p>
      </dgm:t>
    </dgm:pt>
    <dgm:pt modelId="{7EBD2F88-821D-4E66-A32C-D08D86D1123D}" type="sibTrans" cxnId="{375C24A9-C5C8-4FCE-8CDA-760B56D2CFF4}">
      <dgm:prSet/>
      <dgm:spPr/>
      <dgm:t>
        <a:bodyPr/>
        <a:lstStyle/>
        <a:p>
          <a:endParaRPr lang="fr-FR"/>
        </a:p>
      </dgm:t>
    </dgm:pt>
    <dgm:pt modelId="{A6C8C264-C869-4B90-B8D5-9A53A3F9D3FE}" type="parTrans" cxnId="{375C24A9-C5C8-4FCE-8CDA-760B56D2CFF4}">
      <dgm:prSet/>
      <dgm:spPr/>
      <dgm:t>
        <a:bodyPr/>
        <a:lstStyle/>
        <a:p>
          <a:endParaRPr lang="fr-FR"/>
        </a:p>
      </dgm:t>
    </dgm:pt>
    <dgm:pt modelId="{4A28DCF6-BDA3-46E6-9AC0-F1A1A8AD960E}">
      <dgm:prSet/>
      <dgm:spPr>
        <a:ln>
          <a:solidFill>
            <a:srgbClr val="92D050"/>
          </a:solidFill>
        </a:ln>
      </dgm:spPr>
      <dgm:t>
        <a:bodyPr/>
        <a:lstStyle/>
        <a:p>
          <a:r>
            <a:rPr lang="en-US" dirty="0">
              <a:latin typeface="Open Sans" panose="020B0606030504020204" pitchFamily="34" charset="0"/>
            </a:rPr>
            <a:t>Little flexibility and difficulty adapting to market changes. Strategic shift to improve long-term resilience should be considered.</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EA09378F-4AB6-448B-88A8-C93F7603E8E8}" type="sibTrans" cxnId="{0B769EE2-0DF2-467A-80E5-E80997BAB66B}">
      <dgm:prSet/>
      <dgm:spPr/>
      <dgm:t>
        <a:bodyPr/>
        <a:lstStyle/>
        <a:p>
          <a:endParaRPr lang="fr-FR"/>
        </a:p>
      </dgm:t>
    </dgm:pt>
    <dgm:pt modelId="{24FD8FD4-1EA8-40E1-BD29-21707A8E5C82}" type="parTrans" cxnId="{0B769EE2-0DF2-467A-80E5-E80997BAB66B}">
      <dgm:prSet/>
      <dgm:spPr/>
      <dgm:t>
        <a:bodyPr/>
        <a:lstStyle/>
        <a:p>
          <a:endParaRPr lang="fr-FR"/>
        </a:p>
      </dgm:t>
    </dgm:pt>
    <dgm:pt modelId="{C96F057A-177F-4242-83C8-3B56ADF25F5B}">
      <dgm:prSet custT="1"/>
      <dgm: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Variable resilience</a:t>
          </a:r>
        </a:p>
      </dgm:t>
    </dgm:pt>
    <dgm:pt modelId="{8A1E5C0F-5236-4EE9-BC07-8C0B8756B255}" type="sibTrans" cxnId="{CC3D1D02-E6B8-409C-9F5B-1EE52F832435}">
      <dgm:prSet/>
      <dgm:spPr/>
      <dgm:t>
        <a:bodyPr/>
        <a:lstStyle/>
        <a:p>
          <a:endParaRPr lang="fr-FR"/>
        </a:p>
      </dgm:t>
    </dgm:pt>
    <dgm:pt modelId="{426C9D3E-1DF5-40AB-BEFA-7BC38F7749B1}" type="parTrans" cxnId="{CC3D1D02-E6B8-409C-9F5B-1EE52F832435}">
      <dgm:prSet/>
      <dgm:spPr/>
      <dgm:t>
        <a:bodyPr/>
        <a:lstStyle/>
        <a:p>
          <a:endParaRPr lang="fr-FR"/>
        </a:p>
      </dgm:t>
    </dgm:pt>
    <dgm:pt modelId="{DE78F365-8D05-44C1-A9EA-6C7A37FBBD90}">
      <dgm:prSet/>
      <dgm:spPr>
        <a:ln>
          <a:solidFill>
            <a:schemeClr val="accent2"/>
          </a:solidFill>
        </a:ln>
      </dgm:spPr>
      <dgm:t>
        <a:bodyPr/>
        <a:lstStyle/>
        <a:p>
          <a:r>
            <a:rPr lang="en-US" dirty="0">
              <a:latin typeface="Open Sans" panose="020B0606030504020204" pitchFamily="34" charset="0"/>
            </a:rPr>
            <a:t>May face situations where resilience is higher in some areas and lower in others. For example, the SME may have high organizational flexibility but excessive dependence on a single supplier or customer. This profile requires a more detailed assessment of resilience factors to identify areas for improvement.</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25B26C11-4218-4A57-B21E-634F76557F97}" type="sibTrans" cxnId="{8272DD92-6359-4B5A-A479-2F74704AAF42}">
      <dgm:prSet/>
      <dgm:spPr/>
      <dgm:t>
        <a:bodyPr/>
        <a:lstStyle/>
        <a:p>
          <a:endParaRPr lang="fr-FR"/>
        </a:p>
      </dgm:t>
    </dgm:pt>
    <dgm:pt modelId="{317231B8-F67F-4B33-832C-7CF891321F7E}" type="parTrans" cxnId="{8272DD92-6359-4B5A-A479-2F74704AAF42}">
      <dgm:prSet/>
      <dgm:spPr/>
      <dgm:t>
        <a:bodyPr/>
        <a:lstStyle/>
        <a:p>
          <a:endParaRPr lang="fr-FR"/>
        </a:p>
      </dgm:t>
    </dgm:pt>
    <dgm:pt modelId="{AA93E8D2-EB92-42E8-98DD-BC19CDB15F53}">
      <dgm:prSet custT="1"/>
      <dgm:spPr>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1600" b="1"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Critical resilience</a:t>
          </a:r>
        </a:p>
      </dgm:t>
    </dgm:pt>
    <dgm:pt modelId="{1C0C91CD-24BA-4567-BEF9-BCA8B1973A36}" type="sibTrans" cxnId="{1F47D1A6-943F-4885-BEE1-9683DDD739B9}">
      <dgm:prSet/>
      <dgm:spPr/>
      <dgm:t>
        <a:bodyPr/>
        <a:lstStyle/>
        <a:p>
          <a:endParaRPr lang="fr-FR"/>
        </a:p>
      </dgm:t>
    </dgm:pt>
    <dgm:pt modelId="{EE77B1FE-1992-451F-B94E-BD370D33C13C}" type="parTrans" cxnId="{1F47D1A6-943F-4885-BEE1-9683DDD739B9}">
      <dgm:prSet/>
      <dgm:spPr/>
      <dgm:t>
        <a:bodyPr/>
        <a:lstStyle/>
        <a:p>
          <a:endParaRPr lang="fr-FR"/>
        </a:p>
      </dgm:t>
    </dgm:pt>
    <dgm:pt modelId="{0A8C1CE0-9F86-4170-B6E2-CCBB152EA3DC}">
      <dgm:prSet/>
      <dgm:spPr>
        <a:ln>
          <a:solidFill>
            <a:schemeClr val="accent4"/>
          </a:solidFill>
        </a:ln>
      </dgm:spPr>
      <dgm:t>
        <a:bodyPr/>
        <a:lstStyle/>
        <a:p>
          <a:r>
            <a:rPr lang="en-US" dirty="0">
              <a:latin typeface="Open Sans" panose="020B0606030504020204" pitchFamily="34" charset="0"/>
            </a:rPr>
            <a:t>Vulnerability to disruption: possible dependence on a single source of revenue, low innovation capacity, low flexibility, or weak partnerships. Significant efforts must be made to build resilience or risk jeopardizing the survival of the SME.</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5E20DCF7-A120-4D01-89A7-BB04256E905C}" type="sibTrans" cxnId="{A9C5FB08-F3CA-4D5A-85AA-7791EA376A0B}">
      <dgm:prSet/>
      <dgm:spPr/>
      <dgm:t>
        <a:bodyPr/>
        <a:lstStyle/>
        <a:p>
          <a:endParaRPr lang="fr-FR"/>
        </a:p>
      </dgm:t>
    </dgm:pt>
    <dgm:pt modelId="{EE79913A-883F-41A3-8AC1-3CDF1D0E06DB}" type="parTrans" cxnId="{A9C5FB08-F3CA-4D5A-85AA-7791EA376A0B}">
      <dgm:prSet/>
      <dgm:spPr/>
      <dgm:t>
        <a:bodyPr/>
        <a:lstStyle/>
        <a:p>
          <a:endParaRPr lang="fr-FR"/>
        </a:p>
      </dgm:t>
    </dgm:pt>
    <dgm:pt modelId="{1A58AEA2-7B0C-40BA-9D5F-BDC44F43C497}" type="pres">
      <dgm:prSet presAssocID="{BB242770-1A79-49C5-8238-942FEF9775B0}" presName="Name0" presStyleCnt="0">
        <dgm:presLayoutVars>
          <dgm:dir/>
          <dgm:animLvl val="lvl"/>
          <dgm:resizeHandles val="exact"/>
        </dgm:presLayoutVars>
      </dgm:prSet>
      <dgm:spPr/>
    </dgm:pt>
    <dgm:pt modelId="{6F9F4B0E-5986-4B42-AC13-084F9C682DF7}" type="pres">
      <dgm:prSet presAssocID="{9014C7B8-E2ED-4D71-A26E-E415E52D2065}" presName="Name8" presStyleCnt="0"/>
      <dgm:spPr/>
    </dgm:pt>
    <dgm:pt modelId="{7B32A0E3-89BA-4F96-A183-46ADC1D83309}" type="pres">
      <dgm:prSet presAssocID="{9014C7B8-E2ED-4D71-A26E-E415E52D2065}" presName="acctBkgd" presStyleLbl="alignAcc1" presStyleIdx="0" presStyleCnt="5"/>
      <dgm:spPr/>
    </dgm:pt>
    <dgm:pt modelId="{2A014065-12B6-491B-941E-B4F6CFFF08CF}" type="pres">
      <dgm:prSet presAssocID="{9014C7B8-E2ED-4D71-A26E-E415E52D2065}" presName="acctTx" presStyleLbl="alignAcc1" presStyleIdx="0" presStyleCnt="5">
        <dgm:presLayoutVars>
          <dgm:bulletEnabled val="1"/>
        </dgm:presLayoutVars>
      </dgm:prSet>
      <dgm:spPr/>
    </dgm:pt>
    <dgm:pt modelId="{7E5D0DBE-C3AD-40A4-8EDF-1F407BA76E34}" type="pres">
      <dgm:prSet presAssocID="{9014C7B8-E2ED-4D71-A26E-E415E52D2065}" presName="level" presStyleLbl="node1" presStyleIdx="0" presStyleCnt="5">
        <dgm:presLayoutVars>
          <dgm:chMax val="1"/>
          <dgm:bulletEnabled val="1"/>
        </dgm:presLayoutVars>
      </dgm:prSet>
      <dgm:spPr/>
    </dgm:pt>
    <dgm:pt modelId="{9F6BED2A-6A1E-4DB3-A9A7-4CADA2F37E37}" type="pres">
      <dgm:prSet presAssocID="{9014C7B8-E2ED-4D71-A26E-E415E52D2065}" presName="levelTx" presStyleLbl="revTx" presStyleIdx="0" presStyleCnt="0">
        <dgm:presLayoutVars>
          <dgm:chMax val="1"/>
          <dgm:bulletEnabled val="1"/>
        </dgm:presLayoutVars>
      </dgm:prSet>
      <dgm:spPr/>
    </dgm:pt>
    <dgm:pt modelId="{06807911-E655-4CF5-AFFD-3F087A06BCE9}" type="pres">
      <dgm:prSet presAssocID="{1186DB26-87AC-4D7E-9D65-17EBCC52DF7C}" presName="Name8" presStyleCnt="0"/>
      <dgm:spPr/>
    </dgm:pt>
    <dgm:pt modelId="{CF7EDA09-0884-4B30-9622-3D63C8E0E3D3}" type="pres">
      <dgm:prSet presAssocID="{1186DB26-87AC-4D7E-9D65-17EBCC52DF7C}" presName="acctBkgd" presStyleLbl="alignAcc1" presStyleIdx="1" presStyleCnt="5"/>
      <dgm:spPr/>
    </dgm:pt>
    <dgm:pt modelId="{181B358F-E1F5-4321-8AA9-50E1A24F98B5}" type="pres">
      <dgm:prSet presAssocID="{1186DB26-87AC-4D7E-9D65-17EBCC52DF7C}" presName="acctTx" presStyleLbl="alignAcc1" presStyleIdx="1" presStyleCnt="5">
        <dgm:presLayoutVars>
          <dgm:bulletEnabled val="1"/>
        </dgm:presLayoutVars>
      </dgm:prSet>
      <dgm:spPr/>
    </dgm:pt>
    <dgm:pt modelId="{F7866F4A-2FE6-4C09-A268-6E39CBB1837D}" type="pres">
      <dgm:prSet presAssocID="{1186DB26-87AC-4D7E-9D65-17EBCC52DF7C}" presName="level" presStyleLbl="node1" presStyleIdx="1" presStyleCnt="5">
        <dgm:presLayoutVars>
          <dgm:chMax val="1"/>
          <dgm:bulletEnabled val="1"/>
        </dgm:presLayoutVars>
      </dgm:prSet>
      <dgm:spPr/>
    </dgm:pt>
    <dgm:pt modelId="{78C0CB7B-DF45-4C75-B589-89457CE8A6AE}" type="pres">
      <dgm:prSet presAssocID="{1186DB26-87AC-4D7E-9D65-17EBCC52DF7C}" presName="levelTx" presStyleLbl="revTx" presStyleIdx="0" presStyleCnt="0">
        <dgm:presLayoutVars>
          <dgm:chMax val="1"/>
          <dgm:bulletEnabled val="1"/>
        </dgm:presLayoutVars>
      </dgm:prSet>
      <dgm:spPr/>
    </dgm:pt>
    <dgm:pt modelId="{55468C4E-107C-4815-940B-65A0C5D7A5A4}" type="pres">
      <dgm:prSet presAssocID="{15091F60-F009-45EB-8735-411967A75EBD}" presName="Name8" presStyleCnt="0"/>
      <dgm:spPr/>
    </dgm:pt>
    <dgm:pt modelId="{9F57ED89-75D9-4AC9-BFAD-D3ECBB8F2B01}" type="pres">
      <dgm:prSet presAssocID="{15091F60-F009-45EB-8735-411967A75EBD}" presName="acctBkgd" presStyleLbl="alignAcc1" presStyleIdx="2" presStyleCnt="5"/>
      <dgm:spPr/>
    </dgm:pt>
    <dgm:pt modelId="{15EBAEA6-5116-432A-9F54-34C9801DB384}" type="pres">
      <dgm:prSet presAssocID="{15091F60-F009-45EB-8735-411967A75EBD}" presName="acctTx" presStyleLbl="alignAcc1" presStyleIdx="2" presStyleCnt="5">
        <dgm:presLayoutVars>
          <dgm:bulletEnabled val="1"/>
        </dgm:presLayoutVars>
      </dgm:prSet>
      <dgm:spPr/>
    </dgm:pt>
    <dgm:pt modelId="{D2C3AA67-963D-44B0-96CB-B76DEF91A6ED}" type="pres">
      <dgm:prSet presAssocID="{15091F60-F009-45EB-8735-411967A75EBD}" presName="level" presStyleLbl="node1" presStyleIdx="2" presStyleCnt="5">
        <dgm:presLayoutVars>
          <dgm:chMax val="1"/>
          <dgm:bulletEnabled val="1"/>
        </dgm:presLayoutVars>
      </dgm:prSet>
      <dgm:spPr/>
    </dgm:pt>
    <dgm:pt modelId="{6DDCED0E-9E8F-4FBE-B980-855F2D2903DF}" type="pres">
      <dgm:prSet presAssocID="{15091F60-F009-45EB-8735-411967A75EBD}" presName="levelTx" presStyleLbl="revTx" presStyleIdx="0" presStyleCnt="0">
        <dgm:presLayoutVars>
          <dgm:chMax val="1"/>
          <dgm:bulletEnabled val="1"/>
        </dgm:presLayoutVars>
      </dgm:prSet>
      <dgm:spPr/>
    </dgm:pt>
    <dgm:pt modelId="{B1F60FF5-344C-456D-85B3-74EB75CC63AD}" type="pres">
      <dgm:prSet presAssocID="{C96F057A-177F-4242-83C8-3B56ADF25F5B}" presName="Name8" presStyleCnt="0"/>
      <dgm:spPr/>
    </dgm:pt>
    <dgm:pt modelId="{78569D47-2DE8-42EF-9A44-48D13BE014A6}" type="pres">
      <dgm:prSet presAssocID="{C96F057A-177F-4242-83C8-3B56ADF25F5B}" presName="acctBkgd" presStyleLbl="alignAcc1" presStyleIdx="3" presStyleCnt="5"/>
      <dgm:spPr/>
    </dgm:pt>
    <dgm:pt modelId="{6197217D-BF8D-4DFB-8B06-A51A468A08AD}" type="pres">
      <dgm:prSet presAssocID="{C96F057A-177F-4242-83C8-3B56ADF25F5B}" presName="acctTx" presStyleLbl="alignAcc1" presStyleIdx="3" presStyleCnt="5">
        <dgm:presLayoutVars>
          <dgm:bulletEnabled val="1"/>
        </dgm:presLayoutVars>
      </dgm:prSet>
      <dgm:spPr/>
    </dgm:pt>
    <dgm:pt modelId="{02FDE673-0CB3-4E41-BA8C-F3A80D283084}" type="pres">
      <dgm:prSet presAssocID="{C96F057A-177F-4242-83C8-3B56ADF25F5B}" presName="level" presStyleLbl="node1" presStyleIdx="3" presStyleCnt="5">
        <dgm:presLayoutVars>
          <dgm:chMax val="1"/>
          <dgm:bulletEnabled val="1"/>
        </dgm:presLayoutVars>
      </dgm:prSet>
      <dgm:spPr/>
    </dgm:pt>
    <dgm:pt modelId="{87307AC5-4339-4939-9813-E9CA83E505FF}" type="pres">
      <dgm:prSet presAssocID="{C96F057A-177F-4242-83C8-3B56ADF25F5B}" presName="levelTx" presStyleLbl="revTx" presStyleIdx="0" presStyleCnt="0">
        <dgm:presLayoutVars>
          <dgm:chMax val="1"/>
          <dgm:bulletEnabled val="1"/>
        </dgm:presLayoutVars>
      </dgm:prSet>
      <dgm:spPr/>
    </dgm:pt>
    <dgm:pt modelId="{1223F8CD-8BE6-4BAF-90C7-3E158210ED84}" type="pres">
      <dgm:prSet presAssocID="{AA93E8D2-EB92-42E8-98DD-BC19CDB15F53}" presName="Name8" presStyleCnt="0"/>
      <dgm:spPr/>
    </dgm:pt>
    <dgm:pt modelId="{609DD85F-E051-4DB6-A81D-ADD2D8896619}" type="pres">
      <dgm:prSet presAssocID="{AA93E8D2-EB92-42E8-98DD-BC19CDB15F53}" presName="acctBkgd" presStyleLbl="alignAcc1" presStyleIdx="4" presStyleCnt="5"/>
      <dgm:spPr/>
    </dgm:pt>
    <dgm:pt modelId="{09BA5AF5-7168-4E6B-9E49-F8369F7E3766}" type="pres">
      <dgm:prSet presAssocID="{AA93E8D2-EB92-42E8-98DD-BC19CDB15F53}" presName="acctTx" presStyleLbl="alignAcc1" presStyleIdx="4" presStyleCnt="5">
        <dgm:presLayoutVars>
          <dgm:bulletEnabled val="1"/>
        </dgm:presLayoutVars>
      </dgm:prSet>
      <dgm:spPr/>
    </dgm:pt>
    <dgm:pt modelId="{DD1E2076-CFF3-4837-8486-769550BAF3F8}" type="pres">
      <dgm:prSet presAssocID="{AA93E8D2-EB92-42E8-98DD-BC19CDB15F53}" presName="level" presStyleLbl="node1" presStyleIdx="4" presStyleCnt="5">
        <dgm:presLayoutVars>
          <dgm:chMax val="1"/>
          <dgm:bulletEnabled val="1"/>
        </dgm:presLayoutVars>
      </dgm:prSet>
      <dgm:spPr/>
    </dgm:pt>
    <dgm:pt modelId="{61917E99-B384-4828-8C43-1D9CE4A85DD3}" type="pres">
      <dgm:prSet presAssocID="{AA93E8D2-EB92-42E8-98DD-BC19CDB15F53}" presName="levelTx" presStyleLbl="revTx" presStyleIdx="0" presStyleCnt="0">
        <dgm:presLayoutVars>
          <dgm:chMax val="1"/>
          <dgm:bulletEnabled val="1"/>
        </dgm:presLayoutVars>
      </dgm:prSet>
      <dgm:spPr/>
    </dgm:pt>
  </dgm:ptLst>
  <dgm:cxnLst>
    <dgm:cxn modelId="{CC3D1D02-E6B8-409C-9F5B-1EE52F832435}" srcId="{BB242770-1A79-49C5-8238-942FEF9775B0}" destId="{C96F057A-177F-4242-83C8-3B56ADF25F5B}" srcOrd="3" destOrd="0" parTransId="{426C9D3E-1DF5-40AB-BEFA-7BC38F7749B1}" sibTransId="{8A1E5C0F-5236-4EE9-BC07-8C0B8756B255}"/>
    <dgm:cxn modelId="{A9C5FB08-F3CA-4D5A-85AA-7791EA376A0B}" srcId="{AA93E8D2-EB92-42E8-98DD-BC19CDB15F53}" destId="{0A8C1CE0-9F86-4170-B6E2-CCBB152EA3DC}" srcOrd="0" destOrd="0" parTransId="{EE79913A-883F-41A3-8AC1-3CDF1D0E06DB}" sibTransId="{5E20DCF7-A120-4D01-89A7-BB04256E905C}"/>
    <dgm:cxn modelId="{AC769C13-7661-4D15-873B-999225F3321A}" type="presOf" srcId="{C96F057A-177F-4242-83C8-3B56ADF25F5B}" destId="{87307AC5-4339-4939-9813-E9CA83E505FF}" srcOrd="1" destOrd="0" presId="urn:microsoft.com/office/officeart/2005/8/layout/pyramid3"/>
    <dgm:cxn modelId="{E1803530-9BF6-4E74-A895-4ACD571D7630}" type="presOf" srcId="{0A8C1CE0-9F86-4170-B6E2-CCBB152EA3DC}" destId="{09BA5AF5-7168-4E6B-9E49-F8369F7E3766}" srcOrd="1" destOrd="0" presId="urn:microsoft.com/office/officeart/2005/8/layout/pyramid3"/>
    <dgm:cxn modelId="{BAB4933D-6DAF-4876-A497-48A93A06D258}" type="presOf" srcId="{1186DB26-87AC-4D7E-9D65-17EBCC52DF7C}" destId="{F7866F4A-2FE6-4C09-A268-6E39CBB1837D}" srcOrd="0" destOrd="0" presId="urn:microsoft.com/office/officeart/2005/8/layout/pyramid3"/>
    <dgm:cxn modelId="{A89C2B3E-86C5-4984-9F26-C3668C3E7FB0}" type="presOf" srcId="{4A28DCF6-BDA3-46E6-9AC0-F1A1A8AD960E}" destId="{15EBAEA6-5116-432A-9F54-34C9801DB384}" srcOrd="1" destOrd="0" presId="urn:microsoft.com/office/officeart/2005/8/layout/pyramid3"/>
    <dgm:cxn modelId="{C32E6843-AE7D-4DBA-BE22-764933CB8499}" srcId="{1186DB26-87AC-4D7E-9D65-17EBCC52DF7C}" destId="{0AE5ADA8-8077-48FC-9D90-B548D3FBFB70}" srcOrd="0" destOrd="0" parTransId="{B7A896A2-F41E-4981-98A9-E654EC1C7955}" sibTransId="{ABCDB5C9-B9E8-4987-B546-60654A652041}"/>
    <dgm:cxn modelId="{FAA36064-4B82-445F-BE5C-DB8B695984FF}" type="presOf" srcId="{0A8C1CE0-9F86-4170-B6E2-CCBB152EA3DC}" destId="{609DD85F-E051-4DB6-A81D-ADD2D8896619}" srcOrd="0" destOrd="0" presId="urn:microsoft.com/office/officeart/2005/8/layout/pyramid3"/>
    <dgm:cxn modelId="{682DB564-F71E-46B7-AD02-4AD63EC69FE6}" type="presOf" srcId="{4A28DCF6-BDA3-46E6-9AC0-F1A1A8AD960E}" destId="{9F57ED89-75D9-4AC9-BFAD-D3ECBB8F2B01}" srcOrd="0" destOrd="0" presId="urn:microsoft.com/office/officeart/2005/8/layout/pyramid3"/>
    <dgm:cxn modelId="{649CAB4E-F87D-431C-A586-8D769046A7EB}" type="presOf" srcId="{0AE5ADA8-8077-48FC-9D90-B548D3FBFB70}" destId="{181B358F-E1F5-4321-8AA9-50E1A24F98B5}" srcOrd="1" destOrd="0" presId="urn:microsoft.com/office/officeart/2005/8/layout/pyramid3"/>
    <dgm:cxn modelId="{E26FE254-CD6E-46E9-8660-8A88CB013535}" type="presOf" srcId="{DE78F365-8D05-44C1-A9EA-6C7A37FBBD90}" destId="{6197217D-BF8D-4DFB-8B06-A51A468A08AD}" srcOrd="1" destOrd="0" presId="urn:microsoft.com/office/officeart/2005/8/layout/pyramid3"/>
    <dgm:cxn modelId="{2D7E0C55-85BF-4497-87F5-D8A189566FBA}" type="presOf" srcId="{63426E35-53CE-4527-A67F-9A088A250267}" destId="{2A014065-12B6-491B-941E-B4F6CFFF08CF}" srcOrd="1" destOrd="0" presId="urn:microsoft.com/office/officeart/2005/8/layout/pyramid3"/>
    <dgm:cxn modelId="{E365FE7C-8F2D-4F19-AC77-7FD4DDD20E00}" type="presOf" srcId="{15091F60-F009-45EB-8735-411967A75EBD}" destId="{6DDCED0E-9E8F-4FBE-B980-855F2D2903DF}" srcOrd="1" destOrd="0" presId="urn:microsoft.com/office/officeart/2005/8/layout/pyramid3"/>
    <dgm:cxn modelId="{1898C07D-9622-4F2F-8811-3A8AD42360A6}" type="presOf" srcId="{9014C7B8-E2ED-4D71-A26E-E415E52D2065}" destId="{9F6BED2A-6A1E-4DB3-A9A7-4CADA2F37E37}" srcOrd="1" destOrd="0" presId="urn:microsoft.com/office/officeart/2005/8/layout/pyramid3"/>
    <dgm:cxn modelId="{48FAA588-89F1-4B26-8147-9980E6019BAA}" srcId="{BB242770-1A79-49C5-8238-942FEF9775B0}" destId="{1186DB26-87AC-4D7E-9D65-17EBCC52DF7C}" srcOrd="1" destOrd="0" parTransId="{074BD23C-EBF7-425B-9EFA-C933B00C77B0}" sibTransId="{CCA5A107-645A-471E-8AAB-41A2D7CCD9B3}"/>
    <dgm:cxn modelId="{8272DD92-6359-4B5A-A479-2F74704AAF42}" srcId="{C96F057A-177F-4242-83C8-3B56ADF25F5B}" destId="{DE78F365-8D05-44C1-A9EA-6C7A37FBBD90}" srcOrd="0" destOrd="0" parTransId="{317231B8-F67F-4B33-832C-7CF891321F7E}" sibTransId="{25B26C11-4218-4A57-B21E-634F76557F97}"/>
    <dgm:cxn modelId="{A61B0697-8DD9-47D7-A54C-177E43453D75}" type="presOf" srcId="{AA93E8D2-EB92-42E8-98DD-BC19CDB15F53}" destId="{61917E99-B384-4828-8C43-1D9CE4A85DD3}" srcOrd="1" destOrd="0" presId="urn:microsoft.com/office/officeart/2005/8/layout/pyramid3"/>
    <dgm:cxn modelId="{234D309D-109B-4F95-8922-4898F7F2D7C4}" type="presOf" srcId="{C96F057A-177F-4242-83C8-3B56ADF25F5B}" destId="{02FDE673-0CB3-4E41-BA8C-F3A80D283084}" srcOrd="0" destOrd="0" presId="urn:microsoft.com/office/officeart/2005/8/layout/pyramid3"/>
    <dgm:cxn modelId="{1F47D1A6-943F-4885-BEE1-9683DDD739B9}" srcId="{BB242770-1A79-49C5-8238-942FEF9775B0}" destId="{AA93E8D2-EB92-42E8-98DD-BC19CDB15F53}" srcOrd="4" destOrd="0" parTransId="{EE77B1FE-1992-451F-B94E-BD370D33C13C}" sibTransId="{1C0C91CD-24BA-4567-BEF9-BCA8B1973A36}"/>
    <dgm:cxn modelId="{375C24A9-C5C8-4FCE-8CDA-760B56D2CFF4}" srcId="{BB242770-1A79-49C5-8238-942FEF9775B0}" destId="{15091F60-F009-45EB-8735-411967A75EBD}" srcOrd="2" destOrd="0" parTransId="{A6C8C264-C869-4B90-B8D5-9A53A3F9D3FE}" sibTransId="{7EBD2F88-821D-4E66-A32C-D08D86D1123D}"/>
    <dgm:cxn modelId="{D663B1AE-648D-48F2-8E55-8B0283CA6083}" type="presOf" srcId="{63426E35-53CE-4527-A67F-9A088A250267}" destId="{7B32A0E3-89BA-4F96-A183-46ADC1D83309}" srcOrd="0" destOrd="0" presId="urn:microsoft.com/office/officeart/2005/8/layout/pyramid3"/>
    <dgm:cxn modelId="{31B308B5-27A4-49F9-B88C-242CC6DCC91E}" type="presOf" srcId="{1186DB26-87AC-4D7E-9D65-17EBCC52DF7C}" destId="{78C0CB7B-DF45-4C75-B589-89457CE8A6AE}" srcOrd="1" destOrd="0" presId="urn:microsoft.com/office/officeart/2005/8/layout/pyramid3"/>
    <dgm:cxn modelId="{3860FBBE-9052-4CA4-9772-BF008F8F75FA}" type="presOf" srcId="{15091F60-F009-45EB-8735-411967A75EBD}" destId="{D2C3AA67-963D-44B0-96CB-B76DEF91A6ED}" srcOrd="0" destOrd="0" presId="urn:microsoft.com/office/officeart/2005/8/layout/pyramid3"/>
    <dgm:cxn modelId="{DDB162C0-A4EE-4084-A7D9-293F9C7062AE}" srcId="{BB242770-1A79-49C5-8238-942FEF9775B0}" destId="{9014C7B8-E2ED-4D71-A26E-E415E52D2065}" srcOrd="0" destOrd="0" parTransId="{0F72A1D0-ED66-4E90-A34F-187CC3DF371E}" sibTransId="{B58874CD-B039-4A36-9603-DF76BAB65A47}"/>
    <dgm:cxn modelId="{3DD5B9C3-DAE3-4130-BA89-80386357E498}" type="presOf" srcId="{0AE5ADA8-8077-48FC-9D90-B548D3FBFB70}" destId="{CF7EDA09-0884-4B30-9622-3D63C8E0E3D3}" srcOrd="0" destOrd="0" presId="urn:microsoft.com/office/officeart/2005/8/layout/pyramid3"/>
    <dgm:cxn modelId="{E1B0E5C3-6B06-4025-939A-14CCE60C3194}" type="presOf" srcId="{BB242770-1A79-49C5-8238-942FEF9775B0}" destId="{1A58AEA2-7B0C-40BA-9D5F-BDC44F43C497}" srcOrd="0" destOrd="0" presId="urn:microsoft.com/office/officeart/2005/8/layout/pyramid3"/>
    <dgm:cxn modelId="{A13BF8D4-0EF6-4012-8A19-6B2E9CE050B9}" type="presOf" srcId="{9014C7B8-E2ED-4D71-A26E-E415E52D2065}" destId="{7E5D0DBE-C3AD-40A4-8EDF-1F407BA76E34}" srcOrd="0" destOrd="0" presId="urn:microsoft.com/office/officeart/2005/8/layout/pyramid3"/>
    <dgm:cxn modelId="{035ED9D7-9760-42AB-A413-202DEE010916}" type="presOf" srcId="{DE78F365-8D05-44C1-A9EA-6C7A37FBBD90}" destId="{78569D47-2DE8-42EF-9A44-48D13BE014A6}" srcOrd="0" destOrd="0" presId="urn:microsoft.com/office/officeart/2005/8/layout/pyramid3"/>
    <dgm:cxn modelId="{0B769EE2-0DF2-467A-80E5-E80997BAB66B}" srcId="{15091F60-F009-45EB-8735-411967A75EBD}" destId="{4A28DCF6-BDA3-46E6-9AC0-F1A1A8AD960E}" srcOrd="0" destOrd="0" parTransId="{24FD8FD4-1EA8-40E1-BD29-21707A8E5C82}" sibTransId="{EA09378F-4AB6-448B-88A8-C93F7603E8E8}"/>
    <dgm:cxn modelId="{57390CEC-8178-444F-B5DD-A7F7525EB59C}" type="presOf" srcId="{AA93E8D2-EB92-42E8-98DD-BC19CDB15F53}" destId="{DD1E2076-CFF3-4837-8486-769550BAF3F8}" srcOrd="0" destOrd="0" presId="urn:microsoft.com/office/officeart/2005/8/layout/pyramid3"/>
    <dgm:cxn modelId="{99C0FEF7-1B0B-4F89-91EC-D375349F4523}" srcId="{9014C7B8-E2ED-4D71-A26E-E415E52D2065}" destId="{63426E35-53CE-4527-A67F-9A088A250267}" srcOrd="0" destOrd="0" parTransId="{274B079A-28FE-4CE1-B410-C0E69D403653}" sibTransId="{2A8506B7-5354-4B40-8812-094F39DC5BED}"/>
    <dgm:cxn modelId="{C0B4B521-457B-48FB-AD95-211FB694F3D1}" type="presParOf" srcId="{1A58AEA2-7B0C-40BA-9D5F-BDC44F43C497}" destId="{6F9F4B0E-5986-4B42-AC13-084F9C682DF7}" srcOrd="0" destOrd="0" presId="urn:microsoft.com/office/officeart/2005/8/layout/pyramid3"/>
    <dgm:cxn modelId="{FF53305A-BFEE-4A43-B361-5FA109CBD173}" type="presParOf" srcId="{6F9F4B0E-5986-4B42-AC13-084F9C682DF7}" destId="{7B32A0E3-89BA-4F96-A183-46ADC1D83309}" srcOrd="0" destOrd="0" presId="urn:microsoft.com/office/officeart/2005/8/layout/pyramid3"/>
    <dgm:cxn modelId="{87F53061-E360-4A37-94CF-3C549323F595}" type="presParOf" srcId="{6F9F4B0E-5986-4B42-AC13-084F9C682DF7}" destId="{2A014065-12B6-491B-941E-B4F6CFFF08CF}" srcOrd="1" destOrd="0" presId="urn:microsoft.com/office/officeart/2005/8/layout/pyramid3"/>
    <dgm:cxn modelId="{1D60DC2A-E8C2-4CE8-A6CC-DB9E7441F4DF}" type="presParOf" srcId="{6F9F4B0E-5986-4B42-AC13-084F9C682DF7}" destId="{7E5D0DBE-C3AD-40A4-8EDF-1F407BA76E34}" srcOrd="2" destOrd="0" presId="urn:microsoft.com/office/officeart/2005/8/layout/pyramid3"/>
    <dgm:cxn modelId="{981349C8-CA51-4C2C-9254-B567579F976B}" type="presParOf" srcId="{6F9F4B0E-5986-4B42-AC13-084F9C682DF7}" destId="{9F6BED2A-6A1E-4DB3-A9A7-4CADA2F37E37}" srcOrd="3" destOrd="0" presId="urn:microsoft.com/office/officeart/2005/8/layout/pyramid3"/>
    <dgm:cxn modelId="{57C6B81B-55D9-43B0-A14C-B336F74AD457}" type="presParOf" srcId="{1A58AEA2-7B0C-40BA-9D5F-BDC44F43C497}" destId="{06807911-E655-4CF5-AFFD-3F087A06BCE9}" srcOrd="1" destOrd="0" presId="urn:microsoft.com/office/officeart/2005/8/layout/pyramid3"/>
    <dgm:cxn modelId="{35E64D1A-8EDE-40CF-BBD3-707CF6BFA58B}" type="presParOf" srcId="{06807911-E655-4CF5-AFFD-3F087A06BCE9}" destId="{CF7EDA09-0884-4B30-9622-3D63C8E0E3D3}" srcOrd="0" destOrd="0" presId="urn:microsoft.com/office/officeart/2005/8/layout/pyramid3"/>
    <dgm:cxn modelId="{0C587843-E0AF-4AAC-9733-D7F01D89F1C2}" type="presParOf" srcId="{06807911-E655-4CF5-AFFD-3F087A06BCE9}" destId="{181B358F-E1F5-4321-8AA9-50E1A24F98B5}" srcOrd="1" destOrd="0" presId="urn:microsoft.com/office/officeart/2005/8/layout/pyramid3"/>
    <dgm:cxn modelId="{C1E0535E-4A0A-4A01-930B-5FE2D24AB9A5}" type="presParOf" srcId="{06807911-E655-4CF5-AFFD-3F087A06BCE9}" destId="{F7866F4A-2FE6-4C09-A268-6E39CBB1837D}" srcOrd="2" destOrd="0" presId="urn:microsoft.com/office/officeart/2005/8/layout/pyramid3"/>
    <dgm:cxn modelId="{7BF2B94D-3EEC-4727-AA64-5830CDB6E77E}" type="presParOf" srcId="{06807911-E655-4CF5-AFFD-3F087A06BCE9}" destId="{78C0CB7B-DF45-4C75-B589-89457CE8A6AE}" srcOrd="3" destOrd="0" presId="urn:microsoft.com/office/officeart/2005/8/layout/pyramid3"/>
    <dgm:cxn modelId="{C58C2F48-F530-496B-A14E-80D41CC7D054}" type="presParOf" srcId="{1A58AEA2-7B0C-40BA-9D5F-BDC44F43C497}" destId="{55468C4E-107C-4815-940B-65A0C5D7A5A4}" srcOrd="2" destOrd="0" presId="urn:microsoft.com/office/officeart/2005/8/layout/pyramid3"/>
    <dgm:cxn modelId="{73375B3E-99C7-44BA-8F29-A2F5CC8D41D4}" type="presParOf" srcId="{55468C4E-107C-4815-940B-65A0C5D7A5A4}" destId="{9F57ED89-75D9-4AC9-BFAD-D3ECBB8F2B01}" srcOrd="0" destOrd="0" presId="urn:microsoft.com/office/officeart/2005/8/layout/pyramid3"/>
    <dgm:cxn modelId="{154E5A9D-1658-416D-80ED-6C9C22ED0E71}" type="presParOf" srcId="{55468C4E-107C-4815-940B-65A0C5D7A5A4}" destId="{15EBAEA6-5116-432A-9F54-34C9801DB384}" srcOrd="1" destOrd="0" presId="urn:microsoft.com/office/officeart/2005/8/layout/pyramid3"/>
    <dgm:cxn modelId="{7987717B-C58E-41F4-BAB6-59E6BED725E8}" type="presParOf" srcId="{55468C4E-107C-4815-940B-65A0C5D7A5A4}" destId="{D2C3AA67-963D-44B0-96CB-B76DEF91A6ED}" srcOrd="2" destOrd="0" presId="urn:microsoft.com/office/officeart/2005/8/layout/pyramid3"/>
    <dgm:cxn modelId="{6888AB27-EA6A-4875-8CCE-484879D8BD08}" type="presParOf" srcId="{55468C4E-107C-4815-940B-65A0C5D7A5A4}" destId="{6DDCED0E-9E8F-4FBE-B980-855F2D2903DF}" srcOrd="3" destOrd="0" presId="urn:microsoft.com/office/officeart/2005/8/layout/pyramid3"/>
    <dgm:cxn modelId="{4C325B67-CD58-46BB-B2B9-C7C70418E7DF}" type="presParOf" srcId="{1A58AEA2-7B0C-40BA-9D5F-BDC44F43C497}" destId="{B1F60FF5-344C-456D-85B3-74EB75CC63AD}" srcOrd="3" destOrd="0" presId="urn:microsoft.com/office/officeart/2005/8/layout/pyramid3"/>
    <dgm:cxn modelId="{2B2E0146-CCC4-423D-A534-F115CB136559}" type="presParOf" srcId="{B1F60FF5-344C-456D-85B3-74EB75CC63AD}" destId="{78569D47-2DE8-42EF-9A44-48D13BE014A6}" srcOrd="0" destOrd="0" presId="urn:microsoft.com/office/officeart/2005/8/layout/pyramid3"/>
    <dgm:cxn modelId="{9FCE9073-7AC5-4DD1-9E8A-E0C67581CECE}" type="presParOf" srcId="{B1F60FF5-344C-456D-85B3-74EB75CC63AD}" destId="{6197217D-BF8D-4DFB-8B06-A51A468A08AD}" srcOrd="1" destOrd="0" presId="urn:microsoft.com/office/officeart/2005/8/layout/pyramid3"/>
    <dgm:cxn modelId="{00FC4C16-C764-4465-BAE0-915597E81836}" type="presParOf" srcId="{B1F60FF5-344C-456D-85B3-74EB75CC63AD}" destId="{02FDE673-0CB3-4E41-BA8C-F3A80D283084}" srcOrd="2" destOrd="0" presId="urn:microsoft.com/office/officeart/2005/8/layout/pyramid3"/>
    <dgm:cxn modelId="{319C224A-BA0B-410D-A3DF-8E81FCEAED88}" type="presParOf" srcId="{B1F60FF5-344C-456D-85B3-74EB75CC63AD}" destId="{87307AC5-4339-4939-9813-E9CA83E505FF}" srcOrd="3" destOrd="0" presId="urn:microsoft.com/office/officeart/2005/8/layout/pyramid3"/>
    <dgm:cxn modelId="{5583683B-CEF1-411B-B85C-8D51F40A2663}" type="presParOf" srcId="{1A58AEA2-7B0C-40BA-9D5F-BDC44F43C497}" destId="{1223F8CD-8BE6-4BAF-90C7-3E158210ED84}" srcOrd="4" destOrd="0" presId="urn:microsoft.com/office/officeart/2005/8/layout/pyramid3"/>
    <dgm:cxn modelId="{400C2DA8-A63F-4464-87EF-9D4211AC9BD0}" type="presParOf" srcId="{1223F8CD-8BE6-4BAF-90C7-3E158210ED84}" destId="{609DD85F-E051-4DB6-A81D-ADD2D8896619}" srcOrd="0" destOrd="0" presId="urn:microsoft.com/office/officeart/2005/8/layout/pyramid3"/>
    <dgm:cxn modelId="{A6DBEBF9-797D-4959-85F8-69FC8D9736E0}" type="presParOf" srcId="{1223F8CD-8BE6-4BAF-90C7-3E158210ED84}" destId="{09BA5AF5-7168-4E6B-9E49-F8369F7E3766}" srcOrd="1" destOrd="0" presId="urn:microsoft.com/office/officeart/2005/8/layout/pyramid3"/>
    <dgm:cxn modelId="{F11AED0C-D34E-4795-934A-84A468A46EA6}" type="presParOf" srcId="{1223F8CD-8BE6-4BAF-90C7-3E158210ED84}" destId="{DD1E2076-CFF3-4837-8486-769550BAF3F8}" srcOrd="2" destOrd="0" presId="urn:microsoft.com/office/officeart/2005/8/layout/pyramid3"/>
    <dgm:cxn modelId="{AC448081-9747-4C82-8713-1D46CD146C2C}" type="presParOf" srcId="{1223F8CD-8BE6-4BAF-90C7-3E158210ED84}" destId="{61917E99-B384-4828-8C43-1D9CE4A85DD3}" srcOrd="3"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25D73-A150-4AB5-940E-78A98A74EF22}"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fr-FR"/>
        </a:p>
      </dgm:t>
    </dgm:pt>
    <dgm:pt modelId="{C26EB360-4BE9-4C42-933E-7DF4A274D196}">
      <dgm:prSet/>
      <dgm:spPr/>
      <dgm:t>
        <a:bodyPr/>
        <a:lstStyle/>
        <a:p>
          <a:r>
            <a:rPr lang="fr-FR" dirty="0"/>
            <a:t>Medium </a:t>
          </a:r>
          <a:r>
            <a:rPr lang="fr-FR" dirty="0" err="1"/>
            <a:t>term</a:t>
          </a:r>
          <a:endParaRPr lang="fr-FR" dirty="0"/>
        </a:p>
      </dgm:t>
    </dgm:pt>
    <dgm:pt modelId="{305D689C-BF22-4119-9472-6AF96DEBAF6F}" type="parTrans" cxnId="{515F5443-2D9C-483A-B835-D51AE05FFB46}">
      <dgm:prSet/>
      <dgm:spPr/>
      <dgm:t>
        <a:bodyPr/>
        <a:lstStyle/>
        <a:p>
          <a:endParaRPr lang="fr-FR"/>
        </a:p>
      </dgm:t>
    </dgm:pt>
    <dgm:pt modelId="{3EDCBEDB-CD2D-4F40-BF59-3DAACAAD8DED}" type="sibTrans" cxnId="{515F5443-2D9C-483A-B835-D51AE05FFB46}">
      <dgm:prSet/>
      <dgm:spPr/>
      <dgm:t>
        <a:bodyPr/>
        <a:lstStyle/>
        <a:p>
          <a:endParaRPr lang="fr-FR"/>
        </a:p>
      </dgm:t>
    </dgm:pt>
    <dgm:pt modelId="{2D703C9A-DA8F-4533-B5D6-DB4620C7E142}">
      <dgm:prSet/>
      <dgm:spPr/>
      <dgm:t>
        <a:bodyPr/>
        <a:lstStyle/>
        <a:p>
          <a:r>
            <a:rPr lang="fr-FR" dirty="0" err="1"/>
            <a:t>Commitment</a:t>
          </a:r>
          <a:r>
            <a:rPr lang="fr-FR" dirty="0"/>
            <a:t> to </a:t>
          </a:r>
          <a:r>
            <a:rPr lang="fr-FR" dirty="0" err="1"/>
            <a:t>strategic</a:t>
          </a:r>
          <a:r>
            <a:rPr lang="fr-FR" dirty="0"/>
            <a:t> </a:t>
          </a:r>
          <a:r>
            <a:rPr lang="fr-FR" dirty="0" err="1"/>
            <a:t>renewal</a:t>
          </a:r>
          <a:endParaRPr lang="fr-FR" dirty="0"/>
        </a:p>
      </dgm:t>
    </dgm:pt>
    <dgm:pt modelId="{2200DBFF-7783-4640-BB9A-C84B2F2A59E9}" type="parTrans" cxnId="{2C7701E0-CA24-4051-A3BD-3C2F1F8A322E}">
      <dgm:prSet/>
      <dgm:spPr/>
      <dgm:t>
        <a:bodyPr/>
        <a:lstStyle/>
        <a:p>
          <a:endParaRPr lang="fr-FR"/>
        </a:p>
      </dgm:t>
    </dgm:pt>
    <dgm:pt modelId="{76E1AAD9-AF26-4B51-B5A5-D4DF0E0FB8C6}" type="sibTrans" cxnId="{2C7701E0-CA24-4051-A3BD-3C2F1F8A322E}">
      <dgm:prSet/>
      <dgm:spPr/>
      <dgm:t>
        <a:bodyPr/>
        <a:lstStyle/>
        <a:p>
          <a:endParaRPr lang="fr-FR"/>
        </a:p>
      </dgm:t>
    </dgm:pt>
    <dgm:pt modelId="{6F305679-E105-4489-8ADB-A04DECFBD4C5}">
      <dgm:prSet/>
      <dgm:spPr/>
      <dgm:t>
        <a:bodyPr/>
        <a:lstStyle/>
        <a:p>
          <a:r>
            <a:rPr lang="fr-FR" dirty="0"/>
            <a:t>Long </a:t>
          </a:r>
          <a:r>
            <a:rPr lang="fr-FR" dirty="0" err="1"/>
            <a:t>term</a:t>
          </a:r>
          <a:endParaRPr lang="fr-FR" dirty="0"/>
        </a:p>
      </dgm:t>
    </dgm:pt>
    <dgm:pt modelId="{A0F6ECE3-F9C6-48A7-9DFB-DB3B6E36BDEB}" type="parTrans" cxnId="{619AAD39-C285-4B5C-B41C-06FEB3206A2F}">
      <dgm:prSet/>
      <dgm:spPr/>
      <dgm:t>
        <a:bodyPr/>
        <a:lstStyle/>
        <a:p>
          <a:endParaRPr lang="fr-FR"/>
        </a:p>
      </dgm:t>
    </dgm:pt>
    <dgm:pt modelId="{122EE847-7B1E-4274-9160-22A88DEC2B20}" type="sibTrans" cxnId="{619AAD39-C285-4B5C-B41C-06FEB3206A2F}">
      <dgm:prSet/>
      <dgm:spPr/>
      <dgm:t>
        <a:bodyPr/>
        <a:lstStyle/>
        <a:p>
          <a:endParaRPr lang="fr-FR"/>
        </a:p>
      </dgm:t>
    </dgm:pt>
    <dgm:pt modelId="{039716F3-AC8F-41BB-A4B5-1141CCE8BFA3}">
      <dgm:prSet/>
      <dgm:spPr/>
      <dgm:t>
        <a:bodyPr/>
        <a:lstStyle/>
        <a:p>
          <a:r>
            <a:rPr lang="en-US" dirty="0"/>
            <a:t>Maintenance of the company's level of activity</a:t>
          </a:r>
          <a:r>
            <a:rPr lang="fr-FR" dirty="0"/>
            <a:t> </a:t>
          </a:r>
        </a:p>
      </dgm:t>
    </dgm:pt>
    <dgm:pt modelId="{856F6652-1FBF-4172-AF91-00A85D8834C4}" type="parTrans" cxnId="{806797D3-D095-4F28-9FA9-5C6A03956067}">
      <dgm:prSet/>
      <dgm:spPr/>
      <dgm:t>
        <a:bodyPr/>
        <a:lstStyle/>
        <a:p>
          <a:endParaRPr lang="fr-FR"/>
        </a:p>
      </dgm:t>
    </dgm:pt>
    <dgm:pt modelId="{99025DAA-D42E-4859-8267-682377E24F95}" type="sibTrans" cxnId="{806797D3-D095-4F28-9FA9-5C6A03956067}">
      <dgm:prSet/>
      <dgm:spPr/>
      <dgm:t>
        <a:bodyPr/>
        <a:lstStyle/>
        <a:p>
          <a:endParaRPr lang="fr-FR"/>
        </a:p>
      </dgm:t>
    </dgm:pt>
    <dgm:pt modelId="{EB37E8E6-8CCD-478B-8F32-72AC8133D644}">
      <dgm:prSet/>
      <dgm:spPr/>
      <dgm:t>
        <a:bodyPr/>
        <a:lstStyle/>
        <a:p>
          <a:r>
            <a:rPr lang="fr-FR" dirty="0"/>
            <a:t>Short </a:t>
          </a:r>
          <a:r>
            <a:rPr lang="fr-FR" dirty="0" err="1"/>
            <a:t>term</a:t>
          </a:r>
          <a:endParaRPr lang="fr-FR" dirty="0"/>
        </a:p>
      </dgm:t>
    </dgm:pt>
    <dgm:pt modelId="{6E0CE92B-1077-4B0B-A2FF-CFBF64C0CF87}" type="parTrans" cxnId="{CDBF7277-67AD-4EAB-BAB7-4AD5570B9A30}">
      <dgm:prSet/>
      <dgm:spPr/>
      <dgm:t>
        <a:bodyPr/>
        <a:lstStyle/>
        <a:p>
          <a:endParaRPr lang="fr-FR"/>
        </a:p>
      </dgm:t>
    </dgm:pt>
    <dgm:pt modelId="{7B2D8B27-1368-4675-8851-9FD793D7D2D1}" type="sibTrans" cxnId="{CDBF7277-67AD-4EAB-BAB7-4AD5570B9A30}">
      <dgm:prSet/>
      <dgm:spPr/>
      <dgm:t>
        <a:bodyPr/>
        <a:lstStyle/>
        <a:p>
          <a:endParaRPr lang="fr-FR"/>
        </a:p>
      </dgm:t>
    </dgm:pt>
    <dgm:pt modelId="{5FAC0B8C-0098-46F5-9F9A-B170150A36CE}">
      <dgm:prSet/>
      <dgm:spPr/>
      <dgm:t>
        <a:bodyPr/>
        <a:lstStyle/>
        <a:p>
          <a:r>
            <a:rPr lang="en-US" dirty="0"/>
            <a:t>Cost-cutting measures that may reduce the scope of a company's</a:t>
          </a:r>
          <a:endParaRPr lang="fr-FR" dirty="0"/>
        </a:p>
      </dgm:t>
    </dgm:pt>
    <dgm:pt modelId="{13369E4D-4F56-46F6-B46A-0121FCC7E47B}" type="parTrans" cxnId="{1691647A-2A07-4F16-99A1-93F6CB64327E}">
      <dgm:prSet/>
      <dgm:spPr/>
      <dgm:t>
        <a:bodyPr/>
        <a:lstStyle/>
        <a:p>
          <a:endParaRPr lang="fr-FR"/>
        </a:p>
      </dgm:t>
    </dgm:pt>
    <dgm:pt modelId="{68F6CE78-AB68-4EAE-AE18-52E4A2131532}" type="sibTrans" cxnId="{1691647A-2A07-4F16-99A1-93F6CB64327E}">
      <dgm:prSet/>
      <dgm:spPr/>
      <dgm:t>
        <a:bodyPr/>
        <a:lstStyle/>
        <a:p>
          <a:endParaRPr lang="fr-FR"/>
        </a:p>
      </dgm:t>
    </dgm:pt>
    <dgm:pt modelId="{F63DC776-0F3C-45C4-BFAB-64E5D1FA4E3D}" type="pres">
      <dgm:prSet presAssocID="{43D25D73-A150-4AB5-940E-78A98A74EF22}" presName="Name0" presStyleCnt="0">
        <dgm:presLayoutVars>
          <dgm:dir/>
          <dgm:animLvl val="lvl"/>
          <dgm:resizeHandles val="exact"/>
        </dgm:presLayoutVars>
      </dgm:prSet>
      <dgm:spPr/>
    </dgm:pt>
    <dgm:pt modelId="{5A1BDE31-A558-43BB-8878-5BB13DD269C0}" type="pres">
      <dgm:prSet presAssocID="{EB37E8E6-8CCD-478B-8F32-72AC8133D644}" presName="composite" presStyleCnt="0"/>
      <dgm:spPr/>
    </dgm:pt>
    <dgm:pt modelId="{1A2373FD-723B-4734-B9FF-95EA589B87AA}" type="pres">
      <dgm:prSet presAssocID="{EB37E8E6-8CCD-478B-8F32-72AC8133D644}" presName="parTx" presStyleLbl="alignNode1" presStyleIdx="0" presStyleCnt="3">
        <dgm:presLayoutVars>
          <dgm:chMax val="0"/>
          <dgm:chPref val="0"/>
          <dgm:bulletEnabled val="1"/>
        </dgm:presLayoutVars>
      </dgm:prSet>
      <dgm:spPr/>
    </dgm:pt>
    <dgm:pt modelId="{2B62006D-2EEE-4F93-A046-8DB48A310FB5}" type="pres">
      <dgm:prSet presAssocID="{EB37E8E6-8CCD-478B-8F32-72AC8133D644}" presName="desTx" presStyleLbl="alignAccFollowNode1" presStyleIdx="0" presStyleCnt="3">
        <dgm:presLayoutVars>
          <dgm:bulletEnabled val="1"/>
        </dgm:presLayoutVars>
      </dgm:prSet>
      <dgm:spPr/>
    </dgm:pt>
    <dgm:pt modelId="{49D4E723-E563-4D31-874A-FF6254C93971}" type="pres">
      <dgm:prSet presAssocID="{7B2D8B27-1368-4675-8851-9FD793D7D2D1}" presName="space" presStyleCnt="0"/>
      <dgm:spPr/>
    </dgm:pt>
    <dgm:pt modelId="{198A52E2-2F68-4B17-81FC-F09F8287AB10}" type="pres">
      <dgm:prSet presAssocID="{C26EB360-4BE9-4C42-933E-7DF4A274D196}" presName="composite" presStyleCnt="0"/>
      <dgm:spPr/>
    </dgm:pt>
    <dgm:pt modelId="{E1708D3F-EC48-4D81-83AF-C436B33EE43B}" type="pres">
      <dgm:prSet presAssocID="{C26EB360-4BE9-4C42-933E-7DF4A274D196}" presName="parTx" presStyleLbl="alignNode1" presStyleIdx="1" presStyleCnt="3">
        <dgm:presLayoutVars>
          <dgm:chMax val="0"/>
          <dgm:chPref val="0"/>
          <dgm:bulletEnabled val="1"/>
        </dgm:presLayoutVars>
      </dgm:prSet>
      <dgm:spPr/>
    </dgm:pt>
    <dgm:pt modelId="{4EE162D2-38BA-4CC3-ABD9-64EE8E29C3FF}" type="pres">
      <dgm:prSet presAssocID="{C26EB360-4BE9-4C42-933E-7DF4A274D196}" presName="desTx" presStyleLbl="alignAccFollowNode1" presStyleIdx="1" presStyleCnt="3">
        <dgm:presLayoutVars>
          <dgm:bulletEnabled val="1"/>
        </dgm:presLayoutVars>
      </dgm:prSet>
      <dgm:spPr/>
    </dgm:pt>
    <dgm:pt modelId="{2E1A744A-606E-4F31-A1A6-0615C34562B8}" type="pres">
      <dgm:prSet presAssocID="{3EDCBEDB-CD2D-4F40-BF59-3DAACAAD8DED}" presName="space" presStyleCnt="0"/>
      <dgm:spPr/>
    </dgm:pt>
    <dgm:pt modelId="{3480E2CA-DA8C-4CF3-AD32-37E336B9E700}" type="pres">
      <dgm:prSet presAssocID="{6F305679-E105-4489-8ADB-A04DECFBD4C5}" presName="composite" presStyleCnt="0"/>
      <dgm:spPr/>
    </dgm:pt>
    <dgm:pt modelId="{DF3225E8-C01E-4BC5-9F55-AFD589464F9F}" type="pres">
      <dgm:prSet presAssocID="{6F305679-E105-4489-8ADB-A04DECFBD4C5}" presName="parTx" presStyleLbl="alignNode1" presStyleIdx="2" presStyleCnt="3">
        <dgm:presLayoutVars>
          <dgm:chMax val="0"/>
          <dgm:chPref val="0"/>
          <dgm:bulletEnabled val="1"/>
        </dgm:presLayoutVars>
      </dgm:prSet>
      <dgm:spPr/>
    </dgm:pt>
    <dgm:pt modelId="{02C2A9EF-C6E7-4C41-BC71-746BA768AF38}" type="pres">
      <dgm:prSet presAssocID="{6F305679-E105-4489-8ADB-A04DECFBD4C5}" presName="desTx" presStyleLbl="alignAccFollowNode1" presStyleIdx="2" presStyleCnt="3">
        <dgm:presLayoutVars>
          <dgm:bulletEnabled val="1"/>
        </dgm:presLayoutVars>
      </dgm:prSet>
      <dgm:spPr/>
    </dgm:pt>
  </dgm:ptLst>
  <dgm:cxnLst>
    <dgm:cxn modelId="{ADE6AC23-BAA7-4271-8682-3FE7D7E35E47}" type="presOf" srcId="{039716F3-AC8F-41BB-A4B5-1141CCE8BFA3}" destId="{4EE162D2-38BA-4CC3-ABD9-64EE8E29C3FF}" srcOrd="0" destOrd="0" presId="urn:microsoft.com/office/officeart/2005/8/layout/hList1"/>
    <dgm:cxn modelId="{619AAD39-C285-4B5C-B41C-06FEB3206A2F}" srcId="{43D25D73-A150-4AB5-940E-78A98A74EF22}" destId="{6F305679-E105-4489-8ADB-A04DECFBD4C5}" srcOrd="2" destOrd="0" parTransId="{A0F6ECE3-F9C6-48A7-9DFB-DB3B6E36BDEB}" sibTransId="{122EE847-7B1E-4274-9160-22A88DEC2B20}"/>
    <dgm:cxn modelId="{4DA8063D-2C36-4E63-B51C-3BCB5F99196C}" type="presOf" srcId="{2D703C9A-DA8F-4533-B5D6-DB4620C7E142}" destId="{02C2A9EF-C6E7-4C41-BC71-746BA768AF38}" srcOrd="0" destOrd="0" presId="urn:microsoft.com/office/officeart/2005/8/layout/hList1"/>
    <dgm:cxn modelId="{515F5443-2D9C-483A-B835-D51AE05FFB46}" srcId="{43D25D73-A150-4AB5-940E-78A98A74EF22}" destId="{C26EB360-4BE9-4C42-933E-7DF4A274D196}" srcOrd="1" destOrd="0" parTransId="{305D689C-BF22-4119-9472-6AF96DEBAF6F}" sibTransId="{3EDCBEDB-CD2D-4F40-BF59-3DAACAAD8DED}"/>
    <dgm:cxn modelId="{DBFAB94A-9856-489B-9304-D9A0169DEF0E}" type="presOf" srcId="{5FAC0B8C-0098-46F5-9F9A-B170150A36CE}" destId="{2B62006D-2EEE-4F93-A046-8DB48A310FB5}" srcOrd="0" destOrd="0" presId="urn:microsoft.com/office/officeart/2005/8/layout/hList1"/>
    <dgm:cxn modelId="{CDBF7277-67AD-4EAB-BAB7-4AD5570B9A30}" srcId="{43D25D73-A150-4AB5-940E-78A98A74EF22}" destId="{EB37E8E6-8CCD-478B-8F32-72AC8133D644}" srcOrd="0" destOrd="0" parTransId="{6E0CE92B-1077-4B0B-A2FF-CFBF64C0CF87}" sibTransId="{7B2D8B27-1368-4675-8851-9FD793D7D2D1}"/>
    <dgm:cxn modelId="{1691647A-2A07-4F16-99A1-93F6CB64327E}" srcId="{EB37E8E6-8CCD-478B-8F32-72AC8133D644}" destId="{5FAC0B8C-0098-46F5-9F9A-B170150A36CE}" srcOrd="0" destOrd="0" parTransId="{13369E4D-4F56-46F6-B46A-0121FCC7E47B}" sibTransId="{68F6CE78-AB68-4EAE-AE18-52E4A2131532}"/>
    <dgm:cxn modelId="{7CCE7A7F-8F1F-4DFA-9B54-58C9814BDEC6}" type="presOf" srcId="{C26EB360-4BE9-4C42-933E-7DF4A274D196}" destId="{E1708D3F-EC48-4D81-83AF-C436B33EE43B}" srcOrd="0" destOrd="0" presId="urn:microsoft.com/office/officeart/2005/8/layout/hList1"/>
    <dgm:cxn modelId="{9057C6B2-75C3-4FF0-B483-D0A04855D735}" type="presOf" srcId="{EB37E8E6-8CCD-478B-8F32-72AC8133D644}" destId="{1A2373FD-723B-4734-B9FF-95EA589B87AA}" srcOrd="0" destOrd="0" presId="urn:microsoft.com/office/officeart/2005/8/layout/hList1"/>
    <dgm:cxn modelId="{931310CA-A2CD-4936-8083-190D98BC6197}" type="presOf" srcId="{6F305679-E105-4489-8ADB-A04DECFBD4C5}" destId="{DF3225E8-C01E-4BC5-9F55-AFD589464F9F}" srcOrd="0" destOrd="0" presId="urn:microsoft.com/office/officeart/2005/8/layout/hList1"/>
    <dgm:cxn modelId="{806797D3-D095-4F28-9FA9-5C6A03956067}" srcId="{C26EB360-4BE9-4C42-933E-7DF4A274D196}" destId="{039716F3-AC8F-41BB-A4B5-1141CCE8BFA3}" srcOrd="0" destOrd="0" parTransId="{856F6652-1FBF-4172-AF91-00A85D8834C4}" sibTransId="{99025DAA-D42E-4859-8267-682377E24F95}"/>
    <dgm:cxn modelId="{2C7701E0-CA24-4051-A3BD-3C2F1F8A322E}" srcId="{6F305679-E105-4489-8ADB-A04DECFBD4C5}" destId="{2D703C9A-DA8F-4533-B5D6-DB4620C7E142}" srcOrd="0" destOrd="0" parTransId="{2200DBFF-7783-4640-BB9A-C84B2F2A59E9}" sibTransId="{76E1AAD9-AF26-4B51-B5A5-D4DF0E0FB8C6}"/>
    <dgm:cxn modelId="{974A9FE6-C2BF-46E7-AD15-6837AF28C34B}" type="presOf" srcId="{43D25D73-A150-4AB5-940E-78A98A74EF22}" destId="{F63DC776-0F3C-45C4-BFAB-64E5D1FA4E3D}" srcOrd="0" destOrd="0" presId="urn:microsoft.com/office/officeart/2005/8/layout/hList1"/>
    <dgm:cxn modelId="{7CD459E9-7501-4A59-A8A2-B8FC3F63C524}" type="presParOf" srcId="{F63DC776-0F3C-45C4-BFAB-64E5D1FA4E3D}" destId="{5A1BDE31-A558-43BB-8878-5BB13DD269C0}" srcOrd="0" destOrd="0" presId="urn:microsoft.com/office/officeart/2005/8/layout/hList1"/>
    <dgm:cxn modelId="{88B19D99-A926-42D2-8F6D-4AF7E609D6C4}" type="presParOf" srcId="{5A1BDE31-A558-43BB-8878-5BB13DD269C0}" destId="{1A2373FD-723B-4734-B9FF-95EA589B87AA}" srcOrd="0" destOrd="0" presId="urn:microsoft.com/office/officeart/2005/8/layout/hList1"/>
    <dgm:cxn modelId="{06CC1867-2398-42F9-822C-99B5F45480C0}" type="presParOf" srcId="{5A1BDE31-A558-43BB-8878-5BB13DD269C0}" destId="{2B62006D-2EEE-4F93-A046-8DB48A310FB5}" srcOrd="1" destOrd="0" presId="urn:microsoft.com/office/officeart/2005/8/layout/hList1"/>
    <dgm:cxn modelId="{2690720E-EBC6-434A-B070-2E0C8C014C1C}" type="presParOf" srcId="{F63DC776-0F3C-45C4-BFAB-64E5D1FA4E3D}" destId="{49D4E723-E563-4D31-874A-FF6254C93971}" srcOrd="1" destOrd="0" presId="urn:microsoft.com/office/officeart/2005/8/layout/hList1"/>
    <dgm:cxn modelId="{2488AE95-BBCF-4B89-A8AB-2982C6C72976}" type="presParOf" srcId="{F63DC776-0F3C-45C4-BFAB-64E5D1FA4E3D}" destId="{198A52E2-2F68-4B17-81FC-F09F8287AB10}" srcOrd="2" destOrd="0" presId="urn:microsoft.com/office/officeart/2005/8/layout/hList1"/>
    <dgm:cxn modelId="{5920A1D1-24C0-4F31-8555-106E42EAB24E}" type="presParOf" srcId="{198A52E2-2F68-4B17-81FC-F09F8287AB10}" destId="{E1708D3F-EC48-4D81-83AF-C436B33EE43B}" srcOrd="0" destOrd="0" presId="urn:microsoft.com/office/officeart/2005/8/layout/hList1"/>
    <dgm:cxn modelId="{76EDC8A7-D1F5-44B7-84AF-5AFB422816F4}" type="presParOf" srcId="{198A52E2-2F68-4B17-81FC-F09F8287AB10}" destId="{4EE162D2-38BA-4CC3-ABD9-64EE8E29C3FF}" srcOrd="1" destOrd="0" presId="urn:microsoft.com/office/officeart/2005/8/layout/hList1"/>
    <dgm:cxn modelId="{E7199113-BB8B-4691-9257-A2E6F58D2B05}" type="presParOf" srcId="{F63DC776-0F3C-45C4-BFAB-64E5D1FA4E3D}" destId="{2E1A744A-606E-4F31-A1A6-0615C34562B8}" srcOrd="3" destOrd="0" presId="urn:microsoft.com/office/officeart/2005/8/layout/hList1"/>
    <dgm:cxn modelId="{94460FBB-74D0-4A98-8FCF-553B02BD61DB}" type="presParOf" srcId="{F63DC776-0F3C-45C4-BFAB-64E5D1FA4E3D}" destId="{3480E2CA-DA8C-4CF3-AD32-37E336B9E700}" srcOrd="4" destOrd="0" presId="urn:microsoft.com/office/officeart/2005/8/layout/hList1"/>
    <dgm:cxn modelId="{D5FECC32-37FE-4942-A648-5D425B12E4C1}" type="presParOf" srcId="{3480E2CA-DA8C-4CF3-AD32-37E336B9E700}" destId="{DF3225E8-C01E-4BC5-9F55-AFD589464F9F}" srcOrd="0" destOrd="0" presId="urn:microsoft.com/office/officeart/2005/8/layout/hList1"/>
    <dgm:cxn modelId="{B7F53A37-5724-4A62-A3BD-2219CC645E16}" type="presParOf" srcId="{3480E2CA-DA8C-4CF3-AD32-37E336B9E700}" destId="{02C2A9EF-C6E7-4C41-BC71-746BA768AF38}"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7A8DB-20CD-4204-B783-FE2A5F302FBA}"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fr-FR"/>
        </a:p>
      </dgm:t>
    </dgm:pt>
    <dgm:pt modelId="{2B79F59E-9718-4805-8C5E-E8FF837AF25F}">
      <dgm:prSet phldrT="[Texte]" custT="1"/>
      <dgm:spPr/>
      <dgm:t>
        <a:bodyPr/>
        <a:lstStyle/>
        <a:p>
          <a:r>
            <a:rPr lang="en-US" sz="1800" b="0" dirty="0">
              <a:latin typeface="Open Sans" panose="020B0606030504020204" pitchFamily="34" charset="0"/>
            </a:rPr>
            <a:t>Forced closure of the company</a:t>
          </a:r>
          <a:endParaRPr lang="fr-FR" sz="1800" b="0" dirty="0"/>
        </a:p>
      </dgm:t>
    </dgm:pt>
    <dgm:pt modelId="{F7EF2CFC-808D-4820-9721-EA7F593F108F}" type="parTrans" cxnId="{835222CE-C4A1-43CE-B5C8-B39209AB7FCA}">
      <dgm:prSet/>
      <dgm:spPr/>
      <dgm:t>
        <a:bodyPr/>
        <a:lstStyle/>
        <a:p>
          <a:endParaRPr lang="fr-FR"/>
        </a:p>
      </dgm:t>
    </dgm:pt>
    <dgm:pt modelId="{222967C6-75DF-42A8-9AA7-C1E90692F977}" type="sibTrans" cxnId="{835222CE-C4A1-43CE-B5C8-B39209AB7FCA}">
      <dgm:prSet/>
      <dgm:spPr/>
      <dgm:t>
        <a:bodyPr/>
        <a:lstStyle/>
        <a:p>
          <a:endParaRPr lang="fr-FR"/>
        </a:p>
      </dgm:t>
    </dgm:pt>
    <dgm:pt modelId="{14C3C0EA-7C77-4C5C-89A3-06F7A68BD186}">
      <dgm:prSet/>
      <dgm:spPr/>
      <dgm:t>
        <a:bodyPr/>
        <a:lstStyle/>
        <a:p>
          <a:r>
            <a:rPr lang="fr-FR" b="0" dirty="0" err="1">
              <a:latin typeface="Open Sans" panose="020B0606030504020204" pitchFamily="34" charset="0"/>
            </a:rPr>
            <a:t>Containment</a:t>
          </a:r>
          <a:r>
            <a:rPr lang="fr-FR" b="0" dirty="0">
              <a:latin typeface="Open Sans" panose="020B0606030504020204" pitchFamily="34" charset="0"/>
            </a:rPr>
            <a:t> </a:t>
          </a:r>
          <a:r>
            <a:rPr lang="fr-FR" b="0" dirty="0" err="1">
              <a:latin typeface="Open Sans" panose="020B0606030504020204" pitchFamily="34" charset="0"/>
            </a:rPr>
            <a:t>measures</a:t>
          </a:r>
          <a:endParaRPr lang="fr-FR" b="0" dirty="0">
            <a:latin typeface="Open Sans" panose="020B0606030504020204" pitchFamily="34" charset="0"/>
            <a:ea typeface="Open Sans" panose="020B0606030504020204" pitchFamily="34" charset="0"/>
            <a:cs typeface="Open Sans" panose="020B0606030504020204" pitchFamily="34" charset="0"/>
          </a:endParaRPr>
        </a:p>
      </dgm:t>
    </dgm:pt>
    <dgm:pt modelId="{74CC4A09-DF46-4A11-82B6-5A0193F6CE4D}" type="parTrans" cxnId="{40C80E4B-70F5-4C52-8EAC-9C6F8FE08823}">
      <dgm:prSet/>
      <dgm:spPr/>
      <dgm:t>
        <a:bodyPr/>
        <a:lstStyle/>
        <a:p>
          <a:endParaRPr lang="fr-FR"/>
        </a:p>
      </dgm:t>
    </dgm:pt>
    <dgm:pt modelId="{B1EBD7BD-4AC7-44D1-98F7-139BDD37ACC5}" type="sibTrans" cxnId="{40C80E4B-70F5-4C52-8EAC-9C6F8FE08823}">
      <dgm:prSet/>
      <dgm:spPr/>
      <dgm:t>
        <a:bodyPr/>
        <a:lstStyle/>
        <a:p>
          <a:endParaRPr lang="fr-FR"/>
        </a:p>
      </dgm:t>
    </dgm:pt>
    <dgm:pt modelId="{DA1E5690-31BA-4327-9CB7-9AF20C42BD92}">
      <dgm:prSet custT="1"/>
      <dgm:spPr/>
      <dgm:t>
        <a:bodyPr/>
        <a:lstStyle/>
        <a:p>
          <a:r>
            <a:rPr lang="fr-FR" sz="1800" b="0" dirty="0" err="1">
              <a:latin typeface="Open Sans" panose="020B0606030504020204" pitchFamily="34" charset="0"/>
            </a:rPr>
            <a:t>Containment</a:t>
          </a:r>
          <a:r>
            <a:rPr lang="fr-FR" sz="1800" b="0" dirty="0">
              <a:latin typeface="Open Sans" panose="020B0606030504020204" pitchFamily="34" charset="0"/>
            </a:rPr>
            <a:t> </a:t>
          </a:r>
          <a:r>
            <a:rPr lang="fr-FR" sz="1800" b="0" dirty="0" err="1">
              <a:latin typeface="Open Sans" panose="020B0606030504020204" pitchFamily="34" charset="0"/>
            </a:rPr>
            <a:t>measures</a:t>
          </a:r>
          <a:endParaRPr lang="fr-FR" sz="1800" b="0" dirty="0">
            <a:latin typeface="Open Sans" panose="020B0606030504020204" pitchFamily="34" charset="0"/>
            <a:ea typeface="Open Sans" panose="020B0606030504020204" pitchFamily="34" charset="0"/>
            <a:cs typeface="Open Sans" panose="020B0606030504020204" pitchFamily="34" charset="0"/>
          </a:endParaRPr>
        </a:p>
      </dgm:t>
    </dgm:pt>
    <dgm:pt modelId="{0B2C18A6-4B89-4100-8476-439776562091}" type="parTrans" cxnId="{8151FA7C-76BC-4C3D-BBA0-E0E15713575A}">
      <dgm:prSet/>
      <dgm:spPr/>
      <dgm:t>
        <a:bodyPr/>
        <a:lstStyle/>
        <a:p>
          <a:endParaRPr lang="fr-FR"/>
        </a:p>
      </dgm:t>
    </dgm:pt>
    <dgm:pt modelId="{16C0EB72-0EA2-41F6-AEC6-412B14C3250B}" type="sibTrans" cxnId="{8151FA7C-76BC-4C3D-BBA0-E0E15713575A}">
      <dgm:prSet/>
      <dgm:spPr/>
      <dgm:t>
        <a:bodyPr/>
        <a:lstStyle/>
        <a:p>
          <a:endParaRPr lang="fr-FR"/>
        </a:p>
      </dgm:t>
    </dgm:pt>
    <dgm:pt modelId="{4A9687E2-3AA2-40D9-BDB1-8D4C3D399358}">
      <dgm:prSet/>
      <dgm:spPr/>
      <dgm:t>
        <a:bodyPr/>
        <a:lstStyle/>
        <a:p>
          <a:r>
            <a:rPr lang="en-US" b="0">
              <a:latin typeface="Open Sans" panose="020B0606030504020204" pitchFamily="34" charset="0"/>
            </a:rPr>
            <a:t>Purchase of protective equipment, implementation of health protocols and telecommuting</a:t>
          </a:r>
          <a:endParaRPr lang="fr-FR" b="0" dirty="0">
            <a:latin typeface="Open Sans" panose="020B0606030504020204" pitchFamily="34" charset="0"/>
            <a:ea typeface="Open Sans" panose="020B0606030504020204" pitchFamily="34" charset="0"/>
            <a:cs typeface="Open Sans" panose="020B0606030504020204" pitchFamily="34" charset="0"/>
          </a:endParaRPr>
        </a:p>
      </dgm:t>
    </dgm:pt>
    <dgm:pt modelId="{C9683934-AB8A-4008-BEE5-3E293F9266D1}" type="parTrans" cxnId="{13F91A73-9B9A-4900-A966-8A015A1D78F2}">
      <dgm:prSet/>
      <dgm:spPr/>
      <dgm:t>
        <a:bodyPr/>
        <a:lstStyle/>
        <a:p>
          <a:endParaRPr lang="fr-FR"/>
        </a:p>
      </dgm:t>
    </dgm:pt>
    <dgm:pt modelId="{2F5AEBD3-6ACF-49E5-98E6-B07CD1C4AFA2}" type="sibTrans" cxnId="{13F91A73-9B9A-4900-A966-8A015A1D78F2}">
      <dgm:prSet/>
      <dgm:spPr/>
      <dgm:t>
        <a:bodyPr/>
        <a:lstStyle/>
        <a:p>
          <a:endParaRPr lang="fr-FR"/>
        </a:p>
      </dgm:t>
    </dgm:pt>
    <dgm:pt modelId="{A1C237E1-D36E-4F79-B96A-9C585005B7C2}">
      <dgm:prSet custT="1"/>
      <dgm:spPr/>
      <dgm:t>
        <a:bodyPr/>
        <a:lstStyle/>
        <a:p>
          <a:r>
            <a:rPr lang="fr-FR" sz="1800" b="0" dirty="0" err="1">
              <a:latin typeface="Open Sans" panose="020B0606030504020204" pitchFamily="34" charset="0"/>
              <a:ea typeface="Open Sans" panose="020B0606030504020204" pitchFamily="34" charset="0"/>
              <a:cs typeface="Open Sans" panose="020B0606030504020204" pitchFamily="34" charset="0"/>
            </a:rPr>
            <a:t>Lost</a:t>
          </a:r>
          <a:r>
            <a:rPr lang="fr-FR" sz="1800" b="0" dirty="0">
              <a:latin typeface="Open Sans" panose="020B0606030504020204" pitchFamily="34" charset="0"/>
              <a:ea typeface="Open Sans" panose="020B0606030504020204" pitchFamily="34" charset="0"/>
              <a:cs typeface="Open Sans" panose="020B0606030504020204" pitchFamily="34" charset="0"/>
            </a:rPr>
            <a:t> of revenue</a:t>
          </a:r>
        </a:p>
      </dgm:t>
    </dgm:pt>
    <dgm:pt modelId="{A1FD2491-6CE6-451C-A075-0A71279C3570}" type="parTrans" cxnId="{2D1BC846-6781-4C9F-9850-88989628074D}">
      <dgm:prSet/>
      <dgm:spPr/>
      <dgm:t>
        <a:bodyPr/>
        <a:lstStyle/>
        <a:p>
          <a:endParaRPr lang="fr-FR"/>
        </a:p>
      </dgm:t>
    </dgm:pt>
    <dgm:pt modelId="{D5884AF6-A2B7-444F-97FA-836976FF7738}" type="sibTrans" cxnId="{2D1BC846-6781-4C9F-9850-88989628074D}">
      <dgm:prSet/>
      <dgm:spPr/>
      <dgm:t>
        <a:bodyPr/>
        <a:lstStyle/>
        <a:p>
          <a:endParaRPr lang="fr-FR"/>
        </a:p>
      </dgm:t>
    </dgm:pt>
    <dgm:pt modelId="{56D72749-8B65-4D59-A6A5-C37CB2F9D206}">
      <dgm:prSet custT="1"/>
      <dgm:spPr/>
      <dgm:t>
        <a:bodyPr/>
        <a:lstStyle/>
        <a:p>
          <a:r>
            <a:rPr lang="fr-FR" sz="1800" b="0" dirty="0">
              <a:latin typeface="Open Sans" panose="020B0606030504020204" pitchFamily="34" charset="0"/>
              <a:ea typeface="Open Sans" panose="020B0606030504020204" pitchFamily="34" charset="0"/>
              <a:cs typeface="Open Sans" panose="020B0606030504020204" pitchFamily="34" charset="0"/>
            </a:rPr>
            <a:t>Financial </a:t>
          </a:r>
          <a:r>
            <a:rPr lang="fr-FR" sz="1800" b="0" dirty="0" err="1">
              <a:latin typeface="Open Sans" panose="020B0606030504020204" pitchFamily="34" charset="0"/>
              <a:ea typeface="Open Sans" panose="020B0606030504020204" pitchFamily="34" charset="0"/>
              <a:cs typeface="Open Sans" panose="020B0606030504020204" pitchFamily="34" charset="0"/>
            </a:rPr>
            <a:t>difficulties</a:t>
          </a:r>
          <a:endParaRPr lang="fr-FR" sz="1800" b="0" dirty="0">
            <a:latin typeface="Open Sans" panose="020B0606030504020204" pitchFamily="34" charset="0"/>
            <a:ea typeface="Open Sans" panose="020B0606030504020204" pitchFamily="34" charset="0"/>
            <a:cs typeface="Open Sans" panose="020B0606030504020204" pitchFamily="34" charset="0"/>
          </a:endParaRPr>
        </a:p>
      </dgm:t>
    </dgm:pt>
    <dgm:pt modelId="{D28E88BF-3CC0-4B40-A8FA-7B9D49037438}" type="parTrans" cxnId="{9DF254C9-A00F-4C94-9AD0-185BE4F60B57}">
      <dgm:prSet/>
      <dgm:spPr/>
      <dgm:t>
        <a:bodyPr/>
        <a:lstStyle/>
        <a:p>
          <a:endParaRPr lang="fr-FR"/>
        </a:p>
      </dgm:t>
    </dgm:pt>
    <dgm:pt modelId="{65B9069B-D8E9-483F-A6E1-825706E80992}" type="sibTrans" cxnId="{9DF254C9-A00F-4C94-9AD0-185BE4F60B57}">
      <dgm:prSet/>
      <dgm:spPr/>
      <dgm:t>
        <a:bodyPr/>
        <a:lstStyle/>
        <a:p>
          <a:endParaRPr lang="fr-FR"/>
        </a:p>
      </dgm:t>
    </dgm:pt>
    <dgm:pt modelId="{BEA7E547-9307-4406-AA35-0740E8CDF6AD}">
      <dgm:prSet/>
      <dgm:spPr/>
      <dgm:t>
        <a:bodyPr/>
        <a:lstStyle/>
        <a:p>
          <a:r>
            <a:rPr lang="en-US" b="0" dirty="0">
              <a:latin typeface="Open Sans" panose="020B0606030504020204" pitchFamily="34" charset="0"/>
            </a:rPr>
            <a:t>Difficulty paying debts due to loss of revenue and increased costs</a:t>
          </a:r>
          <a:endParaRPr lang="fr-FR" b="0" dirty="0">
            <a:latin typeface="Open Sans" panose="020B0606030504020204" pitchFamily="34" charset="0"/>
            <a:ea typeface="Open Sans" panose="020B0606030504020204" pitchFamily="34" charset="0"/>
            <a:cs typeface="Open Sans" panose="020B0606030504020204" pitchFamily="34" charset="0"/>
          </a:endParaRPr>
        </a:p>
      </dgm:t>
    </dgm:pt>
    <dgm:pt modelId="{94F077D6-DFC8-4241-8B5A-9E1E9EA41AB2}" type="parTrans" cxnId="{5429C555-C244-4EE9-AFDA-DC630B8C4874}">
      <dgm:prSet/>
      <dgm:spPr/>
      <dgm:t>
        <a:bodyPr/>
        <a:lstStyle/>
        <a:p>
          <a:endParaRPr lang="fr-FR"/>
        </a:p>
      </dgm:t>
    </dgm:pt>
    <dgm:pt modelId="{5A2C5CF3-5A52-47B7-B3C9-2CB9A387E276}" type="sibTrans" cxnId="{5429C555-C244-4EE9-AFDA-DC630B8C4874}">
      <dgm:prSet/>
      <dgm:spPr/>
      <dgm:t>
        <a:bodyPr/>
        <a:lstStyle/>
        <a:p>
          <a:endParaRPr lang="fr-FR"/>
        </a:p>
      </dgm:t>
    </dgm:pt>
    <dgm:pt modelId="{123F1AEC-0566-48D3-BF0A-50CC5847F86C}">
      <dgm:prSet custT="1"/>
      <dgm:spPr/>
      <dgm:t>
        <a:bodyPr/>
        <a:lstStyle/>
        <a:p>
          <a:r>
            <a:rPr lang="fr-FR" sz="1800" b="0" dirty="0" err="1">
              <a:latin typeface="Open Sans" panose="020B0606030504020204" pitchFamily="34" charset="0"/>
              <a:ea typeface="Open Sans" panose="020B0606030504020204" pitchFamily="34" charset="0"/>
              <a:cs typeface="Open Sans" panose="020B0606030504020204" pitchFamily="34" charset="0"/>
            </a:rPr>
            <a:t>Increased</a:t>
          </a:r>
          <a:r>
            <a:rPr lang="fr-FR" sz="1800" b="0" dirty="0">
              <a:latin typeface="Open Sans" panose="020B0606030504020204" pitchFamily="34" charset="0"/>
              <a:ea typeface="Open Sans" panose="020B0606030504020204" pitchFamily="34" charset="0"/>
              <a:cs typeface="Open Sans" panose="020B0606030504020204" pitchFamily="34" charset="0"/>
            </a:rPr>
            <a:t> </a:t>
          </a:r>
          <a:r>
            <a:rPr lang="fr-FR" sz="1800" b="0" dirty="0" err="1">
              <a:latin typeface="Open Sans" panose="020B0606030504020204" pitchFamily="34" charset="0"/>
              <a:ea typeface="Open Sans" panose="020B0606030504020204" pitchFamily="34" charset="0"/>
              <a:cs typeface="Open Sans" panose="020B0606030504020204" pitchFamily="34" charset="0"/>
            </a:rPr>
            <a:t>costs</a:t>
          </a:r>
          <a:endParaRPr lang="fr-FR" sz="1800" b="0" dirty="0">
            <a:latin typeface="Open Sans" panose="020B0606030504020204" pitchFamily="34" charset="0"/>
            <a:ea typeface="Open Sans" panose="020B0606030504020204" pitchFamily="34" charset="0"/>
            <a:cs typeface="Open Sans" panose="020B0606030504020204" pitchFamily="34" charset="0"/>
          </a:endParaRPr>
        </a:p>
      </dgm:t>
    </dgm:pt>
    <dgm:pt modelId="{6A5E58D4-7C96-4A89-B7B4-0D1DFA3FBC43}" type="sibTrans" cxnId="{D691D4D3-76C7-4FEC-8311-DF06E40F36F6}">
      <dgm:prSet/>
      <dgm:spPr/>
      <dgm:t>
        <a:bodyPr/>
        <a:lstStyle/>
        <a:p>
          <a:endParaRPr lang="fr-FR"/>
        </a:p>
      </dgm:t>
    </dgm:pt>
    <dgm:pt modelId="{42EF3D46-ADD6-4322-A4A7-221B89E8AF14}" type="parTrans" cxnId="{D691D4D3-76C7-4FEC-8311-DF06E40F36F6}">
      <dgm:prSet/>
      <dgm:spPr/>
      <dgm:t>
        <a:bodyPr/>
        <a:lstStyle/>
        <a:p>
          <a:endParaRPr lang="fr-FR"/>
        </a:p>
      </dgm:t>
    </dgm:pt>
    <dgm:pt modelId="{2CCB45F9-9E99-43F1-A978-D8116E850024}">
      <dgm:prSet/>
      <dgm:spPr/>
      <dgm:t>
        <a:bodyPr/>
        <a:lstStyle/>
        <a:p>
          <a:r>
            <a:rPr lang="en-US" b="0" dirty="0">
              <a:latin typeface="Open Sans" panose="020B0606030504020204" pitchFamily="34" charset="0"/>
            </a:rPr>
            <a:t>Reduction in international trade
Supply chain disruptions resulting in delivery delays and shortages </a:t>
          </a:r>
          <a:endParaRPr lang="fr-FR" b="0" dirty="0">
            <a:latin typeface="Open Sans" panose="020B0606030504020204" pitchFamily="34" charset="0"/>
            <a:ea typeface="Open Sans" panose="020B0606030504020204" pitchFamily="34" charset="0"/>
            <a:cs typeface="Open Sans" panose="020B0606030504020204" pitchFamily="34" charset="0"/>
          </a:endParaRPr>
        </a:p>
      </dgm:t>
    </dgm:pt>
    <dgm:pt modelId="{FDA3DD43-41B9-4C7E-8543-2ACE50D69057}" type="parTrans" cxnId="{88F1E136-A0CC-4ADF-8224-64486CDD429C}">
      <dgm:prSet/>
      <dgm:spPr/>
      <dgm:t>
        <a:bodyPr/>
        <a:lstStyle/>
        <a:p>
          <a:endParaRPr lang="fr-FR"/>
        </a:p>
      </dgm:t>
    </dgm:pt>
    <dgm:pt modelId="{3D6C8463-770A-4EA8-AE8A-AEDF4B419CB0}" type="sibTrans" cxnId="{88F1E136-A0CC-4ADF-8224-64486CDD429C}">
      <dgm:prSet/>
      <dgm:spPr/>
      <dgm:t>
        <a:bodyPr/>
        <a:lstStyle/>
        <a:p>
          <a:endParaRPr lang="fr-FR"/>
        </a:p>
      </dgm:t>
    </dgm:pt>
    <dgm:pt modelId="{97A367FA-5B60-4E60-AD05-67FF6F7E6D58}">
      <dgm:prSet/>
      <dgm:spPr/>
      <dgm:t>
        <a:bodyPr/>
        <a:lstStyle/>
        <a:p>
          <a:r>
            <a:rPr lang="en-US" b="0" dirty="0">
              <a:latin typeface="Open Sans" panose="020B0606030504020204" pitchFamily="34" charset="0"/>
            </a:rPr>
            <a:t>Decreased productivity
Change and decline in customer demand</a:t>
          </a:r>
          <a:endParaRPr lang="fr-FR" b="0" dirty="0">
            <a:latin typeface="Open Sans" panose="020B0606030504020204" pitchFamily="34" charset="0"/>
            <a:ea typeface="Open Sans" panose="020B0606030504020204" pitchFamily="34" charset="0"/>
            <a:cs typeface="Open Sans" panose="020B0606030504020204" pitchFamily="34" charset="0"/>
          </a:endParaRPr>
        </a:p>
      </dgm:t>
    </dgm:pt>
    <dgm:pt modelId="{8CE15C91-17D8-434C-ADF0-962F80AA1045}" type="parTrans" cxnId="{8DB21CB9-71F8-4F9C-9931-EAEB654463B2}">
      <dgm:prSet/>
      <dgm:spPr/>
      <dgm:t>
        <a:bodyPr/>
        <a:lstStyle/>
        <a:p>
          <a:endParaRPr lang="fr-FR"/>
        </a:p>
      </dgm:t>
    </dgm:pt>
    <dgm:pt modelId="{0337780B-22FC-47F8-9B25-A00FA4B4F757}" type="sibTrans" cxnId="{8DB21CB9-71F8-4F9C-9931-EAEB654463B2}">
      <dgm:prSet/>
      <dgm:spPr/>
      <dgm:t>
        <a:bodyPr/>
        <a:lstStyle/>
        <a:p>
          <a:endParaRPr lang="fr-FR"/>
        </a:p>
      </dgm:t>
    </dgm:pt>
    <dgm:pt modelId="{282E2E5E-A962-44B9-B735-E67911F672F8}">
      <dgm:prSet/>
      <dgm:spPr/>
      <dgm:t>
        <a:bodyPr/>
        <a:lstStyle/>
        <a:p>
          <a:r>
            <a:rPr lang="fr-FR" b="0" dirty="0" err="1">
              <a:latin typeface="Open Sans" panose="020B0606030504020204" pitchFamily="34" charset="0"/>
              <a:ea typeface="Open Sans" panose="020B0606030504020204" pitchFamily="34" charset="0"/>
              <a:cs typeface="Open Sans" panose="020B0606030504020204" pitchFamily="34" charset="0"/>
            </a:rPr>
            <a:t>Loss</a:t>
          </a:r>
          <a:r>
            <a:rPr lang="fr-FR" b="0" dirty="0">
              <a:latin typeface="Open Sans" panose="020B0606030504020204" pitchFamily="34" charset="0"/>
              <a:ea typeface="Open Sans" panose="020B0606030504020204" pitchFamily="34" charset="0"/>
              <a:cs typeface="Open Sans" panose="020B0606030504020204" pitchFamily="34" charset="0"/>
            </a:rPr>
            <a:t> of jobs</a:t>
          </a:r>
        </a:p>
      </dgm:t>
    </dgm:pt>
    <dgm:pt modelId="{68BD3801-C12A-43E6-832F-7F527C5C8518}" type="parTrans" cxnId="{084ADCA9-23DA-47A9-89C3-5A34FD4FB3EF}">
      <dgm:prSet/>
      <dgm:spPr/>
      <dgm:t>
        <a:bodyPr/>
        <a:lstStyle/>
        <a:p>
          <a:endParaRPr lang="fr-FR"/>
        </a:p>
      </dgm:t>
    </dgm:pt>
    <dgm:pt modelId="{B99E4087-320C-4E96-8074-931BDB62389D}" type="sibTrans" cxnId="{084ADCA9-23DA-47A9-89C3-5A34FD4FB3EF}">
      <dgm:prSet/>
      <dgm:spPr/>
      <dgm:t>
        <a:bodyPr/>
        <a:lstStyle/>
        <a:p>
          <a:endParaRPr lang="fr-FR"/>
        </a:p>
      </dgm:t>
    </dgm:pt>
    <dgm:pt modelId="{DB6B7538-17C5-4CCE-B385-42A784FD8BCB}" type="pres">
      <dgm:prSet presAssocID="{4F17A8DB-20CD-4204-B783-FE2A5F302FBA}" presName="Name0" presStyleCnt="0">
        <dgm:presLayoutVars>
          <dgm:dir/>
          <dgm:animLvl val="lvl"/>
          <dgm:resizeHandles val="exact"/>
        </dgm:presLayoutVars>
      </dgm:prSet>
      <dgm:spPr/>
    </dgm:pt>
    <dgm:pt modelId="{1AF529D1-D18E-413D-9FCF-30104A1B1073}" type="pres">
      <dgm:prSet presAssocID="{2B79F59E-9718-4805-8C5E-E8FF837AF25F}" presName="composite" presStyleCnt="0"/>
      <dgm:spPr/>
    </dgm:pt>
    <dgm:pt modelId="{F8EA7264-83BA-4E20-B50C-7BEA867491BF}" type="pres">
      <dgm:prSet presAssocID="{2B79F59E-9718-4805-8C5E-E8FF837AF25F}" presName="parTx" presStyleLbl="alignNode1" presStyleIdx="0" presStyleCnt="5">
        <dgm:presLayoutVars>
          <dgm:chMax val="0"/>
          <dgm:chPref val="0"/>
          <dgm:bulletEnabled val="1"/>
        </dgm:presLayoutVars>
      </dgm:prSet>
      <dgm:spPr/>
    </dgm:pt>
    <dgm:pt modelId="{274C0EAB-9082-40A4-BCFA-D3BF17C8DE92}" type="pres">
      <dgm:prSet presAssocID="{2B79F59E-9718-4805-8C5E-E8FF837AF25F}" presName="desTx" presStyleLbl="alignAccFollowNode1" presStyleIdx="0" presStyleCnt="5">
        <dgm:presLayoutVars>
          <dgm:bulletEnabled val="1"/>
        </dgm:presLayoutVars>
      </dgm:prSet>
      <dgm:spPr/>
    </dgm:pt>
    <dgm:pt modelId="{1CFE1F2F-2E9C-41DB-ABE5-CA1E326A41A1}" type="pres">
      <dgm:prSet presAssocID="{222967C6-75DF-42A8-9AA7-C1E90692F977}" presName="space" presStyleCnt="0"/>
      <dgm:spPr/>
    </dgm:pt>
    <dgm:pt modelId="{6E7710C7-EF93-4B53-AEA7-0B47B2B9A0FB}" type="pres">
      <dgm:prSet presAssocID="{DA1E5690-31BA-4327-9CB7-9AF20C42BD92}" presName="composite" presStyleCnt="0"/>
      <dgm:spPr/>
    </dgm:pt>
    <dgm:pt modelId="{77611FFE-9300-4B3A-B942-FAF238FE85E0}" type="pres">
      <dgm:prSet presAssocID="{DA1E5690-31BA-4327-9CB7-9AF20C42BD92}" presName="parTx" presStyleLbl="alignNode1" presStyleIdx="1" presStyleCnt="5">
        <dgm:presLayoutVars>
          <dgm:chMax val="0"/>
          <dgm:chPref val="0"/>
          <dgm:bulletEnabled val="1"/>
        </dgm:presLayoutVars>
      </dgm:prSet>
      <dgm:spPr/>
    </dgm:pt>
    <dgm:pt modelId="{E5846AC6-6CD9-4DB2-B7FF-74E40A39C869}" type="pres">
      <dgm:prSet presAssocID="{DA1E5690-31BA-4327-9CB7-9AF20C42BD92}" presName="desTx" presStyleLbl="alignAccFollowNode1" presStyleIdx="1" presStyleCnt="5">
        <dgm:presLayoutVars>
          <dgm:bulletEnabled val="1"/>
        </dgm:presLayoutVars>
      </dgm:prSet>
      <dgm:spPr/>
    </dgm:pt>
    <dgm:pt modelId="{54842E2D-B753-475C-870E-D1C9D68F9E40}" type="pres">
      <dgm:prSet presAssocID="{16C0EB72-0EA2-41F6-AEC6-412B14C3250B}" presName="space" presStyleCnt="0"/>
      <dgm:spPr/>
    </dgm:pt>
    <dgm:pt modelId="{86538B17-DAD6-4E2A-A242-C073424DB1B4}" type="pres">
      <dgm:prSet presAssocID="{123F1AEC-0566-48D3-BF0A-50CC5847F86C}" presName="composite" presStyleCnt="0"/>
      <dgm:spPr/>
    </dgm:pt>
    <dgm:pt modelId="{4CB0DEC9-0C34-44E1-A18F-11927CB61A36}" type="pres">
      <dgm:prSet presAssocID="{123F1AEC-0566-48D3-BF0A-50CC5847F86C}" presName="parTx" presStyleLbl="alignNode1" presStyleIdx="2" presStyleCnt="5">
        <dgm:presLayoutVars>
          <dgm:chMax val="0"/>
          <dgm:chPref val="0"/>
          <dgm:bulletEnabled val="1"/>
        </dgm:presLayoutVars>
      </dgm:prSet>
      <dgm:spPr/>
    </dgm:pt>
    <dgm:pt modelId="{E8C8FD2D-7092-4DF5-B4E4-849FEE6ABED8}" type="pres">
      <dgm:prSet presAssocID="{123F1AEC-0566-48D3-BF0A-50CC5847F86C}" presName="desTx" presStyleLbl="alignAccFollowNode1" presStyleIdx="2" presStyleCnt="5">
        <dgm:presLayoutVars>
          <dgm:bulletEnabled val="1"/>
        </dgm:presLayoutVars>
      </dgm:prSet>
      <dgm:spPr/>
    </dgm:pt>
    <dgm:pt modelId="{26A10FED-906D-4034-B4DC-50EDBDA6AFE3}" type="pres">
      <dgm:prSet presAssocID="{6A5E58D4-7C96-4A89-B7B4-0D1DFA3FBC43}" presName="space" presStyleCnt="0"/>
      <dgm:spPr/>
    </dgm:pt>
    <dgm:pt modelId="{1244F368-FF3D-4AF4-8D93-28EE627EB379}" type="pres">
      <dgm:prSet presAssocID="{A1C237E1-D36E-4F79-B96A-9C585005B7C2}" presName="composite" presStyleCnt="0"/>
      <dgm:spPr/>
    </dgm:pt>
    <dgm:pt modelId="{05AB9FB8-E679-4B80-B8F1-B51B94B4F5C5}" type="pres">
      <dgm:prSet presAssocID="{A1C237E1-D36E-4F79-B96A-9C585005B7C2}" presName="parTx" presStyleLbl="alignNode1" presStyleIdx="3" presStyleCnt="5">
        <dgm:presLayoutVars>
          <dgm:chMax val="0"/>
          <dgm:chPref val="0"/>
          <dgm:bulletEnabled val="1"/>
        </dgm:presLayoutVars>
      </dgm:prSet>
      <dgm:spPr/>
    </dgm:pt>
    <dgm:pt modelId="{F0018CE5-E41F-4D64-A646-4E1F4377F509}" type="pres">
      <dgm:prSet presAssocID="{A1C237E1-D36E-4F79-B96A-9C585005B7C2}" presName="desTx" presStyleLbl="alignAccFollowNode1" presStyleIdx="3" presStyleCnt="5">
        <dgm:presLayoutVars>
          <dgm:bulletEnabled val="1"/>
        </dgm:presLayoutVars>
      </dgm:prSet>
      <dgm:spPr/>
    </dgm:pt>
    <dgm:pt modelId="{084E117F-16B1-49F9-B985-5DF04B20C59C}" type="pres">
      <dgm:prSet presAssocID="{D5884AF6-A2B7-444F-97FA-836976FF7738}" presName="space" presStyleCnt="0"/>
      <dgm:spPr/>
    </dgm:pt>
    <dgm:pt modelId="{C93420B6-2FDB-44CB-A818-89F6C46646C5}" type="pres">
      <dgm:prSet presAssocID="{56D72749-8B65-4D59-A6A5-C37CB2F9D206}" presName="composite" presStyleCnt="0"/>
      <dgm:spPr/>
    </dgm:pt>
    <dgm:pt modelId="{E453AC4B-A8DA-48E9-9817-1666A1007F21}" type="pres">
      <dgm:prSet presAssocID="{56D72749-8B65-4D59-A6A5-C37CB2F9D206}" presName="parTx" presStyleLbl="alignNode1" presStyleIdx="4" presStyleCnt="5">
        <dgm:presLayoutVars>
          <dgm:chMax val="0"/>
          <dgm:chPref val="0"/>
          <dgm:bulletEnabled val="1"/>
        </dgm:presLayoutVars>
      </dgm:prSet>
      <dgm:spPr/>
    </dgm:pt>
    <dgm:pt modelId="{7343CF01-6123-49F7-8747-349D9C00F5D9}" type="pres">
      <dgm:prSet presAssocID="{56D72749-8B65-4D59-A6A5-C37CB2F9D206}" presName="desTx" presStyleLbl="alignAccFollowNode1" presStyleIdx="4" presStyleCnt="5">
        <dgm:presLayoutVars>
          <dgm:bulletEnabled val="1"/>
        </dgm:presLayoutVars>
      </dgm:prSet>
      <dgm:spPr/>
    </dgm:pt>
  </dgm:ptLst>
  <dgm:cxnLst>
    <dgm:cxn modelId="{77A7E206-08E1-4EA1-B1DF-A84A304F860D}" type="presOf" srcId="{4F17A8DB-20CD-4204-B783-FE2A5F302FBA}" destId="{DB6B7538-17C5-4CCE-B385-42A784FD8BCB}" srcOrd="0" destOrd="0" presId="urn:microsoft.com/office/officeart/2005/8/layout/hList1"/>
    <dgm:cxn modelId="{4A18160E-3636-4CA8-83A3-3C31FE6413CA}" type="presOf" srcId="{2B79F59E-9718-4805-8C5E-E8FF837AF25F}" destId="{F8EA7264-83BA-4E20-B50C-7BEA867491BF}" srcOrd="0" destOrd="0" presId="urn:microsoft.com/office/officeart/2005/8/layout/hList1"/>
    <dgm:cxn modelId="{88F1E136-A0CC-4ADF-8224-64486CDD429C}" srcId="{DA1E5690-31BA-4327-9CB7-9AF20C42BD92}" destId="{2CCB45F9-9E99-43F1-A978-D8116E850024}" srcOrd="0" destOrd="0" parTransId="{FDA3DD43-41B9-4C7E-8543-2ACE50D69057}" sibTransId="{3D6C8463-770A-4EA8-AE8A-AEDF4B419CB0}"/>
    <dgm:cxn modelId="{86098F3F-FEAB-4A38-BC50-7F86D49628A4}" type="presOf" srcId="{97A367FA-5B60-4E60-AD05-67FF6F7E6D58}" destId="{F0018CE5-E41F-4D64-A646-4E1F4377F509}" srcOrd="0" destOrd="0" presId="urn:microsoft.com/office/officeart/2005/8/layout/hList1"/>
    <dgm:cxn modelId="{2D1BC846-6781-4C9F-9850-88989628074D}" srcId="{4F17A8DB-20CD-4204-B783-FE2A5F302FBA}" destId="{A1C237E1-D36E-4F79-B96A-9C585005B7C2}" srcOrd="3" destOrd="0" parTransId="{A1FD2491-6CE6-451C-A075-0A71279C3570}" sibTransId="{D5884AF6-A2B7-444F-97FA-836976FF7738}"/>
    <dgm:cxn modelId="{40C80E4B-70F5-4C52-8EAC-9C6F8FE08823}" srcId="{2B79F59E-9718-4805-8C5E-E8FF837AF25F}" destId="{14C3C0EA-7C77-4C5C-89A3-06F7A68BD186}" srcOrd="0" destOrd="0" parTransId="{74CC4A09-DF46-4A11-82B6-5A0193F6CE4D}" sibTransId="{B1EBD7BD-4AC7-44D1-98F7-139BDD37ACC5}"/>
    <dgm:cxn modelId="{4AD28671-EF4A-4F01-8D39-587DBBBA0FBA}" type="presOf" srcId="{14C3C0EA-7C77-4C5C-89A3-06F7A68BD186}" destId="{274C0EAB-9082-40A4-BCFA-D3BF17C8DE92}" srcOrd="0" destOrd="0" presId="urn:microsoft.com/office/officeart/2005/8/layout/hList1"/>
    <dgm:cxn modelId="{13F91A73-9B9A-4900-A966-8A015A1D78F2}" srcId="{123F1AEC-0566-48D3-BF0A-50CC5847F86C}" destId="{4A9687E2-3AA2-40D9-BDB1-8D4C3D399358}" srcOrd="0" destOrd="0" parTransId="{C9683934-AB8A-4008-BEE5-3E293F9266D1}" sibTransId="{2F5AEBD3-6ACF-49E5-98E6-B07CD1C4AFA2}"/>
    <dgm:cxn modelId="{5429C555-C244-4EE9-AFDA-DC630B8C4874}" srcId="{56D72749-8B65-4D59-A6A5-C37CB2F9D206}" destId="{BEA7E547-9307-4406-AA35-0740E8CDF6AD}" srcOrd="0" destOrd="0" parTransId="{94F077D6-DFC8-4241-8B5A-9E1E9EA41AB2}" sibTransId="{5A2C5CF3-5A52-47B7-B3C9-2CB9A387E276}"/>
    <dgm:cxn modelId="{9F50E479-1E33-4FF4-B65F-7FD59550EF6E}" type="presOf" srcId="{2CCB45F9-9E99-43F1-A978-D8116E850024}" destId="{E5846AC6-6CD9-4DB2-B7FF-74E40A39C869}" srcOrd="0" destOrd="0" presId="urn:microsoft.com/office/officeart/2005/8/layout/hList1"/>
    <dgm:cxn modelId="{8151FA7C-76BC-4C3D-BBA0-E0E15713575A}" srcId="{4F17A8DB-20CD-4204-B783-FE2A5F302FBA}" destId="{DA1E5690-31BA-4327-9CB7-9AF20C42BD92}" srcOrd="1" destOrd="0" parTransId="{0B2C18A6-4B89-4100-8476-439776562091}" sibTransId="{16C0EB72-0EA2-41F6-AEC6-412B14C3250B}"/>
    <dgm:cxn modelId="{F315C48A-6F57-46C9-B152-FC61FD20EB49}" type="presOf" srcId="{123F1AEC-0566-48D3-BF0A-50CC5847F86C}" destId="{4CB0DEC9-0C34-44E1-A18F-11927CB61A36}" srcOrd="0" destOrd="0" presId="urn:microsoft.com/office/officeart/2005/8/layout/hList1"/>
    <dgm:cxn modelId="{084ADCA9-23DA-47A9-89C3-5A34FD4FB3EF}" srcId="{14C3C0EA-7C77-4C5C-89A3-06F7A68BD186}" destId="{282E2E5E-A962-44B9-B735-E67911F672F8}" srcOrd="0" destOrd="0" parTransId="{68BD3801-C12A-43E6-832F-7F527C5C8518}" sibTransId="{B99E4087-320C-4E96-8074-931BDB62389D}"/>
    <dgm:cxn modelId="{8DB21CB9-71F8-4F9C-9931-EAEB654463B2}" srcId="{A1C237E1-D36E-4F79-B96A-9C585005B7C2}" destId="{97A367FA-5B60-4E60-AD05-67FF6F7E6D58}" srcOrd="0" destOrd="0" parTransId="{8CE15C91-17D8-434C-ADF0-962F80AA1045}" sibTransId="{0337780B-22FC-47F8-9B25-A00FA4B4F757}"/>
    <dgm:cxn modelId="{E3B5D3C3-E3D2-4887-8D8E-90AA4CF4D252}" type="presOf" srcId="{282E2E5E-A962-44B9-B735-E67911F672F8}" destId="{274C0EAB-9082-40A4-BCFA-D3BF17C8DE92}" srcOrd="0" destOrd="1" presId="urn:microsoft.com/office/officeart/2005/8/layout/hList1"/>
    <dgm:cxn modelId="{9DF254C9-A00F-4C94-9AD0-185BE4F60B57}" srcId="{4F17A8DB-20CD-4204-B783-FE2A5F302FBA}" destId="{56D72749-8B65-4D59-A6A5-C37CB2F9D206}" srcOrd="4" destOrd="0" parTransId="{D28E88BF-3CC0-4B40-A8FA-7B9D49037438}" sibTransId="{65B9069B-D8E9-483F-A6E1-825706E80992}"/>
    <dgm:cxn modelId="{835222CE-C4A1-43CE-B5C8-B39209AB7FCA}" srcId="{4F17A8DB-20CD-4204-B783-FE2A5F302FBA}" destId="{2B79F59E-9718-4805-8C5E-E8FF837AF25F}" srcOrd="0" destOrd="0" parTransId="{F7EF2CFC-808D-4820-9721-EA7F593F108F}" sibTransId="{222967C6-75DF-42A8-9AA7-C1E90692F977}"/>
    <dgm:cxn modelId="{D691D4D3-76C7-4FEC-8311-DF06E40F36F6}" srcId="{4F17A8DB-20CD-4204-B783-FE2A5F302FBA}" destId="{123F1AEC-0566-48D3-BF0A-50CC5847F86C}" srcOrd="2" destOrd="0" parTransId="{42EF3D46-ADD6-4322-A4A7-221B89E8AF14}" sibTransId="{6A5E58D4-7C96-4A89-B7B4-0D1DFA3FBC43}"/>
    <dgm:cxn modelId="{95702CD9-4D35-4932-9D52-B3A879A3A83B}" type="presOf" srcId="{56D72749-8B65-4D59-A6A5-C37CB2F9D206}" destId="{E453AC4B-A8DA-48E9-9817-1666A1007F21}" srcOrd="0" destOrd="0" presId="urn:microsoft.com/office/officeart/2005/8/layout/hList1"/>
    <dgm:cxn modelId="{8D4F27E3-08F4-4F9F-A9C0-2944E30AEADE}" type="presOf" srcId="{4A9687E2-3AA2-40D9-BDB1-8D4C3D399358}" destId="{E8C8FD2D-7092-4DF5-B4E4-849FEE6ABED8}" srcOrd="0" destOrd="0" presId="urn:microsoft.com/office/officeart/2005/8/layout/hList1"/>
    <dgm:cxn modelId="{A33623F6-A99D-4D5B-BAFD-E69F949D92F2}" type="presOf" srcId="{DA1E5690-31BA-4327-9CB7-9AF20C42BD92}" destId="{77611FFE-9300-4B3A-B942-FAF238FE85E0}" srcOrd="0" destOrd="0" presId="urn:microsoft.com/office/officeart/2005/8/layout/hList1"/>
    <dgm:cxn modelId="{852005F8-5EB2-47D3-B718-0D1CBC786BD3}" type="presOf" srcId="{A1C237E1-D36E-4F79-B96A-9C585005B7C2}" destId="{05AB9FB8-E679-4B80-B8F1-B51B94B4F5C5}" srcOrd="0" destOrd="0" presId="urn:microsoft.com/office/officeart/2005/8/layout/hList1"/>
    <dgm:cxn modelId="{287A2EFB-A631-4263-A0C3-C8FF85AF52B6}" type="presOf" srcId="{BEA7E547-9307-4406-AA35-0740E8CDF6AD}" destId="{7343CF01-6123-49F7-8747-349D9C00F5D9}" srcOrd="0" destOrd="0" presId="urn:microsoft.com/office/officeart/2005/8/layout/hList1"/>
    <dgm:cxn modelId="{4C25BC75-4AD5-4B20-8D45-C4B66071E5C5}" type="presParOf" srcId="{DB6B7538-17C5-4CCE-B385-42A784FD8BCB}" destId="{1AF529D1-D18E-413D-9FCF-30104A1B1073}" srcOrd="0" destOrd="0" presId="urn:microsoft.com/office/officeart/2005/8/layout/hList1"/>
    <dgm:cxn modelId="{15F06DFF-1032-400D-8BE4-E7FE6F0F7D60}" type="presParOf" srcId="{1AF529D1-D18E-413D-9FCF-30104A1B1073}" destId="{F8EA7264-83BA-4E20-B50C-7BEA867491BF}" srcOrd="0" destOrd="0" presId="urn:microsoft.com/office/officeart/2005/8/layout/hList1"/>
    <dgm:cxn modelId="{B99ACEE5-0C3C-4A07-BDE6-35D87DF37B86}" type="presParOf" srcId="{1AF529D1-D18E-413D-9FCF-30104A1B1073}" destId="{274C0EAB-9082-40A4-BCFA-D3BF17C8DE92}" srcOrd="1" destOrd="0" presId="urn:microsoft.com/office/officeart/2005/8/layout/hList1"/>
    <dgm:cxn modelId="{2DFD1146-2C12-49F6-94CD-CACD9F227ADE}" type="presParOf" srcId="{DB6B7538-17C5-4CCE-B385-42A784FD8BCB}" destId="{1CFE1F2F-2E9C-41DB-ABE5-CA1E326A41A1}" srcOrd="1" destOrd="0" presId="urn:microsoft.com/office/officeart/2005/8/layout/hList1"/>
    <dgm:cxn modelId="{C0CF36EA-0581-499A-B218-9C7A3D2275E3}" type="presParOf" srcId="{DB6B7538-17C5-4CCE-B385-42A784FD8BCB}" destId="{6E7710C7-EF93-4B53-AEA7-0B47B2B9A0FB}" srcOrd="2" destOrd="0" presId="urn:microsoft.com/office/officeart/2005/8/layout/hList1"/>
    <dgm:cxn modelId="{E262AB65-7C84-4962-AD69-DFEAA3F6EEE0}" type="presParOf" srcId="{6E7710C7-EF93-4B53-AEA7-0B47B2B9A0FB}" destId="{77611FFE-9300-4B3A-B942-FAF238FE85E0}" srcOrd="0" destOrd="0" presId="urn:microsoft.com/office/officeart/2005/8/layout/hList1"/>
    <dgm:cxn modelId="{2710697F-1265-4081-BA23-D245BA0EC137}" type="presParOf" srcId="{6E7710C7-EF93-4B53-AEA7-0B47B2B9A0FB}" destId="{E5846AC6-6CD9-4DB2-B7FF-74E40A39C869}" srcOrd="1" destOrd="0" presId="urn:microsoft.com/office/officeart/2005/8/layout/hList1"/>
    <dgm:cxn modelId="{2EAED001-4A0C-4A50-9E2C-6E9E8058F467}" type="presParOf" srcId="{DB6B7538-17C5-4CCE-B385-42A784FD8BCB}" destId="{54842E2D-B753-475C-870E-D1C9D68F9E40}" srcOrd="3" destOrd="0" presId="urn:microsoft.com/office/officeart/2005/8/layout/hList1"/>
    <dgm:cxn modelId="{32FD00BC-6DFD-4148-8F94-CB6238B4FC8F}" type="presParOf" srcId="{DB6B7538-17C5-4CCE-B385-42A784FD8BCB}" destId="{86538B17-DAD6-4E2A-A242-C073424DB1B4}" srcOrd="4" destOrd="0" presId="urn:microsoft.com/office/officeart/2005/8/layout/hList1"/>
    <dgm:cxn modelId="{1A4AA62F-C482-4377-8F09-F73D5DD80C7F}" type="presParOf" srcId="{86538B17-DAD6-4E2A-A242-C073424DB1B4}" destId="{4CB0DEC9-0C34-44E1-A18F-11927CB61A36}" srcOrd="0" destOrd="0" presId="urn:microsoft.com/office/officeart/2005/8/layout/hList1"/>
    <dgm:cxn modelId="{56826295-EEA3-4D97-9A47-098EE627FB46}" type="presParOf" srcId="{86538B17-DAD6-4E2A-A242-C073424DB1B4}" destId="{E8C8FD2D-7092-4DF5-B4E4-849FEE6ABED8}" srcOrd="1" destOrd="0" presId="urn:microsoft.com/office/officeart/2005/8/layout/hList1"/>
    <dgm:cxn modelId="{36C49874-B511-4F12-AA51-3064373A987A}" type="presParOf" srcId="{DB6B7538-17C5-4CCE-B385-42A784FD8BCB}" destId="{26A10FED-906D-4034-B4DC-50EDBDA6AFE3}" srcOrd="5" destOrd="0" presId="urn:microsoft.com/office/officeart/2005/8/layout/hList1"/>
    <dgm:cxn modelId="{9ADAFCD0-5EA5-4F34-A4F4-C2ABC29D2DC7}" type="presParOf" srcId="{DB6B7538-17C5-4CCE-B385-42A784FD8BCB}" destId="{1244F368-FF3D-4AF4-8D93-28EE627EB379}" srcOrd="6" destOrd="0" presId="urn:microsoft.com/office/officeart/2005/8/layout/hList1"/>
    <dgm:cxn modelId="{3C6CFAB0-666E-4119-9CDD-BB0C5A8869E7}" type="presParOf" srcId="{1244F368-FF3D-4AF4-8D93-28EE627EB379}" destId="{05AB9FB8-E679-4B80-B8F1-B51B94B4F5C5}" srcOrd="0" destOrd="0" presId="urn:microsoft.com/office/officeart/2005/8/layout/hList1"/>
    <dgm:cxn modelId="{00C0E687-6BAF-4A28-A32E-04A8CC4D0D21}" type="presParOf" srcId="{1244F368-FF3D-4AF4-8D93-28EE627EB379}" destId="{F0018CE5-E41F-4D64-A646-4E1F4377F509}" srcOrd="1" destOrd="0" presId="urn:microsoft.com/office/officeart/2005/8/layout/hList1"/>
    <dgm:cxn modelId="{D9FCFE5D-0B52-4508-BF7B-BE4E2FE2A757}" type="presParOf" srcId="{DB6B7538-17C5-4CCE-B385-42A784FD8BCB}" destId="{084E117F-16B1-49F9-B985-5DF04B20C59C}" srcOrd="7" destOrd="0" presId="urn:microsoft.com/office/officeart/2005/8/layout/hList1"/>
    <dgm:cxn modelId="{54E013A7-18D5-4CA1-B2C9-BA4A5D3A27DB}" type="presParOf" srcId="{DB6B7538-17C5-4CCE-B385-42A784FD8BCB}" destId="{C93420B6-2FDB-44CB-A818-89F6C46646C5}" srcOrd="8" destOrd="0" presId="urn:microsoft.com/office/officeart/2005/8/layout/hList1"/>
    <dgm:cxn modelId="{7282CA03-68FB-471A-9770-8A897B298493}" type="presParOf" srcId="{C93420B6-2FDB-44CB-A818-89F6C46646C5}" destId="{E453AC4B-A8DA-48E9-9817-1666A1007F21}" srcOrd="0" destOrd="0" presId="urn:microsoft.com/office/officeart/2005/8/layout/hList1"/>
    <dgm:cxn modelId="{6BFECD07-1E1C-4BDA-ACFE-54EF1BC3CB80}" type="presParOf" srcId="{C93420B6-2FDB-44CB-A818-89F6C46646C5}" destId="{7343CF01-6123-49F7-8747-349D9C00F5D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3A2C7E-EA10-447A-BEAF-6B1F37EA71D8}"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fr-FR"/>
        </a:p>
      </dgm:t>
    </dgm:pt>
    <dgm:pt modelId="{04FCF0B8-9AE8-43A9-8700-DB43FF1D39EE}">
      <dgm:prSet phldrT="[Texte]" custT="1"/>
      <dgm:spPr/>
      <dgm:t>
        <a:bodyPr/>
        <a:lstStyle/>
        <a:p>
          <a:r>
            <a:rPr lang="fr-FR" sz="1400" b="1" dirty="0" err="1"/>
            <a:t>Robust</a:t>
          </a:r>
          <a:r>
            <a:rPr lang="fr-FR" sz="1400" b="1" dirty="0"/>
            <a:t> BM</a:t>
          </a:r>
          <a:endParaRPr lang="fr-FR" sz="1400" dirty="0"/>
        </a:p>
      </dgm:t>
    </dgm:pt>
    <dgm:pt modelId="{485E3F7D-065F-49A7-B12C-99600F67CFE0}" type="parTrans" cxnId="{5786256C-41D0-4972-A629-4444E4449A56}">
      <dgm:prSet/>
      <dgm:spPr/>
      <dgm:t>
        <a:bodyPr/>
        <a:lstStyle/>
        <a:p>
          <a:endParaRPr lang="fr-FR"/>
        </a:p>
      </dgm:t>
    </dgm:pt>
    <dgm:pt modelId="{F8595AF9-8C33-4174-BCF0-0B66B4F065A4}" type="sibTrans" cxnId="{5786256C-41D0-4972-A629-4444E4449A56}">
      <dgm:prSet/>
      <dgm:spPr/>
      <dgm:t>
        <a:bodyPr/>
        <a:lstStyle/>
        <a:p>
          <a:endParaRPr lang="fr-FR"/>
        </a:p>
      </dgm:t>
    </dgm:pt>
    <dgm:pt modelId="{05D9E03B-231B-4BF5-9958-2E7FB4C95851}">
      <dgm:prSet phldrT="[Texte]" custT="1"/>
      <dgm:spPr/>
      <dgm:t>
        <a:bodyPr/>
        <a:lstStyle/>
        <a:p>
          <a:r>
            <a:rPr lang="fr-FR" sz="1400" b="1" dirty="0" err="1"/>
            <a:t>Antifragile</a:t>
          </a:r>
          <a:r>
            <a:rPr lang="fr-FR" sz="1400" b="1" dirty="0"/>
            <a:t> BM</a:t>
          </a:r>
          <a:endParaRPr lang="fr-FR" sz="1200" dirty="0"/>
        </a:p>
      </dgm:t>
    </dgm:pt>
    <dgm:pt modelId="{081723FA-D235-4E61-8635-9BD261B16F52}" type="sibTrans" cxnId="{A30C0674-5A2B-4135-85B4-185697CAF89E}">
      <dgm:prSet/>
      <dgm:spPr/>
      <dgm:t>
        <a:bodyPr/>
        <a:lstStyle/>
        <a:p>
          <a:endParaRPr lang="fr-FR"/>
        </a:p>
      </dgm:t>
    </dgm:pt>
    <dgm:pt modelId="{BE17CB36-30F3-4F3A-97F0-7155A61C1001}" type="parTrans" cxnId="{A30C0674-5A2B-4135-85B4-185697CAF89E}">
      <dgm:prSet/>
      <dgm:spPr/>
      <dgm:t>
        <a:bodyPr/>
        <a:lstStyle/>
        <a:p>
          <a:endParaRPr lang="fr-FR"/>
        </a:p>
      </dgm:t>
    </dgm:pt>
    <dgm:pt modelId="{5735B6F2-D842-4568-9C99-60CAF886441B}">
      <dgm:prSet phldrT="[Texte]"/>
      <dgm:spPr/>
      <dgm:t>
        <a:bodyPr/>
        <a:lstStyle/>
        <a:p>
          <a:r>
            <a:rPr lang="en-US" dirty="0"/>
            <a:t>Activity performs better during crisis.
Some capabilities considered expensive, complex, and unproductive before the crisis became important after the crisis.
Need to have the right environment to accelerate business development.</a:t>
          </a:r>
          <a:endParaRPr lang="fr-FR" dirty="0"/>
        </a:p>
      </dgm:t>
    </dgm:pt>
    <dgm:pt modelId="{D78103CC-1B73-428F-9C48-26241C57FC44}" type="sibTrans" cxnId="{87C9AB53-C257-4372-A3EF-F3EDF4B41648}">
      <dgm:prSet/>
      <dgm:spPr/>
      <dgm:t>
        <a:bodyPr/>
        <a:lstStyle/>
        <a:p>
          <a:endParaRPr lang="fr-FR"/>
        </a:p>
      </dgm:t>
    </dgm:pt>
    <dgm:pt modelId="{EDD0DAE5-83D4-49C0-B23B-AF5F01EF5634}" type="parTrans" cxnId="{87C9AB53-C257-4372-A3EF-F3EDF4B41648}">
      <dgm:prSet/>
      <dgm:spPr/>
      <dgm:t>
        <a:bodyPr/>
        <a:lstStyle/>
        <a:p>
          <a:endParaRPr lang="fr-FR"/>
        </a:p>
      </dgm:t>
    </dgm:pt>
    <dgm:pt modelId="{357904E3-2314-43D5-B52C-C663A8F08FA9}">
      <dgm:prSet phldrT="[Texte]"/>
      <dgm:spPr/>
      <dgm:t>
        <a:bodyPr/>
        <a:lstStyle/>
        <a:p>
          <a:r>
            <a:rPr lang="en-US" dirty="0"/>
            <a:t>Activity at a desired operational state during the crisis.
Areas in which the crisis has changed only the volume and not the nature of the business.
Need to manage to ensure business continuity and manage volume changes</a:t>
          </a:r>
          <a:endParaRPr lang="fr-FR" dirty="0"/>
        </a:p>
      </dgm:t>
    </dgm:pt>
    <dgm:pt modelId="{1A6AB857-601B-4936-833D-AE386019C16B}" type="parTrans" cxnId="{BDE5DF37-CAFD-412B-97F4-79511914CB03}">
      <dgm:prSet/>
      <dgm:spPr/>
      <dgm:t>
        <a:bodyPr/>
        <a:lstStyle/>
        <a:p>
          <a:endParaRPr lang="fr-FR"/>
        </a:p>
      </dgm:t>
    </dgm:pt>
    <dgm:pt modelId="{947D46F8-37AD-4E89-8686-8D7CC96ADDF3}" type="sibTrans" cxnId="{BDE5DF37-CAFD-412B-97F4-79511914CB03}">
      <dgm:prSet/>
      <dgm:spPr/>
      <dgm:t>
        <a:bodyPr/>
        <a:lstStyle/>
        <a:p>
          <a:endParaRPr lang="fr-FR"/>
        </a:p>
      </dgm:t>
    </dgm:pt>
    <dgm:pt modelId="{8D0233B5-B685-42AF-9DA0-E692BA190685}">
      <dgm:prSet phldrT="[Texte]" custT="1"/>
      <dgm:spPr/>
      <dgm:t>
        <a:bodyPr/>
        <a:lstStyle/>
        <a:p>
          <a:r>
            <a:rPr lang="fr-FR" sz="1400" b="1" dirty="0"/>
            <a:t>Adaptative BM</a:t>
          </a:r>
          <a:endParaRPr lang="fr-FR" sz="1400" dirty="0"/>
        </a:p>
      </dgm:t>
    </dgm:pt>
    <dgm:pt modelId="{BC6D36E2-28E8-47A2-B084-43F8CF766B45}" type="parTrans" cxnId="{B9294F9B-94A5-4CE8-AC29-FA865D48C544}">
      <dgm:prSet/>
      <dgm:spPr/>
      <dgm:t>
        <a:bodyPr/>
        <a:lstStyle/>
        <a:p>
          <a:endParaRPr lang="fr-FR"/>
        </a:p>
      </dgm:t>
    </dgm:pt>
    <dgm:pt modelId="{7A365358-5086-433A-A3DF-79B4CFE45F61}" type="sibTrans" cxnId="{B9294F9B-94A5-4CE8-AC29-FA865D48C544}">
      <dgm:prSet/>
      <dgm:spPr/>
      <dgm:t>
        <a:bodyPr/>
        <a:lstStyle/>
        <a:p>
          <a:endParaRPr lang="fr-FR"/>
        </a:p>
      </dgm:t>
    </dgm:pt>
    <dgm:pt modelId="{E93D1C1F-4973-49A5-BE14-0D69C82BCD76}">
      <dgm:prSet phldrT="[Texte]"/>
      <dgm:spPr/>
      <dgm:t>
        <a:bodyPr/>
        <a:lstStyle/>
        <a:p>
          <a:r>
            <a:rPr lang="en-US" dirty="0"/>
            <a:t>Activity that has evolved to meet new needs.
Costly and intense adaptation.
Requires identifying development opportunities and implementing them quickly.</a:t>
          </a:r>
          <a:endParaRPr lang="fr-FR" dirty="0"/>
        </a:p>
      </dgm:t>
    </dgm:pt>
    <dgm:pt modelId="{150DA3CF-3C1C-4062-868B-C19B6F093CE7}" type="parTrans" cxnId="{144593B0-FA0C-452C-B2AF-7CDAE4CB884C}">
      <dgm:prSet/>
      <dgm:spPr/>
      <dgm:t>
        <a:bodyPr/>
        <a:lstStyle/>
        <a:p>
          <a:endParaRPr lang="fr-FR"/>
        </a:p>
      </dgm:t>
    </dgm:pt>
    <dgm:pt modelId="{A0BF9449-578E-4257-9259-3BA8974D0305}" type="sibTrans" cxnId="{144593B0-FA0C-452C-B2AF-7CDAE4CB884C}">
      <dgm:prSet/>
      <dgm:spPr/>
      <dgm:t>
        <a:bodyPr/>
        <a:lstStyle/>
        <a:p>
          <a:endParaRPr lang="fr-FR"/>
        </a:p>
      </dgm:t>
    </dgm:pt>
    <dgm:pt modelId="{AB9388FC-45FC-4EDD-9541-7A35C31B9194}" type="pres">
      <dgm:prSet presAssocID="{A73A2C7E-EA10-447A-BEAF-6B1F37EA71D8}" presName="Name0" presStyleCnt="0">
        <dgm:presLayoutVars>
          <dgm:dir/>
          <dgm:animLvl val="lvl"/>
          <dgm:resizeHandles val="exact"/>
        </dgm:presLayoutVars>
      </dgm:prSet>
      <dgm:spPr/>
    </dgm:pt>
    <dgm:pt modelId="{C740207C-F824-4333-9FB8-61D38031C4C9}" type="pres">
      <dgm:prSet presAssocID="{8D0233B5-B685-42AF-9DA0-E692BA190685}" presName="composite" presStyleCnt="0"/>
      <dgm:spPr/>
    </dgm:pt>
    <dgm:pt modelId="{6ED2DBC8-BC22-4074-A0E2-9AC00B522180}" type="pres">
      <dgm:prSet presAssocID="{8D0233B5-B685-42AF-9DA0-E692BA190685}" presName="parTx" presStyleLbl="alignNode1" presStyleIdx="0" presStyleCnt="3">
        <dgm:presLayoutVars>
          <dgm:chMax val="0"/>
          <dgm:chPref val="0"/>
          <dgm:bulletEnabled val="1"/>
        </dgm:presLayoutVars>
      </dgm:prSet>
      <dgm:spPr/>
    </dgm:pt>
    <dgm:pt modelId="{ACF783FF-CCE2-4BBB-8FC7-96BB98B2BE1C}" type="pres">
      <dgm:prSet presAssocID="{8D0233B5-B685-42AF-9DA0-E692BA190685}" presName="desTx" presStyleLbl="alignAccFollowNode1" presStyleIdx="0" presStyleCnt="3">
        <dgm:presLayoutVars>
          <dgm:bulletEnabled val="1"/>
        </dgm:presLayoutVars>
      </dgm:prSet>
      <dgm:spPr/>
    </dgm:pt>
    <dgm:pt modelId="{AD094285-D86E-4A2C-BA3B-0E0B926E4928}" type="pres">
      <dgm:prSet presAssocID="{7A365358-5086-433A-A3DF-79B4CFE45F61}" presName="space" presStyleCnt="0"/>
      <dgm:spPr/>
    </dgm:pt>
    <dgm:pt modelId="{1FFED8E9-0186-44F7-8B19-A49B33057E09}" type="pres">
      <dgm:prSet presAssocID="{05D9E03B-231B-4BF5-9958-2E7FB4C95851}" presName="composite" presStyleCnt="0"/>
      <dgm:spPr/>
    </dgm:pt>
    <dgm:pt modelId="{82945D86-6B50-4D1B-807C-9778C1E09D82}" type="pres">
      <dgm:prSet presAssocID="{05D9E03B-231B-4BF5-9958-2E7FB4C95851}" presName="parTx" presStyleLbl="alignNode1" presStyleIdx="1" presStyleCnt="3">
        <dgm:presLayoutVars>
          <dgm:chMax val="0"/>
          <dgm:chPref val="0"/>
          <dgm:bulletEnabled val="1"/>
        </dgm:presLayoutVars>
      </dgm:prSet>
      <dgm:spPr/>
    </dgm:pt>
    <dgm:pt modelId="{673AD459-46DB-49D3-8467-299138A120FC}" type="pres">
      <dgm:prSet presAssocID="{05D9E03B-231B-4BF5-9958-2E7FB4C95851}" presName="desTx" presStyleLbl="alignAccFollowNode1" presStyleIdx="1" presStyleCnt="3">
        <dgm:presLayoutVars>
          <dgm:bulletEnabled val="1"/>
        </dgm:presLayoutVars>
      </dgm:prSet>
      <dgm:spPr/>
    </dgm:pt>
    <dgm:pt modelId="{310390DB-9273-4A24-A069-CBFE304D3CEC}" type="pres">
      <dgm:prSet presAssocID="{081723FA-D235-4E61-8635-9BD261B16F52}" presName="space" presStyleCnt="0"/>
      <dgm:spPr/>
    </dgm:pt>
    <dgm:pt modelId="{03E17A27-23C5-46D2-AB8D-036BF4EFE236}" type="pres">
      <dgm:prSet presAssocID="{04FCF0B8-9AE8-43A9-8700-DB43FF1D39EE}" presName="composite" presStyleCnt="0"/>
      <dgm:spPr/>
    </dgm:pt>
    <dgm:pt modelId="{7AE91B8F-3E07-42DC-8659-E483A94C8D45}" type="pres">
      <dgm:prSet presAssocID="{04FCF0B8-9AE8-43A9-8700-DB43FF1D39EE}" presName="parTx" presStyleLbl="alignNode1" presStyleIdx="2" presStyleCnt="3">
        <dgm:presLayoutVars>
          <dgm:chMax val="0"/>
          <dgm:chPref val="0"/>
          <dgm:bulletEnabled val="1"/>
        </dgm:presLayoutVars>
      </dgm:prSet>
      <dgm:spPr/>
    </dgm:pt>
    <dgm:pt modelId="{4D3B8AD6-BD6B-4CDD-A71F-266A84015E43}" type="pres">
      <dgm:prSet presAssocID="{04FCF0B8-9AE8-43A9-8700-DB43FF1D39EE}" presName="desTx" presStyleLbl="alignAccFollowNode1" presStyleIdx="2" presStyleCnt="3">
        <dgm:presLayoutVars>
          <dgm:bulletEnabled val="1"/>
        </dgm:presLayoutVars>
      </dgm:prSet>
      <dgm:spPr/>
    </dgm:pt>
  </dgm:ptLst>
  <dgm:cxnLst>
    <dgm:cxn modelId="{D925D523-7293-4991-9F90-06A49414B505}" type="presOf" srcId="{357904E3-2314-43D5-B52C-C663A8F08FA9}" destId="{4D3B8AD6-BD6B-4CDD-A71F-266A84015E43}" srcOrd="0" destOrd="0" presId="urn:microsoft.com/office/officeart/2005/8/layout/hList1"/>
    <dgm:cxn modelId="{BDE5DF37-CAFD-412B-97F4-79511914CB03}" srcId="{04FCF0B8-9AE8-43A9-8700-DB43FF1D39EE}" destId="{357904E3-2314-43D5-B52C-C663A8F08FA9}" srcOrd="0" destOrd="0" parTransId="{1A6AB857-601B-4936-833D-AE386019C16B}" sibTransId="{947D46F8-37AD-4E89-8686-8D7CC96ADDF3}"/>
    <dgm:cxn modelId="{84362343-3827-4D9C-8C98-DD1FC0D55707}" type="presOf" srcId="{A73A2C7E-EA10-447A-BEAF-6B1F37EA71D8}" destId="{AB9388FC-45FC-4EDD-9541-7A35C31B9194}" srcOrd="0" destOrd="0" presId="urn:microsoft.com/office/officeart/2005/8/layout/hList1"/>
    <dgm:cxn modelId="{6CA48966-43E7-4DD8-85C7-C9D671FB2287}" type="presOf" srcId="{04FCF0B8-9AE8-43A9-8700-DB43FF1D39EE}" destId="{7AE91B8F-3E07-42DC-8659-E483A94C8D45}" srcOrd="0" destOrd="0" presId="urn:microsoft.com/office/officeart/2005/8/layout/hList1"/>
    <dgm:cxn modelId="{5786256C-41D0-4972-A629-4444E4449A56}" srcId="{A73A2C7E-EA10-447A-BEAF-6B1F37EA71D8}" destId="{04FCF0B8-9AE8-43A9-8700-DB43FF1D39EE}" srcOrd="2" destOrd="0" parTransId="{485E3F7D-065F-49A7-B12C-99600F67CFE0}" sibTransId="{F8595AF9-8C33-4174-BCF0-0B66B4F065A4}"/>
    <dgm:cxn modelId="{87C9AB53-C257-4372-A3EF-F3EDF4B41648}" srcId="{05D9E03B-231B-4BF5-9958-2E7FB4C95851}" destId="{5735B6F2-D842-4568-9C99-60CAF886441B}" srcOrd="0" destOrd="0" parTransId="{EDD0DAE5-83D4-49C0-B23B-AF5F01EF5634}" sibTransId="{D78103CC-1B73-428F-9C48-26241C57FC44}"/>
    <dgm:cxn modelId="{A30C0674-5A2B-4135-85B4-185697CAF89E}" srcId="{A73A2C7E-EA10-447A-BEAF-6B1F37EA71D8}" destId="{05D9E03B-231B-4BF5-9958-2E7FB4C95851}" srcOrd="1" destOrd="0" parTransId="{BE17CB36-30F3-4F3A-97F0-7155A61C1001}" sibTransId="{081723FA-D235-4E61-8635-9BD261B16F52}"/>
    <dgm:cxn modelId="{DFFB977B-8B74-4B40-8E12-41D99DEFE9A4}" type="presOf" srcId="{E93D1C1F-4973-49A5-BE14-0D69C82BCD76}" destId="{ACF783FF-CCE2-4BBB-8FC7-96BB98B2BE1C}" srcOrd="0" destOrd="0" presId="urn:microsoft.com/office/officeart/2005/8/layout/hList1"/>
    <dgm:cxn modelId="{B9294F9B-94A5-4CE8-AC29-FA865D48C544}" srcId="{A73A2C7E-EA10-447A-BEAF-6B1F37EA71D8}" destId="{8D0233B5-B685-42AF-9DA0-E692BA190685}" srcOrd="0" destOrd="0" parTransId="{BC6D36E2-28E8-47A2-B084-43F8CF766B45}" sibTransId="{7A365358-5086-433A-A3DF-79B4CFE45F61}"/>
    <dgm:cxn modelId="{144593B0-FA0C-452C-B2AF-7CDAE4CB884C}" srcId="{8D0233B5-B685-42AF-9DA0-E692BA190685}" destId="{E93D1C1F-4973-49A5-BE14-0D69C82BCD76}" srcOrd="0" destOrd="0" parTransId="{150DA3CF-3C1C-4062-868B-C19B6F093CE7}" sibTransId="{A0BF9449-578E-4257-9259-3BA8974D0305}"/>
    <dgm:cxn modelId="{949B2AB5-DD07-4244-959F-0ADC7ABB7968}" type="presOf" srcId="{5735B6F2-D842-4568-9C99-60CAF886441B}" destId="{673AD459-46DB-49D3-8467-299138A120FC}" srcOrd="0" destOrd="0" presId="urn:microsoft.com/office/officeart/2005/8/layout/hList1"/>
    <dgm:cxn modelId="{77DA1CF0-A4BC-4E37-808E-F5ADABB0E1F5}" type="presOf" srcId="{05D9E03B-231B-4BF5-9958-2E7FB4C95851}" destId="{82945D86-6B50-4D1B-807C-9778C1E09D82}" srcOrd="0" destOrd="0" presId="urn:microsoft.com/office/officeart/2005/8/layout/hList1"/>
    <dgm:cxn modelId="{4A92DBFC-8508-4DBA-A9A1-5BB980E29F69}" type="presOf" srcId="{8D0233B5-B685-42AF-9DA0-E692BA190685}" destId="{6ED2DBC8-BC22-4074-A0E2-9AC00B522180}" srcOrd="0" destOrd="0" presId="urn:microsoft.com/office/officeart/2005/8/layout/hList1"/>
    <dgm:cxn modelId="{EC11C2F6-D2D4-458B-A697-39C9C35B2962}" type="presParOf" srcId="{AB9388FC-45FC-4EDD-9541-7A35C31B9194}" destId="{C740207C-F824-4333-9FB8-61D38031C4C9}" srcOrd="0" destOrd="0" presId="urn:microsoft.com/office/officeart/2005/8/layout/hList1"/>
    <dgm:cxn modelId="{45CA1C6A-669B-483E-9D40-A58E74902FC8}" type="presParOf" srcId="{C740207C-F824-4333-9FB8-61D38031C4C9}" destId="{6ED2DBC8-BC22-4074-A0E2-9AC00B522180}" srcOrd="0" destOrd="0" presId="urn:microsoft.com/office/officeart/2005/8/layout/hList1"/>
    <dgm:cxn modelId="{981F150D-C3ED-4495-86A6-0F688684532F}" type="presParOf" srcId="{C740207C-F824-4333-9FB8-61D38031C4C9}" destId="{ACF783FF-CCE2-4BBB-8FC7-96BB98B2BE1C}" srcOrd="1" destOrd="0" presId="urn:microsoft.com/office/officeart/2005/8/layout/hList1"/>
    <dgm:cxn modelId="{937E73D5-1063-4E09-A91B-9EACFD462B31}" type="presParOf" srcId="{AB9388FC-45FC-4EDD-9541-7A35C31B9194}" destId="{AD094285-D86E-4A2C-BA3B-0E0B926E4928}" srcOrd="1" destOrd="0" presId="urn:microsoft.com/office/officeart/2005/8/layout/hList1"/>
    <dgm:cxn modelId="{550DF2D8-0231-44C5-AFED-ACA629D7D493}" type="presParOf" srcId="{AB9388FC-45FC-4EDD-9541-7A35C31B9194}" destId="{1FFED8E9-0186-44F7-8B19-A49B33057E09}" srcOrd="2" destOrd="0" presId="urn:microsoft.com/office/officeart/2005/8/layout/hList1"/>
    <dgm:cxn modelId="{65F26296-DA53-454A-A537-34218021F876}" type="presParOf" srcId="{1FFED8E9-0186-44F7-8B19-A49B33057E09}" destId="{82945D86-6B50-4D1B-807C-9778C1E09D82}" srcOrd="0" destOrd="0" presId="urn:microsoft.com/office/officeart/2005/8/layout/hList1"/>
    <dgm:cxn modelId="{EAC5528D-69C1-4132-8001-56C11810D688}" type="presParOf" srcId="{1FFED8E9-0186-44F7-8B19-A49B33057E09}" destId="{673AD459-46DB-49D3-8467-299138A120FC}" srcOrd="1" destOrd="0" presId="urn:microsoft.com/office/officeart/2005/8/layout/hList1"/>
    <dgm:cxn modelId="{C8ED280D-CF50-4DA9-8FE5-589C227CB2C9}" type="presParOf" srcId="{AB9388FC-45FC-4EDD-9541-7A35C31B9194}" destId="{310390DB-9273-4A24-A069-CBFE304D3CEC}" srcOrd="3" destOrd="0" presId="urn:microsoft.com/office/officeart/2005/8/layout/hList1"/>
    <dgm:cxn modelId="{F78CC757-A84C-499C-A4BE-EC55645CE9B4}" type="presParOf" srcId="{AB9388FC-45FC-4EDD-9541-7A35C31B9194}" destId="{03E17A27-23C5-46D2-AB8D-036BF4EFE236}" srcOrd="4" destOrd="0" presId="urn:microsoft.com/office/officeart/2005/8/layout/hList1"/>
    <dgm:cxn modelId="{0632963D-14D0-4206-872C-F73B037C60E5}" type="presParOf" srcId="{03E17A27-23C5-46D2-AB8D-036BF4EFE236}" destId="{7AE91B8F-3E07-42DC-8659-E483A94C8D45}" srcOrd="0" destOrd="0" presId="urn:microsoft.com/office/officeart/2005/8/layout/hList1"/>
    <dgm:cxn modelId="{E88B77E1-7B82-4CD8-A062-F27045505D0B}" type="presParOf" srcId="{03E17A27-23C5-46D2-AB8D-036BF4EFE236}" destId="{4D3B8AD6-BD6B-4CDD-A71F-266A84015E4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3A2C7E-EA10-447A-BEAF-6B1F37EA71D8}"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fr-FR"/>
        </a:p>
      </dgm:t>
    </dgm:pt>
    <dgm:pt modelId="{09085359-25E2-4B3F-BB18-0F34E355B147}">
      <dgm:prSet phldrT="[Texte]" custT="1"/>
      <dgm:spPr/>
      <dgm:t>
        <a:bodyPr/>
        <a:lstStyle/>
        <a:p>
          <a:r>
            <a:rPr lang="fr-FR" sz="1400" b="1" dirty="0" err="1"/>
            <a:t>Retired</a:t>
          </a:r>
          <a:r>
            <a:rPr lang="fr-FR" sz="1400" b="1" dirty="0"/>
            <a:t> BM</a:t>
          </a:r>
        </a:p>
      </dgm:t>
    </dgm:pt>
    <dgm:pt modelId="{BBD56BBD-A749-461B-9617-1A96A8DE044A}" type="parTrans" cxnId="{45E9B86A-194C-4B83-BF04-1648AB607EF5}">
      <dgm:prSet/>
      <dgm:spPr/>
      <dgm:t>
        <a:bodyPr/>
        <a:lstStyle/>
        <a:p>
          <a:endParaRPr lang="fr-FR"/>
        </a:p>
      </dgm:t>
    </dgm:pt>
    <dgm:pt modelId="{B4722480-02AF-43EF-B91B-DC0257BF0B70}" type="sibTrans" cxnId="{45E9B86A-194C-4B83-BF04-1648AB607EF5}">
      <dgm:prSet/>
      <dgm:spPr/>
      <dgm:t>
        <a:bodyPr/>
        <a:lstStyle/>
        <a:p>
          <a:endParaRPr lang="fr-FR"/>
        </a:p>
      </dgm:t>
    </dgm:pt>
    <dgm:pt modelId="{6AEEBEFD-52CB-4B66-9020-C019EE0E8621}">
      <dgm:prSet phldrT="[Texte]" custT="1"/>
      <dgm:spPr/>
      <dgm:t>
        <a:bodyPr/>
        <a:lstStyle/>
        <a:p>
          <a:r>
            <a:rPr lang="en-US" sz="1200" dirty="0"/>
            <a:t>Temporary closure of the business with the intention to reopen after the crisis.
The business will be profitable again after the crisis.
Requires sufficient capital for the period of closure and guaranteed access to human resources upon restart.</a:t>
          </a:r>
          <a:endParaRPr lang="fr-FR" sz="1200" dirty="0"/>
        </a:p>
      </dgm:t>
    </dgm:pt>
    <dgm:pt modelId="{5E0E4A4A-B8BB-484D-BE12-C64922CFAB23}" type="parTrans" cxnId="{1A8F9E0E-952E-4E86-BA21-E4A3DBA794CA}">
      <dgm:prSet/>
      <dgm:spPr/>
      <dgm:t>
        <a:bodyPr/>
        <a:lstStyle/>
        <a:p>
          <a:endParaRPr lang="fr-FR"/>
        </a:p>
      </dgm:t>
    </dgm:pt>
    <dgm:pt modelId="{F287BF99-1E08-477D-AB6A-E308682FFA7E}" type="sibTrans" cxnId="{1A8F9E0E-952E-4E86-BA21-E4A3DBA794CA}">
      <dgm:prSet/>
      <dgm:spPr/>
      <dgm:t>
        <a:bodyPr/>
        <a:lstStyle/>
        <a:p>
          <a:endParaRPr lang="fr-FR"/>
        </a:p>
      </dgm:t>
    </dgm:pt>
    <dgm:pt modelId="{24FF9917-DD80-4505-8A13-6576C42F5CC3}">
      <dgm:prSet phldrT="[Texte]" custT="1"/>
      <dgm:spPr>
        <a:solidFill>
          <a:schemeClr val="tx1"/>
        </a:solidFill>
      </dgm:spPr>
      <dgm:t>
        <a:bodyPr/>
        <a:lstStyle/>
        <a:p>
          <a:r>
            <a:rPr lang="fr-FR" sz="1400" b="1" dirty="0" err="1"/>
            <a:t>Aided</a:t>
          </a:r>
          <a:r>
            <a:rPr lang="fr-FR" sz="1400" b="1" dirty="0"/>
            <a:t> BM</a:t>
          </a:r>
        </a:p>
      </dgm:t>
    </dgm:pt>
    <dgm:pt modelId="{4410D736-DD35-4765-B921-4C0296688277}" type="sibTrans" cxnId="{DBD9CF80-BE91-4D93-9E86-B091B78FC3D8}">
      <dgm:prSet/>
      <dgm:spPr/>
      <dgm:t>
        <a:bodyPr/>
        <a:lstStyle/>
        <a:p>
          <a:endParaRPr lang="fr-FR"/>
        </a:p>
      </dgm:t>
    </dgm:pt>
    <dgm:pt modelId="{77594FCD-CF8A-466B-90D1-50524A410DFE}" type="parTrans" cxnId="{DBD9CF80-BE91-4D93-9E86-B091B78FC3D8}">
      <dgm:prSet/>
      <dgm:spPr/>
      <dgm:t>
        <a:bodyPr/>
        <a:lstStyle/>
        <a:p>
          <a:endParaRPr lang="fr-FR"/>
        </a:p>
      </dgm:t>
    </dgm:pt>
    <dgm:pt modelId="{C1AEEB31-BF7B-4B91-BE07-1CE448FA20A0}">
      <dgm:prSet phldrT="[Texte]" custT="1"/>
      <dgm:spPr/>
      <dgm:t>
        <a:bodyPr/>
        <a:lstStyle/>
        <a:p>
          <a:r>
            <a:rPr lang="en-US" sz="1200" dirty="0"/>
            <a:t>The activity is not self-financing and needs external support such as a government aid program.
The assistance provided is preferable to other alternatives (unemployment, loss of income, closure...)
Need to identify and apply for assistance to resume business at a later date.</a:t>
          </a:r>
          <a:endParaRPr lang="fr-FR" sz="1200" dirty="0"/>
        </a:p>
      </dgm:t>
    </dgm:pt>
    <dgm:pt modelId="{EAFC0193-F15E-4AEF-B017-D726F000EE3F}" type="sibTrans" cxnId="{E747CB78-C1C6-436F-811E-7A047E3B48D5}">
      <dgm:prSet/>
      <dgm:spPr/>
      <dgm:t>
        <a:bodyPr/>
        <a:lstStyle/>
        <a:p>
          <a:endParaRPr lang="fr-FR"/>
        </a:p>
      </dgm:t>
    </dgm:pt>
    <dgm:pt modelId="{32E9E082-15C7-4647-A6C0-605DC5410320}" type="parTrans" cxnId="{E747CB78-C1C6-436F-811E-7A047E3B48D5}">
      <dgm:prSet/>
      <dgm:spPr/>
      <dgm:t>
        <a:bodyPr/>
        <a:lstStyle/>
        <a:p>
          <a:endParaRPr lang="fr-FR"/>
        </a:p>
      </dgm:t>
    </dgm:pt>
    <dgm:pt modelId="{EFF16C6B-F8C5-4170-800A-DCECC0EB7BB2}">
      <dgm:prSet phldrT="[Texte]" custT="1"/>
      <dgm:spPr/>
      <dgm:t>
        <a:bodyPr/>
        <a:lstStyle/>
        <a:p>
          <a:r>
            <a:rPr lang="fr-FR" sz="1400" b="1" dirty="0" err="1"/>
            <a:t>Suspended</a:t>
          </a:r>
          <a:r>
            <a:rPr lang="fr-FR" sz="1400" b="1" dirty="0"/>
            <a:t> BM</a:t>
          </a:r>
        </a:p>
      </dgm:t>
    </dgm:pt>
    <dgm:pt modelId="{8030016F-2767-49DB-A0B7-0EF8DA6CEB76}" type="sibTrans" cxnId="{912F01B5-0AFA-4095-AE3E-7C699CE3DF76}">
      <dgm:prSet/>
      <dgm:spPr/>
      <dgm:t>
        <a:bodyPr/>
        <a:lstStyle/>
        <a:p>
          <a:endParaRPr lang="fr-FR"/>
        </a:p>
      </dgm:t>
    </dgm:pt>
    <dgm:pt modelId="{6BA00C88-5953-4EB6-9EE6-FE4D32A32D6C}" type="parTrans" cxnId="{912F01B5-0AFA-4095-AE3E-7C699CE3DF76}">
      <dgm:prSet/>
      <dgm:spPr/>
      <dgm:t>
        <a:bodyPr/>
        <a:lstStyle/>
        <a:p>
          <a:endParaRPr lang="fr-FR"/>
        </a:p>
      </dgm:t>
    </dgm:pt>
    <dgm:pt modelId="{6BBB2B23-B467-4B3C-AB1C-2E0B83B6EC0D}">
      <dgm:prSet phldrT="[Texte]"/>
      <dgm:spPr/>
      <dgm:t>
        <a:bodyPr/>
        <a:lstStyle/>
        <a:p>
          <a:r>
            <a:rPr lang="en-US" dirty="0"/>
            <a:t>Temporary closure of the business with the intention to reopen after the crisis.
The business will be profitable again after the crisis.
Requires sufficient capital for the period of closure and guaranteed access to human resources upon restart.</a:t>
          </a:r>
          <a:endParaRPr lang="fr-FR" dirty="0"/>
        </a:p>
      </dgm:t>
    </dgm:pt>
    <dgm:pt modelId="{44735AA6-009F-42B8-800F-E47877517F54}" type="sibTrans" cxnId="{C48FE935-F7AD-42BA-AE83-367232786282}">
      <dgm:prSet/>
      <dgm:spPr/>
      <dgm:t>
        <a:bodyPr/>
        <a:lstStyle/>
        <a:p>
          <a:endParaRPr lang="fr-FR"/>
        </a:p>
      </dgm:t>
    </dgm:pt>
    <dgm:pt modelId="{2AC56CA2-373A-4E9E-8742-114832689811}" type="parTrans" cxnId="{C48FE935-F7AD-42BA-AE83-367232786282}">
      <dgm:prSet/>
      <dgm:spPr/>
      <dgm:t>
        <a:bodyPr/>
        <a:lstStyle/>
        <a:p>
          <a:endParaRPr lang="fr-FR"/>
        </a:p>
      </dgm:t>
    </dgm:pt>
    <dgm:pt modelId="{AB9388FC-45FC-4EDD-9541-7A35C31B9194}" type="pres">
      <dgm:prSet presAssocID="{A73A2C7E-EA10-447A-BEAF-6B1F37EA71D8}" presName="Name0" presStyleCnt="0">
        <dgm:presLayoutVars>
          <dgm:dir/>
          <dgm:animLvl val="lvl"/>
          <dgm:resizeHandles val="exact"/>
        </dgm:presLayoutVars>
      </dgm:prSet>
      <dgm:spPr/>
    </dgm:pt>
    <dgm:pt modelId="{2C993267-F61E-4CC7-870F-D3C0D618EC65}" type="pres">
      <dgm:prSet presAssocID="{24FF9917-DD80-4505-8A13-6576C42F5CC3}" presName="composite" presStyleCnt="0"/>
      <dgm:spPr/>
    </dgm:pt>
    <dgm:pt modelId="{775B6556-99E4-466B-94EA-0C72DD182E51}" type="pres">
      <dgm:prSet presAssocID="{24FF9917-DD80-4505-8A13-6576C42F5CC3}" presName="parTx" presStyleLbl="alignNode1" presStyleIdx="0" presStyleCnt="3">
        <dgm:presLayoutVars>
          <dgm:chMax val="0"/>
          <dgm:chPref val="0"/>
          <dgm:bulletEnabled val="1"/>
        </dgm:presLayoutVars>
      </dgm:prSet>
      <dgm:spPr/>
    </dgm:pt>
    <dgm:pt modelId="{8074A953-2C92-4CF2-9743-43BCDBF766EF}" type="pres">
      <dgm:prSet presAssocID="{24FF9917-DD80-4505-8A13-6576C42F5CC3}" presName="desTx" presStyleLbl="alignAccFollowNode1" presStyleIdx="0" presStyleCnt="3">
        <dgm:presLayoutVars>
          <dgm:bulletEnabled val="1"/>
        </dgm:presLayoutVars>
      </dgm:prSet>
      <dgm:spPr/>
    </dgm:pt>
    <dgm:pt modelId="{0BD5ADD6-D8EE-4676-9B27-2C36029BEA8E}" type="pres">
      <dgm:prSet presAssocID="{4410D736-DD35-4765-B921-4C0296688277}" presName="space" presStyleCnt="0"/>
      <dgm:spPr/>
    </dgm:pt>
    <dgm:pt modelId="{31A0CBBF-7E9F-4AFE-82F0-79691CE0BD31}" type="pres">
      <dgm:prSet presAssocID="{EFF16C6B-F8C5-4170-800A-DCECC0EB7BB2}" presName="composite" presStyleCnt="0"/>
      <dgm:spPr/>
    </dgm:pt>
    <dgm:pt modelId="{ADF29356-4775-427C-A4B8-96400539E571}" type="pres">
      <dgm:prSet presAssocID="{EFF16C6B-F8C5-4170-800A-DCECC0EB7BB2}" presName="parTx" presStyleLbl="alignNode1" presStyleIdx="1" presStyleCnt="3">
        <dgm:presLayoutVars>
          <dgm:chMax val="0"/>
          <dgm:chPref val="0"/>
          <dgm:bulletEnabled val="1"/>
        </dgm:presLayoutVars>
      </dgm:prSet>
      <dgm:spPr/>
    </dgm:pt>
    <dgm:pt modelId="{4B01F600-C68D-40F0-934D-2BF19384704A}" type="pres">
      <dgm:prSet presAssocID="{EFF16C6B-F8C5-4170-800A-DCECC0EB7BB2}" presName="desTx" presStyleLbl="alignAccFollowNode1" presStyleIdx="1" presStyleCnt="3">
        <dgm:presLayoutVars>
          <dgm:bulletEnabled val="1"/>
        </dgm:presLayoutVars>
      </dgm:prSet>
      <dgm:spPr/>
    </dgm:pt>
    <dgm:pt modelId="{7B97E2BD-869D-40E2-B5D7-EADC7B4EB5CB}" type="pres">
      <dgm:prSet presAssocID="{8030016F-2767-49DB-A0B7-0EF8DA6CEB76}" presName="space" presStyleCnt="0"/>
      <dgm:spPr/>
    </dgm:pt>
    <dgm:pt modelId="{785F33AF-0107-42EC-BDA4-32AAC0F75C77}" type="pres">
      <dgm:prSet presAssocID="{09085359-25E2-4B3F-BB18-0F34E355B147}" presName="composite" presStyleCnt="0"/>
      <dgm:spPr/>
    </dgm:pt>
    <dgm:pt modelId="{1E6E405D-6C78-444B-81E3-C6BC58984379}" type="pres">
      <dgm:prSet presAssocID="{09085359-25E2-4B3F-BB18-0F34E355B147}" presName="parTx" presStyleLbl="alignNode1" presStyleIdx="2" presStyleCnt="3">
        <dgm:presLayoutVars>
          <dgm:chMax val="0"/>
          <dgm:chPref val="0"/>
          <dgm:bulletEnabled val="1"/>
        </dgm:presLayoutVars>
      </dgm:prSet>
      <dgm:spPr/>
    </dgm:pt>
    <dgm:pt modelId="{EB19BE04-0368-4891-A737-396A35B388EC}" type="pres">
      <dgm:prSet presAssocID="{09085359-25E2-4B3F-BB18-0F34E355B147}" presName="desTx" presStyleLbl="alignAccFollowNode1" presStyleIdx="2" presStyleCnt="3">
        <dgm:presLayoutVars>
          <dgm:bulletEnabled val="1"/>
        </dgm:presLayoutVars>
      </dgm:prSet>
      <dgm:spPr/>
    </dgm:pt>
  </dgm:ptLst>
  <dgm:cxnLst>
    <dgm:cxn modelId="{1A8F9E0E-952E-4E86-BA21-E4A3DBA794CA}" srcId="{09085359-25E2-4B3F-BB18-0F34E355B147}" destId="{6AEEBEFD-52CB-4B66-9020-C019EE0E8621}" srcOrd="0" destOrd="0" parTransId="{5E0E4A4A-B8BB-484D-BE12-C64922CFAB23}" sibTransId="{F287BF99-1E08-477D-AB6A-E308682FFA7E}"/>
    <dgm:cxn modelId="{C48FE935-F7AD-42BA-AE83-367232786282}" srcId="{EFF16C6B-F8C5-4170-800A-DCECC0EB7BB2}" destId="{6BBB2B23-B467-4B3C-AB1C-2E0B83B6EC0D}" srcOrd="0" destOrd="0" parTransId="{2AC56CA2-373A-4E9E-8742-114832689811}" sibTransId="{44735AA6-009F-42B8-800F-E47877517F54}"/>
    <dgm:cxn modelId="{84362343-3827-4D9C-8C98-DD1FC0D55707}" type="presOf" srcId="{A73A2C7E-EA10-447A-BEAF-6B1F37EA71D8}" destId="{AB9388FC-45FC-4EDD-9541-7A35C31B9194}" srcOrd="0" destOrd="0" presId="urn:microsoft.com/office/officeart/2005/8/layout/hList1"/>
    <dgm:cxn modelId="{45E9B86A-194C-4B83-BF04-1648AB607EF5}" srcId="{A73A2C7E-EA10-447A-BEAF-6B1F37EA71D8}" destId="{09085359-25E2-4B3F-BB18-0F34E355B147}" srcOrd="2" destOrd="0" parTransId="{BBD56BBD-A749-461B-9617-1A96A8DE044A}" sibTransId="{B4722480-02AF-43EF-B91B-DC0257BF0B70}"/>
    <dgm:cxn modelId="{F3C1EA6C-D11A-40C1-A475-CE6970A3D8DA}" type="presOf" srcId="{EFF16C6B-F8C5-4170-800A-DCECC0EB7BB2}" destId="{ADF29356-4775-427C-A4B8-96400539E571}" srcOrd="0" destOrd="0" presId="urn:microsoft.com/office/officeart/2005/8/layout/hList1"/>
    <dgm:cxn modelId="{023A0773-35BF-446F-BCA8-2C49432CA8DD}" type="presOf" srcId="{09085359-25E2-4B3F-BB18-0F34E355B147}" destId="{1E6E405D-6C78-444B-81E3-C6BC58984379}" srcOrd="0" destOrd="0" presId="urn:microsoft.com/office/officeart/2005/8/layout/hList1"/>
    <dgm:cxn modelId="{E747CB78-C1C6-436F-811E-7A047E3B48D5}" srcId="{24FF9917-DD80-4505-8A13-6576C42F5CC3}" destId="{C1AEEB31-BF7B-4B91-BE07-1CE448FA20A0}" srcOrd="0" destOrd="0" parTransId="{32E9E082-15C7-4647-A6C0-605DC5410320}" sibTransId="{EAFC0193-F15E-4AEF-B017-D726F000EE3F}"/>
    <dgm:cxn modelId="{DBD9CF80-BE91-4D93-9E86-B091B78FC3D8}" srcId="{A73A2C7E-EA10-447A-BEAF-6B1F37EA71D8}" destId="{24FF9917-DD80-4505-8A13-6576C42F5CC3}" srcOrd="0" destOrd="0" parTransId="{77594FCD-CF8A-466B-90D1-50524A410DFE}" sibTransId="{4410D736-DD35-4765-B921-4C0296688277}"/>
    <dgm:cxn modelId="{E2F339A5-A00B-49AA-A35D-01689CD1082E}" type="presOf" srcId="{C1AEEB31-BF7B-4B91-BE07-1CE448FA20A0}" destId="{8074A953-2C92-4CF2-9743-43BCDBF766EF}" srcOrd="0" destOrd="0" presId="urn:microsoft.com/office/officeart/2005/8/layout/hList1"/>
    <dgm:cxn modelId="{D35A0EAE-A5CC-4B77-8846-05470D8A198A}" type="presOf" srcId="{6BBB2B23-B467-4B3C-AB1C-2E0B83B6EC0D}" destId="{4B01F600-C68D-40F0-934D-2BF19384704A}" srcOrd="0" destOrd="0" presId="urn:microsoft.com/office/officeart/2005/8/layout/hList1"/>
    <dgm:cxn modelId="{9EB074AF-2D10-412D-8A5A-2DD62CFC9260}" type="presOf" srcId="{24FF9917-DD80-4505-8A13-6576C42F5CC3}" destId="{775B6556-99E4-466B-94EA-0C72DD182E51}" srcOrd="0" destOrd="0" presId="urn:microsoft.com/office/officeart/2005/8/layout/hList1"/>
    <dgm:cxn modelId="{912F01B5-0AFA-4095-AE3E-7C699CE3DF76}" srcId="{A73A2C7E-EA10-447A-BEAF-6B1F37EA71D8}" destId="{EFF16C6B-F8C5-4170-800A-DCECC0EB7BB2}" srcOrd="1" destOrd="0" parTransId="{6BA00C88-5953-4EB6-9EE6-FE4D32A32D6C}" sibTransId="{8030016F-2767-49DB-A0B7-0EF8DA6CEB76}"/>
    <dgm:cxn modelId="{8FC428EE-69B3-480D-9A63-654FFF67B873}" type="presOf" srcId="{6AEEBEFD-52CB-4B66-9020-C019EE0E8621}" destId="{EB19BE04-0368-4891-A737-396A35B388EC}" srcOrd="0" destOrd="0" presId="urn:microsoft.com/office/officeart/2005/8/layout/hList1"/>
    <dgm:cxn modelId="{56457A91-2687-4D32-A6CE-9BC0E986265A}" type="presParOf" srcId="{AB9388FC-45FC-4EDD-9541-7A35C31B9194}" destId="{2C993267-F61E-4CC7-870F-D3C0D618EC65}" srcOrd="0" destOrd="0" presId="urn:microsoft.com/office/officeart/2005/8/layout/hList1"/>
    <dgm:cxn modelId="{BD2EA6F6-1D6A-4296-9AA9-46A04F3EE565}" type="presParOf" srcId="{2C993267-F61E-4CC7-870F-D3C0D618EC65}" destId="{775B6556-99E4-466B-94EA-0C72DD182E51}" srcOrd="0" destOrd="0" presId="urn:microsoft.com/office/officeart/2005/8/layout/hList1"/>
    <dgm:cxn modelId="{67832DD6-CB7E-40B6-A676-AB3B2D16D84D}" type="presParOf" srcId="{2C993267-F61E-4CC7-870F-D3C0D618EC65}" destId="{8074A953-2C92-4CF2-9743-43BCDBF766EF}" srcOrd="1" destOrd="0" presId="urn:microsoft.com/office/officeart/2005/8/layout/hList1"/>
    <dgm:cxn modelId="{503273E2-D542-485D-9D0D-8638017A9180}" type="presParOf" srcId="{AB9388FC-45FC-4EDD-9541-7A35C31B9194}" destId="{0BD5ADD6-D8EE-4676-9B27-2C36029BEA8E}" srcOrd="1" destOrd="0" presId="urn:microsoft.com/office/officeart/2005/8/layout/hList1"/>
    <dgm:cxn modelId="{D741515A-D597-43ED-B4FE-62AE01FA8210}" type="presParOf" srcId="{AB9388FC-45FC-4EDD-9541-7A35C31B9194}" destId="{31A0CBBF-7E9F-4AFE-82F0-79691CE0BD31}" srcOrd="2" destOrd="0" presId="urn:microsoft.com/office/officeart/2005/8/layout/hList1"/>
    <dgm:cxn modelId="{584C430E-F88A-458E-9C02-C0E5D6C05D9F}" type="presParOf" srcId="{31A0CBBF-7E9F-4AFE-82F0-79691CE0BD31}" destId="{ADF29356-4775-427C-A4B8-96400539E571}" srcOrd="0" destOrd="0" presId="urn:microsoft.com/office/officeart/2005/8/layout/hList1"/>
    <dgm:cxn modelId="{D6FAB1F0-3BE2-46AE-BAB8-DE26D10AFFCE}" type="presParOf" srcId="{31A0CBBF-7E9F-4AFE-82F0-79691CE0BD31}" destId="{4B01F600-C68D-40F0-934D-2BF19384704A}" srcOrd="1" destOrd="0" presId="urn:microsoft.com/office/officeart/2005/8/layout/hList1"/>
    <dgm:cxn modelId="{BA6B6A1D-A8CA-4E51-8193-19EFE07B31C1}" type="presParOf" srcId="{AB9388FC-45FC-4EDD-9541-7A35C31B9194}" destId="{7B97E2BD-869D-40E2-B5D7-EADC7B4EB5CB}" srcOrd="3" destOrd="0" presId="urn:microsoft.com/office/officeart/2005/8/layout/hList1"/>
    <dgm:cxn modelId="{461BB26C-3538-42B1-A1FD-E550087CD029}" type="presParOf" srcId="{AB9388FC-45FC-4EDD-9541-7A35C31B9194}" destId="{785F33AF-0107-42EC-BDA4-32AAC0F75C77}" srcOrd="4" destOrd="0" presId="urn:microsoft.com/office/officeart/2005/8/layout/hList1"/>
    <dgm:cxn modelId="{75913CC4-0D97-4480-8D9A-DEFB8D24F12A}" type="presParOf" srcId="{785F33AF-0107-42EC-BDA4-32AAC0F75C77}" destId="{1E6E405D-6C78-444B-81E3-C6BC58984379}" srcOrd="0" destOrd="0" presId="urn:microsoft.com/office/officeart/2005/8/layout/hList1"/>
    <dgm:cxn modelId="{5572D31B-8FCB-4DD7-A87B-DCD6790CC2EB}" type="presParOf" srcId="{785F33AF-0107-42EC-BDA4-32AAC0F75C77}" destId="{EB19BE04-0368-4891-A737-396A35B388EC}"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7F5DDA-F78B-448A-8629-B0132242BAC9}"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fr-FR"/>
        </a:p>
      </dgm:t>
    </dgm:pt>
    <dgm:pt modelId="{4BC32C3D-671E-4610-8E10-5B840A9C4739}">
      <dgm:prSet phldrT="[Texte]" custT="1"/>
      <dgm:spPr/>
      <dgm:t>
        <a:bodyPr/>
        <a:lstStyle/>
        <a:p>
          <a:r>
            <a:rPr lang="en-US" sz="1600" b="1" dirty="0"/>
            <a:t>Cost reduction</a:t>
          </a:r>
          <a:endParaRPr lang="fr-FR" sz="1600" b="1" dirty="0"/>
        </a:p>
      </dgm:t>
    </dgm:pt>
    <dgm:pt modelId="{A10BE805-E69D-44B4-89DC-4B5745480677}" type="parTrans" cxnId="{51069804-2B20-4243-8BA5-3F115FE846E2}">
      <dgm:prSet/>
      <dgm:spPr/>
      <dgm:t>
        <a:bodyPr/>
        <a:lstStyle/>
        <a:p>
          <a:endParaRPr lang="fr-FR"/>
        </a:p>
      </dgm:t>
    </dgm:pt>
    <dgm:pt modelId="{F50BEA36-C636-4827-B879-9389BF64118F}" type="sibTrans" cxnId="{51069804-2B20-4243-8BA5-3F115FE846E2}">
      <dgm:prSet/>
      <dgm:spPr/>
      <dgm:t>
        <a:bodyPr/>
        <a:lstStyle/>
        <a:p>
          <a:endParaRPr lang="fr-FR"/>
        </a:p>
      </dgm:t>
    </dgm:pt>
    <dgm:pt modelId="{CA7CB13E-5445-457C-A0C8-22A733F8684F}">
      <dgm:prSet phldrT="[Texte]" custT="1"/>
      <dgm:spPr/>
      <dgm:t>
        <a:bodyPr/>
        <a:lstStyle/>
        <a:p>
          <a:r>
            <a:rPr lang="en-US" sz="1600" b="1" dirty="0"/>
            <a:t>Reorganization of activities</a:t>
          </a:r>
          <a:endParaRPr lang="fr-FR" sz="1600" b="1" dirty="0"/>
        </a:p>
      </dgm:t>
    </dgm:pt>
    <dgm:pt modelId="{49F205E7-D21D-4935-8A36-9340122109A7}" type="parTrans" cxnId="{4530C31D-217B-4289-BFA5-97DAA56DE004}">
      <dgm:prSet/>
      <dgm:spPr/>
      <dgm:t>
        <a:bodyPr/>
        <a:lstStyle/>
        <a:p>
          <a:endParaRPr lang="fr-FR"/>
        </a:p>
      </dgm:t>
    </dgm:pt>
    <dgm:pt modelId="{BA1AD0C6-04F5-46D1-9131-7301820B1E62}" type="sibTrans" cxnId="{4530C31D-217B-4289-BFA5-97DAA56DE004}">
      <dgm:prSet/>
      <dgm:spPr/>
      <dgm:t>
        <a:bodyPr/>
        <a:lstStyle/>
        <a:p>
          <a:endParaRPr lang="fr-FR"/>
        </a:p>
      </dgm:t>
    </dgm:pt>
    <dgm:pt modelId="{24A22338-994E-404C-9D49-FA36F13BDADA}">
      <dgm:prSet phldrT="[Texte]" custT="1"/>
      <dgm:spPr/>
      <dgm:t>
        <a:bodyPr/>
        <a:lstStyle/>
        <a:p>
          <a:r>
            <a:rPr lang="en-US" sz="1600" b="1" dirty="0"/>
            <a:t>Reconfiguration of the supply chain</a:t>
          </a:r>
          <a:endParaRPr lang="fr-FR" sz="1600" b="1" dirty="0"/>
        </a:p>
      </dgm:t>
    </dgm:pt>
    <dgm:pt modelId="{F0EC30A0-CE36-43A2-AE4F-ADA2EF01ACF5}" type="parTrans" cxnId="{4CF71421-94E8-42A0-923D-B5611C031E90}">
      <dgm:prSet/>
      <dgm:spPr/>
      <dgm:t>
        <a:bodyPr/>
        <a:lstStyle/>
        <a:p>
          <a:endParaRPr lang="fr-FR"/>
        </a:p>
      </dgm:t>
    </dgm:pt>
    <dgm:pt modelId="{AA26CD2E-CA0A-461A-9333-5AABB9F7FDE4}" type="sibTrans" cxnId="{4CF71421-94E8-42A0-923D-B5611C031E90}">
      <dgm:prSet/>
      <dgm:spPr/>
      <dgm:t>
        <a:bodyPr/>
        <a:lstStyle/>
        <a:p>
          <a:endParaRPr lang="fr-FR"/>
        </a:p>
      </dgm:t>
    </dgm:pt>
    <dgm:pt modelId="{8AF602B0-AAD2-4AC0-BCA5-92AFEC93B472}">
      <dgm:prSet phldrT="[Texte]" custT="1"/>
      <dgm:spPr/>
      <dgm:t>
        <a:bodyPr/>
        <a:lstStyle/>
        <a:p>
          <a:r>
            <a:rPr lang="en-US" sz="1600" b="1" dirty="0"/>
            <a:t>Expanding distribution channels</a:t>
          </a:r>
          <a:endParaRPr lang="fr-FR" sz="1600" b="1" dirty="0"/>
        </a:p>
      </dgm:t>
    </dgm:pt>
    <dgm:pt modelId="{0693F414-25A3-4F9D-87CD-C9AF12AF93CC}" type="parTrans" cxnId="{9EEE1544-42C8-4E69-A0C1-628599B4E6AA}">
      <dgm:prSet/>
      <dgm:spPr/>
      <dgm:t>
        <a:bodyPr/>
        <a:lstStyle/>
        <a:p>
          <a:endParaRPr lang="fr-FR"/>
        </a:p>
      </dgm:t>
    </dgm:pt>
    <dgm:pt modelId="{A016DCD2-A678-4D3D-A3E1-D7ED28B1E836}" type="sibTrans" cxnId="{9EEE1544-42C8-4E69-A0C1-628599B4E6AA}">
      <dgm:prSet/>
      <dgm:spPr/>
      <dgm:t>
        <a:bodyPr/>
        <a:lstStyle/>
        <a:p>
          <a:endParaRPr lang="fr-FR"/>
        </a:p>
      </dgm:t>
    </dgm:pt>
    <dgm:pt modelId="{1ABBB959-873F-45E0-BA33-3ED525862AAD}">
      <dgm:prSet phldrT="[Texte]" custT="1"/>
      <dgm:spPr/>
      <dgm:t>
        <a:bodyPr/>
        <a:lstStyle/>
        <a:p>
          <a:r>
            <a:rPr lang="en-US" sz="1600" b="1" dirty="0"/>
            <a:t>Adaptation of the existing value proposition</a:t>
          </a:r>
          <a:endParaRPr lang="fr-FR" sz="1600" b="1" dirty="0"/>
        </a:p>
      </dgm:t>
    </dgm:pt>
    <dgm:pt modelId="{9460302A-DB4F-48B0-B936-B064FDE841EB}" type="parTrans" cxnId="{6502EE4D-BEFA-4D66-A778-8D11C5E6F1AE}">
      <dgm:prSet/>
      <dgm:spPr/>
      <dgm:t>
        <a:bodyPr/>
        <a:lstStyle/>
        <a:p>
          <a:endParaRPr lang="fr-FR"/>
        </a:p>
      </dgm:t>
    </dgm:pt>
    <dgm:pt modelId="{FF98FAB0-63D6-40B5-8A99-9FD114499CC6}" type="sibTrans" cxnId="{6502EE4D-BEFA-4D66-A778-8D11C5E6F1AE}">
      <dgm:prSet/>
      <dgm:spPr/>
      <dgm:t>
        <a:bodyPr/>
        <a:lstStyle/>
        <a:p>
          <a:endParaRPr lang="fr-FR"/>
        </a:p>
      </dgm:t>
    </dgm:pt>
    <dgm:pt modelId="{C72AD2E1-0B8B-4658-B6F6-98F272893294}">
      <dgm:prSet phldrT="[Texte]" custT="1"/>
      <dgm:spPr/>
      <dgm:t>
        <a:bodyPr/>
        <a:lstStyle/>
        <a:p>
          <a:r>
            <a:rPr lang="en-US" sz="1600" b="1" dirty="0"/>
            <a:t>Development of a new value proposition</a:t>
          </a:r>
          <a:endParaRPr lang="fr-FR" sz="1600" b="1" dirty="0"/>
        </a:p>
      </dgm:t>
    </dgm:pt>
    <dgm:pt modelId="{72D28FCB-79A0-43FA-B754-DDB6C10FC040}" type="parTrans" cxnId="{0B7324CD-6420-45EC-A3C9-D9E7B9833D5B}">
      <dgm:prSet/>
      <dgm:spPr/>
      <dgm:t>
        <a:bodyPr/>
        <a:lstStyle/>
        <a:p>
          <a:endParaRPr lang="fr-FR"/>
        </a:p>
      </dgm:t>
    </dgm:pt>
    <dgm:pt modelId="{5D349242-A2C2-4681-A229-FE90866CFF49}" type="sibTrans" cxnId="{0B7324CD-6420-45EC-A3C9-D9E7B9833D5B}">
      <dgm:prSet/>
      <dgm:spPr/>
      <dgm:t>
        <a:bodyPr/>
        <a:lstStyle/>
        <a:p>
          <a:endParaRPr lang="fr-FR"/>
        </a:p>
      </dgm:t>
    </dgm:pt>
    <dgm:pt modelId="{1EE758DB-ACA9-45D1-9C47-6EA8F3350C46}">
      <dgm:prSet phldrT="[Texte]" custT="1"/>
      <dgm:spPr/>
      <dgm:t>
        <a:bodyPr/>
        <a:lstStyle/>
        <a:p>
          <a:r>
            <a:rPr lang="en-US" sz="1600" b="1"/>
            <a:t>Development </a:t>
          </a:r>
          <a:r>
            <a:rPr lang="en-US" sz="1600" b="1" dirty="0"/>
            <a:t>of a new business model</a:t>
          </a:r>
          <a:endParaRPr lang="fr-FR" sz="1600" b="1" dirty="0"/>
        </a:p>
      </dgm:t>
    </dgm:pt>
    <dgm:pt modelId="{83242AD5-D44B-468F-A4C1-2893BC74593B}" type="parTrans" cxnId="{60F46E67-CCC2-4D7A-A8B3-BF168EC573FC}">
      <dgm:prSet/>
      <dgm:spPr/>
      <dgm:t>
        <a:bodyPr/>
        <a:lstStyle/>
        <a:p>
          <a:endParaRPr lang="fr-FR"/>
        </a:p>
      </dgm:t>
    </dgm:pt>
    <dgm:pt modelId="{31CD0668-2B20-4230-AE52-CBA5308AEC6F}" type="sibTrans" cxnId="{60F46E67-CCC2-4D7A-A8B3-BF168EC573FC}">
      <dgm:prSet/>
      <dgm:spPr/>
      <dgm:t>
        <a:bodyPr/>
        <a:lstStyle/>
        <a:p>
          <a:endParaRPr lang="fr-FR"/>
        </a:p>
      </dgm:t>
    </dgm:pt>
    <dgm:pt modelId="{E4427566-5277-40CA-88C2-1E18D852E2F2}" type="pres">
      <dgm:prSet presAssocID="{5B7F5DDA-F78B-448A-8629-B0132242BAC9}" presName="diagram" presStyleCnt="0">
        <dgm:presLayoutVars>
          <dgm:dir/>
          <dgm:resizeHandles val="exact"/>
        </dgm:presLayoutVars>
      </dgm:prSet>
      <dgm:spPr/>
    </dgm:pt>
    <dgm:pt modelId="{D5BE7879-A183-46A5-9E15-6F65D39A31EE}" type="pres">
      <dgm:prSet presAssocID="{4BC32C3D-671E-4610-8E10-5B840A9C4739}" presName="node" presStyleLbl="node1" presStyleIdx="0" presStyleCnt="7">
        <dgm:presLayoutVars>
          <dgm:bulletEnabled val="1"/>
        </dgm:presLayoutVars>
      </dgm:prSet>
      <dgm:spPr/>
    </dgm:pt>
    <dgm:pt modelId="{39D2603C-17F4-4376-A940-45A777360224}" type="pres">
      <dgm:prSet presAssocID="{F50BEA36-C636-4827-B879-9389BF64118F}" presName="sibTrans" presStyleCnt="0"/>
      <dgm:spPr/>
    </dgm:pt>
    <dgm:pt modelId="{BE853C1D-6889-4CE4-BD9D-63B080489435}" type="pres">
      <dgm:prSet presAssocID="{CA7CB13E-5445-457C-A0C8-22A733F8684F}" presName="node" presStyleLbl="node1" presStyleIdx="1" presStyleCnt="7">
        <dgm:presLayoutVars>
          <dgm:bulletEnabled val="1"/>
        </dgm:presLayoutVars>
      </dgm:prSet>
      <dgm:spPr/>
    </dgm:pt>
    <dgm:pt modelId="{374A7408-799A-48BD-AECB-7D421222AD32}" type="pres">
      <dgm:prSet presAssocID="{BA1AD0C6-04F5-46D1-9131-7301820B1E62}" presName="sibTrans" presStyleCnt="0"/>
      <dgm:spPr/>
    </dgm:pt>
    <dgm:pt modelId="{0DB38696-3699-4B35-86E5-EC183A00F983}" type="pres">
      <dgm:prSet presAssocID="{24A22338-994E-404C-9D49-FA36F13BDADA}" presName="node" presStyleLbl="node1" presStyleIdx="2" presStyleCnt="7">
        <dgm:presLayoutVars>
          <dgm:bulletEnabled val="1"/>
        </dgm:presLayoutVars>
      </dgm:prSet>
      <dgm:spPr/>
    </dgm:pt>
    <dgm:pt modelId="{C7E1E473-2058-4DC5-A399-5A54BBF84B61}" type="pres">
      <dgm:prSet presAssocID="{AA26CD2E-CA0A-461A-9333-5AABB9F7FDE4}" presName="sibTrans" presStyleCnt="0"/>
      <dgm:spPr/>
    </dgm:pt>
    <dgm:pt modelId="{8E1FF6A8-DD8A-4F9C-87E5-BD7C486E9A28}" type="pres">
      <dgm:prSet presAssocID="{8AF602B0-AAD2-4AC0-BCA5-92AFEC93B472}" presName="node" presStyleLbl="node1" presStyleIdx="3" presStyleCnt="7">
        <dgm:presLayoutVars>
          <dgm:bulletEnabled val="1"/>
        </dgm:presLayoutVars>
      </dgm:prSet>
      <dgm:spPr/>
    </dgm:pt>
    <dgm:pt modelId="{3579CBB9-D3C3-4EE8-A96E-37EB3F58367F}" type="pres">
      <dgm:prSet presAssocID="{A016DCD2-A678-4D3D-A3E1-D7ED28B1E836}" presName="sibTrans" presStyleCnt="0"/>
      <dgm:spPr/>
    </dgm:pt>
    <dgm:pt modelId="{919BAA17-9044-4B26-973C-6BAF882C0CB8}" type="pres">
      <dgm:prSet presAssocID="{1ABBB959-873F-45E0-BA33-3ED525862AAD}" presName="node" presStyleLbl="node1" presStyleIdx="4" presStyleCnt="7">
        <dgm:presLayoutVars>
          <dgm:bulletEnabled val="1"/>
        </dgm:presLayoutVars>
      </dgm:prSet>
      <dgm:spPr/>
    </dgm:pt>
    <dgm:pt modelId="{64E0BD4A-7AAF-4EC7-A38B-7DE10C7D5701}" type="pres">
      <dgm:prSet presAssocID="{FF98FAB0-63D6-40B5-8A99-9FD114499CC6}" presName="sibTrans" presStyleCnt="0"/>
      <dgm:spPr/>
    </dgm:pt>
    <dgm:pt modelId="{DD1435FE-D5AA-4F1B-ABED-5ED6001E7B14}" type="pres">
      <dgm:prSet presAssocID="{C72AD2E1-0B8B-4658-B6F6-98F272893294}" presName="node" presStyleLbl="node1" presStyleIdx="5" presStyleCnt="7">
        <dgm:presLayoutVars>
          <dgm:bulletEnabled val="1"/>
        </dgm:presLayoutVars>
      </dgm:prSet>
      <dgm:spPr/>
    </dgm:pt>
    <dgm:pt modelId="{B7EEF212-23B2-48CD-B745-FECFD25286C9}" type="pres">
      <dgm:prSet presAssocID="{5D349242-A2C2-4681-A229-FE90866CFF49}" presName="sibTrans" presStyleCnt="0"/>
      <dgm:spPr/>
    </dgm:pt>
    <dgm:pt modelId="{076575F3-F96B-4715-B817-0B20C6AF5644}" type="pres">
      <dgm:prSet presAssocID="{1EE758DB-ACA9-45D1-9C47-6EA8F3350C46}" presName="node" presStyleLbl="node1" presStyleIdx="6" presStyleCnt="7">
        <dgm:presLayoutVars>
          <dgm:bulletEnabled val="1"/>
        </dgm:presLayoutVars>
      </dgm:prSet>
      <dgm:spPr/>
    </dgm:pt>
  </dgm:ptLst>
  <dgm:cxnLst>
    <dgm:cxn modelId="{51069804-2B20-4243-8BA5-3F115FE846E2}" srcId="{5B7F5DDA-F78B-448A-8629-B0132242BAC9}" destId="{4BC32C3D-671E-4610-8E10-5B840A9C4739}" srcOrd="0" destOrd="0" parTransId="{A10BE805-E69D-44B4-89DC-4B5745480677}" sibTransId="{F50BEA36-C636-4827-B879-9389BF64118F}"/>
    <dgm:cxn modelId="{8554D305-5EAA-4FA9-A58A-3D91B8B945B6}" type="presOf" srcId="{8AF602B0-AAD2-4AC0-BCA5-92AFEC93B472}" destId="{8E1FF6A8-DD8A-4F9C-87E5-BD7C486E9A28}" srcOrd="0" destOrd="0" presId="urn:microsoft.com/office/officeart/2005/8/layout/default"/>
    <dgm:cxn modelId="{4530C31D-217B-4289-BFA5-97DAA56DE004}" srcId="{5B7F5DDA-F78B-448A-8629-B0132242BAC9}" destId="{CA7CB13E-5445-457C-A0C8-22A733F8684F}" srcOrd="1" destOrd="0" parTransId="{49F205E7-D21D-4935-8A36-9340122109A7}" sibTransId="{BA1AD0C6-04F5-46D1-9131-7301820B1E62}"/>
    <dgm:cxn modelId="{4CF71421-94E8-42A0-923D-B5611C031E90}" srcId="{5B7F5DDA-F78B-448A-8629-B0132242BAC9}" destId="{24A22338-994E-404C-9D49-FA36F13BDADA}" srcOrd="2" destOrd="0" parTransId="{F0EC30A0-CE36-43A2-AE4F-ADA2EF01ACF5}" sibTransId="{AA26CD2E-CA0A-461A-9333-5AABB9F7FDE4}"/>
    <dgm:cxn modelId="{1D6DBF3B-9510-4F94-9A5A-5679C368A31E}" type="presOf" srcId="{CA7CB13E-5445-457C-A0C8-22A733F8684F}" destId="{BE853C1D-6889-4CE4-BD9D-63B080489435}" srcOrd="0" destOrd="0" presId="urn:microsoft.com/office/officeart/2005/8/layout/default"/>
    <dgm:cxn modelId="{7E01473F-E9AC-4F87-86DB-33C91A7BAC3B}" type="presOf" srcId="{1EE758DB-ACA9-45D1-9C47-6EA8F3350C46}" destId="{076575F3-F96B-4715-B817-0B20C6AF5644}" srcOrd="0" destOrd="0" presId="urn:microsoft.com/office/officeart/2005/8/layout/default"/>
    <dgm:cxn modelId="{D43D1E62-8079-4C0D-86F2-7F3118689536}" type="presOf" srcId="{4BC32C3D-671E-4610-8E10-5B840A9C4739}" destId="{D5BE7879-A183-46A5-9E15-6F65D39A31EE}" srcOrd="0" destOrd="0" presId="urn:microsoft.com/office/officeart/2005/8/layout/default"/>
    <dgm:cxn modelId="{9EEE1544-42C8-4E69-A0C1-628599B4E6AA}" srcId="{5B7F5DDA-F78B-448A-8629-B0132242BAC9}" destId="{8AF602B0-AAD2-4AC0-BCA5-92AFEC93B472}" srcOrd="3" destOrd="0" parTransId="{0693F414-25A3-4F9D-87CD-C9AF12AF93CC}" sibTransId="{A016DCD2-A678-4D3D-A3E1-D7ED28B1E836}"/>
    <dgm:cxn modelId="{60F46E67-CCC2-4D7A-A8B3-BF168EC573FC}" srcId="{5B7F5DDA-F78B-448A-8629-B0132242BAC9}" destId="{1EE758DB-ACA9-45D1-9C47-6EA8F3350C46}" srcOrd="6" destOrd="0" parTransId="{83242AD5-D44B-468F-A4C1-2893BC74593B}" sibTransId="{31CD0668-2B20-4230-AE52-CBA5308AEC6F}"/>
    <dgm:cxn modelId="{6502EE4D-BEFA-4D66-A778-8D11C5E6F1AE}" srcId="{5B7F5DDA-F78B-448A-8629-B0132242BAC9}" destId="{1ABBB959-873F-45E0-BA33-3ED525862AAD}" srcOrd="4" destOrd="0" parTransId="{9460302A-DB4F-48B0-B936-B064FDE841EB}" sibTransId="{FF98FAB0-63D6-40B5-8A99-9FD114499CC6}"/>
    <dgm:cxn modelId="{8EFA4A50-D364-4FEA-8799-9AA0A9B8A46E}" type="presOf" srcId="{1ABBB959-873F-45E0-BA33-3ED525862AAD}" destId="{919BAA17-9044-4B26-973C-6BAF882C0CB8}" srcOrd="0" destOrd="0" presId="urn:microsoft.com/office/officeart/2005/8/layout/default"/>
    <dgm:cxn modelId="{C5C3B991-BC89-4753-BFC2-56BC73BC4CBA}" type="presOf" srcId="{24A22338-994E-404C-9D49-FA36F13BDADA}" destId="{0DB38696-3699-4B35-86E5-EC183A00F983}" srcOrd="0" destOrd="0" presId="urn:microsoft.com/office/officeart/2005/8/layout/default"/>
    <dgm:cxn modelId="{32BEAFBE-22F6-4EA0-8CFE-3C8D4962CB8F}" type="presOf" srcId="{C72AD2E1-0B8B-4658-B6F6-98F272893294}" destId="{DD1435FE-D5AA-4F1B-ABED-5ED6001E7B14}" srcOrd="0" destOrd="0" presId="urn:microsoft.com/office/officeart/2005/8/layout/default"/>
    <dgm:cxn modelId="{0B7324CD-6420-45EC-A3C9-D9E7B9833D5B}" srcId="{5B7F5DDA-F78B-448A-8629-B0132242BAC9}" destId="{C72AD2E1-0B8B-4658-B6F6-98F272893294}" srcOrd="5" destOrd="0" parTransId="{72D28FCB-79A0-43FA-B754-DDB6C10FC040}" sibTransId="{5D349242-A2C2-4681-A229-FE90866CFF49}"/>
    <dgm:cxn modelId="{295A44F6-7C3A-4293-A57C-10DE4A6FFF7F}" type="presOf" srcId="{5B7F5DDA-F78B-448A-8629-B0132242BAC9}" destId="{E4427566-5277-40CA-88C2-1E18D852E2F2}" srcOrd="0" destOrd="0" presId="urn:microsoft.com/office/officeart/2005/8/layout/default"/>
    <dgm:cxn modelId="{C2114F96-0D74-4DF9-BD05-713D714ACCB0}" type="presParOf" srcId="{E4427566-5277-40CA-88C2-1E18D852E2F2}" destId="{D5BE7879-A183-46A5-9E15-6F65D39A31EE}" srcOrd="0" destOrd="0" presId="urn:microsoft.com/office/officeart/2005/8/layout/default"/>
    <dgm:cxn modelId="{175B658B-4287-48B5-AED0-EA239F5C0F3B}" type="presParOf" srcId="{E4427566-5277-40CA-88C2-1E18D852E2F2}" destId="{39D2603C-17F4-4376-A940-45A777360224}" srcOrd="1" destOrd="0" presId="urn:microsoft.com/office/officeart/2005/8/layout/default"/>
    <dgm:cxn modelId="{83AC4A9B-89AA-48C3-A2E5-3557431F2FC7}" type="presParOf" srcId="{E4427566-5277-40CA-88C2-1E18D852E2F2}" destId="{BE853C1D-6889-4CE4-BD9D-63B080489435}" srcOrd="2" destOrd="0" presId="urn:microsoft.com/office/officeart/2005/8/layout/default"/>
    <dgm:cxn modelId="{1DE4033B-B139-421E-9BC3-A07EC7F3058C}" type="presParOf" srcId="{E4427566-5277-40CA-88C2-1E18D852E2F2}" destId="{374A7408-799A-48BD-AECB-7D421222AD32}" srcOrd="3" destOrd="0" presId="urn:microsoft.com/office/officeart/2005/8/layout/default"/>
    <dgm:cxn modelId="{F0265E65-EF07-4A00-8740-0AA64F2A7209}" type="presParOf" srcId="{E4427566-5277-40CA-88C2-1E18D852E2F2}" destId="{0DB38696-3699-4B35-86E5-EC183A00F983}" srcOrd="4" destOrd="0" presId="urn:microsoft.com/office/officeart/2005/8/layout/default"/>
    <dgm:cxn modelId="{CAE65A6C-933A-4CDC-8DF9-0672E9652349}" type="presParOf" srcId="{E4427566-5277-40CA-88C2-1E18D852E2F2}" destId="{C7E1E473-2058-4DC5-A399-5A54BBF84B61}" srcOrd="5" destOrd="0" presId="urn:microsoft.com/office/officeart/2005/8/layout/default"/>
    <dgm:cxn modelId="{B1007828-0A72-4190-8279-A74F1741A3CD}" type="presParOf" srcId="{E4427566-5277-40CA-88C2-1E18D852E2F2}" destId="{8E1FF6A8-DD8A-4F9C-87E5-BD7C486E9A28}" srcOrd="6" destOrd="0" presId="urn:microsoft.com/office/officeart/2005/8/layout/default"/>
    <dgm:cxn modelId="{E159AD2C-E46F-4447-BAC2-AD7AB61C2449}" type="presParOf" srcId="{E4427566-5277-40CA-88C2-1E18D852E2F2}" destId="{3579CBB9-D3C3-4EE8-A96E-37EB3F58367F}" srcOrd="7" destOrd="0" presId="urn:microsoft.com/office/officeart/2005/8/layout/default"/>
    <dgm:cxn modelId="{EE852869-BD8B-439D-ADCC-A16CB9D80266}" type="presParOf" srcId="{E4427566-5277-40CA-88C2-1E18D852E2F2}" destId="{919BAA17-9044-4B26-973C-6BAF882C0CB8}" srcOrd="8" destOrd="0" presId="urn:microsoft.com/office/officeart/2005/8/layout/default"/>
    <dgm:cxn modelId="{3C44FBAF-64FC-4418-92AD-D21F598AD9F0}" type="presParOf" srcId="{E4427566-5277-40CA-88C2-1E18D852E2F2}" destId="{64E0BD4A-7AAF-4EC7-A38B-7DE10C7D5701}" srcOrd="9" destOrd="0" presId="urn:microsoft.com/office/officeart/2005/8/layout/default"/>
    <dgm:cxn modelId="{595E339D-BA11-4A60-B1D8-B2460C537239}" type="presParOf" srcId="{E4427566-5277-40CA-88C2-1E18D852E2F2}" destId="{DD1435FE-D5AA-4F1B-ABED-5ED6001E7B14}" srcOrd="10" destOrd="0" presId="urn:microsoft.com/office/officeart/2005/8/layout/default"/>
    <dgm:cxn modelId="{01D88340-1AE9-42AC-9F12-ED4042429AF3}" type="presParOf" srcId="{E4427566-5277-40CA-88C2-1E18D852E2F2}" destId="{B7EEF212-23B2-48CD-B745-FECFD25286C9}" srcOrd="11" destOrd="0" presId="urn:microsoft.com/office/officeart/2005/8/layout/default"/>
    <dgm:cxn modelId="{EC75FBA9-D69C-4F06-BE76-50D11FCE08CE}" type="presParOf" srcId="{E4427566-5277-40CA-88C2-1E18D852E2F2}" destId="{076575F3-F96B-4715-B817-0B20C6AF5644}"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648995F0-69A0-42B8-AD16-7E034B600242}">
      <dgm:prSet phldrT="[Texte]" custT="1"/>
      <dgm:spPr/>
      <dgm:t>
        <a:bodyPr/>
        <a:lstStyle/>
        <a:p>
          <a:r>
            <a:rPr lang="en-US" sz="1400" dirty="0">
              <a:latin typeface="Open Sans" panose="020B0606030504020204" pitchFamily="34" charset="0"/>
              <a:ea typeface="Calibri" panose="020F0502020204030204" pitchFamily="34" charset="0"/>
            </a:rPr>
            <a:t>Innovation capacity</a:t>
          </a:r>
          <a:endParaRPr lang="fr-FR" sz="1400" dirty="0"/>
        </a:p>
      </dgm:t>
    </dgm:pt>
    <dgm:pt modelId="{E4583F11-2DED-49C8-B2AD-07E75F9F483E}" type="parTrans" cxnId="{3DB56985-530E-48A2-8291-600EBE4C0F23}">
      <dgm:prSet/>
      <dgm:spPr/>
      <dgm:t>
        <a:bodyPr/>
        <a:lstStyle/>
        <a:p>
          <a:endParaRPr lang="fr-FR"/>
        </a:p>
      </dgm:t>
    </dgm:pt>
    <dgm:pt modelId="{3D4D196A-B83F-4DA5-A178-7D1CD7E9A3F2}" type="sibTrans" cxnId="{3DB56985-530E-48A2-8291-600EBE4C0F23}">
      <dgm:prSet/>
      <dgm:spPr/>
      <dgm:t>
        <a:bodyPr/>
        <a:lstStyle/>
        <a:p>
          <a:endParaRPr lang="fr-FR"/>
        </a:p>
      </dgm:t>
    </dgm:pt>
    <dgm:pt modelId="{7A5C9907-36EF-447A-AFEA-BA0AB7F39226}">
      <dgm:prSet phldrT="[Texte]" custT="1"/>
      <dgm:spPr>
        <a:solidFill>
          <a:schemeClr val="bg1"/>
        </a:solidFill>
      </dgm:spPr>
      <dgm:t>
        <a:bodyPr/>
        <a:lstStyle/>
        <a:p>
          <a:r>
            <a:rPr lang="fr-FR" sz="1400" b="1" dirty="0"/>
            <a:t> </a:t>
          </a:r>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CFCB0590-FC0F-4520-BE6C-02005C40AE3B}">
      <dgm:prSet custT="1"/>
      <dgm:spPr/>
      <dgm:t>
        <a:bodyPr/>
        <a:lstStyle/>
        <a:p>
          <a:r>
            <a:rPr lang="en-US" sz="1400" dirty="0">
              <a:latin typeface="Open Sans" panose="020B0606030504020204" pitchFamily="34" charset="0"/>
              <a:ea typeface="Calibri" panose="020F0502020204030204" pitchFamily="34" charset="0"/>
            </a:rPr>
            <a:t>Collaboration</a:t>
          </a:r>
        </a:p>
      </dgm:t>
    </dgm:pt>
    <dgm:pt modelId="{64AF18D2-9A85-47D0-B651-5EAA918DEF1B}" type="sibTrans" cxnId="{624985D6-DF51-47D7-9A0C-68720AF94164}">
      <dgm:prSet/>
      <dgm:spPr/>
      <dgm:t>
        <a:bodyPr/>
        <a:lstStyle/>
        <a:p>
          <a:endParaRPr lang="fr-FR"/>
        </a:p>
      </dgm:t>
    </dgm:pt>
    <dgm:pt modelId="{F01F621D-3AFA-4CA1-9CFF-B592DBD71424}" type="parTrans" cxnId="{624985D6-DF51-47D7-9A0C-68720AF94164}">
      <dgm:prSet/>
      <dgm:spPr/>
      <dgm:t>
        <a:bodyPr/>
        <a:lstStyle/>
        <a:p>
          <a:endParaRPr lang="fr-FR"/>
        </a:p>
      </dgm:t>
    </dgm:pt>
    <dgm:pt modelId="{48857355-AFA7-43A5-8E44-217371747B04}">
      <dgm:prSet custT="1"/>
      <dgm:spPr/>
      <dgm:t>
        <a:bodyPr/>
        <a:lstStyle/>
        <a:p>
          <a:r>
            <a:rPr lang="en-US" sz="1400" dirty="0">
              <a:latin typeface="Open Sans" panose="020B0606030504020204" pitchFamily="34" charset="0"/>
              <a:ea typeface="Calibri" panose="020F0502020204030204" pitchFamily="34" charset="0"/>
            </a:rPr>
            <a:t>Process</a:t>
          </a:r>
        </a:p>
      </dgm:t>
    </dgm:pt>
    <dgm:pt modelId="{DBF5E776-5E7B-40A5-A34C-6306E9BB088A}" type="sibTrans" cxnId="{2CE2202B-207B-4894-AF57-10FDE50ABCD3}">
      <dgm:prSet/>
      <dgm:spPr/>
      <dgm:t>
        <a:bodyPr/>
        <a:lstStyle/>
        <a:p>
          <a:endParaRPr lang="fr-FR"/>
        </a:p>
      </dgm:t>
    </dgm:pt>
    <dgm:pt modelId="{0AF4EB40-8ABB-40E3-B09E-33B210E02FD6}" type="parTrans" cxnId="{2CE2202B-207B-4894-AF57-10FDE50ABCD3}">
      <dgm:prSet/>
      <dgm:spPr/>
      <dgm:t>
        <a:bodyPr/>
        <a:lstStyle/>
        <a:p>
          <a:endParaRPr lang="fr-FR"/>
        </a:p>
      </dgm:t>
    </dgm:pt>
    <dgm:pt modelId="{C52A737B-654C-45E0-AC05-59C2BB469879}">
      <dgm:prSet custT="1"/>
      <dgm:spPr/>
      <dgm:t>
        <a:bodyPr/>
        <a:lstStyle/>
        <a:p>
          <a:r>
            <a:rPr lang="en-US" sz="1400" dirty="0">
              <a:latin typeface="Open Sans" panose="020B0606030504020204" pitchFamily="34" charset="0"/>
              <a:ea typeface="Calibri" panose="020F0502020204030204" pitchFamily="34" charset="0"/>
            </a:rPr>
            <a:t>Agility</a:t>
          </a:r>
        </a:p>
      </dgm:t>
    </dgm:pt>
    <dgm:pt modelId="{833D0A14-33AB-48F3-8882-8519BE1835C4}" type="sibTrans" cxnId="{75B388B0-3195-4A95-9C91-C34CE0B3C4B3}">
      <dgm:prSet/>
      <dgm:spPr/>
      <dgm:t>
        <a:bodyPr/>
        <a:lstStyle/>
        <a:p>
          <a:endParaRPr lang="fr-FR"/>
        </a:p>
      </dgm:t>
    </dgm:pt>
    <dgm:pt modelId="{D4D2D905-D56F-42AE-B6D4-B772AFECDAE0}" type="parTrans" cxnId="{75B388B0-3195-4A95-9C91-C34CE0B3C4B3}">
      <dgm:prSet/>
      <dgm:spPr/>
      <dgm:t>
        <a:bodyPr/>
        <a:lstStyle/>
        <a:p>
          <a:endParaRPr lang="fr-FR"/>
        </a:p>
      </dgm:t>
    </dgm:pt>
    <dgm:pt modelId="{835D5A39-F301-4952-9231-F8457A845AA3}">
      <dgm:prSet custT="1"/>
      <dgm:spPr/>
      <dgm:t>
        <a:bodyPr/>
        <a:lstStyle/>
        <a:p>
          <a:r>
            <a:rPr lang="en-US" sz="1400" dirty="0" err="1">
              <a:latin typeface="Open Sans" panose="020B0606030504020204" pitchFamily="34" charset="0"/>
              <a:ea typeface="Calibri" panose="020F0502020204030204" pitchFamily="34" charset="0"/>
            </a:rPr>
            <a:t>Organisation</a:t>
          </a:r>
          <a:endParaRPr lang="en-US" sz="1400" dirty="0">
            <a:latin typeface="Open Sans" panose="020B0606030504020204" pitchFamily="34" charset="0"/>
            <a:ea typeface="Calibri" panose="020F0502020204030204" pitchFamily="34" charset="0"/>
          </a:endParaRPr>
        </a:p>
      </dgm:t>
    </dgm:pt>
    <dgm:pt modelId="{2E37F75E-CC48-40ED-91F7-27FED2B28F68}" type="sibTrans" cxnId="{BAACCDD4-7386-4D66-B2B9-30969A9CBBA2}">
      <dgm:prSet/>
      <dgm:spPr/>
      <dgm:t>
        <a:bodyPr/>
        <a:lstStyle/>
        <a:p>
          <a:endParaRPr lang="fr-FR"/>
        </a:p>
      </dgm:t>
    </dgm:pt>
    <dgm:pt modelId="{A45B175F-3103-4AF8-AC25-D6BC5F68828E}" type="parTrans" cxnId="{BAACCDD4-7386-4D66-B2B9-30969A9CBBA2}">
      <dgm:prSet/>
      <dgm:spPr/>
      <dgm:t>
        <a:bodyPr/>
        <a:lstStyle/>
        <a:p>
          <a:endParaRPr lang="fr-FR"/>
        </a:p>
      </dgm:t>
    </dgm:pt>
    <dgm:pt modelId="{023BE284-78BD-4B24-A985-F22A30C08E4E}">
      <dgm:prSet custT="1"/>
      <dgm:spPr>
        <a:solidFill>
          <a:srgbClr val="2ED7A1"/>
        </a:solidFill>
        <a:ln>
          <a:solidFill>
            <a:srgbClr val="2ED7A1"/>
          </a:solidFill>
        </a:ln>
      </dgm:spPr>
      <dgm:t>
        <a:bodyPr/>
        <a:lstStyle/>
        <a:p>
          <a:r>
            <a:rPr lang="en-US" sz="1400" dirty="0">
              <a:latin typeface="Open Sans" panose="020B0606030504020204" pitchFamily="34" charset="0"/>
              <a:ea typeface="Calibri" panose="020F0502020204030204" pitchFamily="34" charset="0"/>
            </a:rPr>
            <a:t>Strategy</a:t>
          </a:r>
        </a:p>
      </dgm:t>
    </dgm:pt>
    <dgm:pt modelId="{1F418ED4-0382-428D-9183-D2F9E84FD9ED}" type="sibTrans" cxnId="{2FF9F5FA-1A3A-40B3-A253-BEC304DC4C90}">
      <dgm:prSet/>
      <dgm:spPr>
        <a:solidFill>
          <a:srgbClr val="2ED7A1"/>
        </a:solidFill>
        <a:ln>
          <a:solidFill>
            <a:srgbClr val="2ED7A1"/>
          </a:solidFill>
        </a:ln>
      </dgm:spPr>
      <dgm:t>
        <a:bodyPr/>
        <a:lstStyle/>
        <a:p>
          <a:endParaRPr lang="fr-FR"/>
        </a:p>
      </dgm:t>
    </dgm:pt>
    <dgm:pt modelId="{916A3335-6073-4ED7-8AEB-4260E9F3035B}" type="parTrans" cxnId="{2FF9F5FA-1A3A-40B3-A253-BEC304DC4C90}">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70082043-9A33-47DB-974C-2675391E3FF5}" type="pres">
      <dgm:prSet presAssocID="{648995F0-69A0-42B8-AD16-7E034B600242}" presName="node" presStyleLbl="node1" presStyleIdx="0" presStyleCnt="6" custScaleX="151887">
        <dgm:presLayoutVars>
          <dgm:bulletEnabled val="1"/>
        </dgm:presLayoutVars>
      </dgm:prSet>
      <dgm:spPr/>
    </dgm:pt>
    <dgm:pt modelId="{7E8E11FB-B7AC-48EA-AF43-ADB9B3FC0C99}" type="pres">
      <dgm:prSet presAssocID="{648995F0-69A0-42B8-AD16-7E034B600242}" presName="dummy" presStyleCnt="0"/>
      <dgm:spPr/>
    </dgm:pt>
    <dgm:pt modelId="{E5669949-5C85-4BDB-8C2F-7CB14913C890}" type="pres">
      <dgm:prSet presAssocID="{3D4D196A-B83F-4DA5-A178-7D1CD7E9A3F2}" presName="sibTrans" presStyleLbl="sibTrans2D1" presStyleIdx="0" presStyleCnt="6"/>
      <dgm:spPr/>
    </dgm:pt>
    <dgm:pt modelId="{97B6A5A6-16E6-4D4E-8CFC-90AA7A6010A0}" type="pres">
      <dgm:prSet presAssocID="{CFCB0590-FC0F-4520-BE6C-02005C40AE3B}" presName="node" presStyleLbl="node1" presStyleIdx="1" presStyleCnt="6" custScaleX="151887">
        <dgm:presLayoutVars>
          <dgm:bulletEnabled val="1"/>
        </dgm:presLayoutVars>
      </dgm:prSet>
      <dgm:spPr/>
    </dgm:pt>
    <dgm:pt modelId="{AEF36D05-0E53-4EAF-A80F-9BD16322AEA6}" type="pres">
      <dgm:prSet presAssocID="{CFCB0590-FC0F-4520-BE6C-02005C40AE3B}" presName="dummy" presStyleCnt="0"/>
      <dgm:spPr/>
    </dgm:pt>
    <dgm:pt modelId="{5519B114-78E0-41FA-A502-97E7D5B49DB6}" type="pres">
      <dgm:prSet presAssocID="{64AF18D2-9A85-47D0-B651-5EAA918DEF1B}" presName="sibTrans" presStyleLbl="sibTrans2D1" presStyleIdx="1" presStyleCnt="6"/>
      <dgm:spPr/>
    </dgm:pt>
    <dgm:pt modelId="{4B698ABD-8340-443E-AE88-9B86613B12C5}" type="pres">
      <dgm:prSet presAssocID="{48857355-AFA7-43A5-8E44-217371747B04}" presName="node" presStyleLbl="node1" presStyleIdx="2" presStyleCnt="6" custScaleX="151887">
        <dgm:presLayoutVars>
          <dgm:bulletEnabled val="1"/>
        </dgm:presLayoutVars>
      </dgm:prSet>
      <dgm:spPr/>
    </dgm:pt>
    <dgm:pt modelId="{16EA77E6-2D45-47AF-8E20-0D4FB0D0D9F5}" type="pres">
      <dgm:prSet presAssocID="{48857355-AFA7-43A5-8E44-217371747B04}" presName="dummy" presStyleCnt="0"/>
      <dgm:spPr/>
    </dgm:pt>
    <dgm:pt modelId="{158C9526-756C-467B-8449-C8AD2968E3B2}" type="pres">
      <dgm:prSet presAssocID="{DBF5E776-5E7B-40A5-A34C-6306E9BB088A}" presName="sibTrans" presStyleLbl="sibTrans2D1" presStyleIdx="2" presStyleCnt="6"/>
      <dgm:spPr/>
    </dgm:pt>
    <dgm:pt modelId="{559B1069-4952-490A-BE39-D3D70B27915D}" type="pres">
      <dgm:prSet presAssocID="{C52A737B-654C-45E0-AC05-59C2BB469879}" presName="node" presStyleLbl="node1" presStyleIdx="3" presStyleCnt="6" custScaleX="151887">
        <dgm:presLayoutVars>
          <dgm:bulletEnabled val="1"/>
        </dgm:presLayoutVars>
      </dgm:prSet>
      <dgm:spPr/>
    </dgm:pt>
    <dgm:pt modelId="{79FE2AB8-44B3-4A9B-A159-82DB7AE96575}" type="pres">
      <dgm:prSet presAssocID="{C52A737B-654C-45E0-AC05-59C2BB469879}" presName="dummy" presStyleCnt="0"/>
      <dgm:spPr/>
    </dgm:pt>
    <dgm:pt modelId="{D377E4A2-859E-4BEF-8D50-9DB92F7F68DE}" type="pres">
      <dgm:prSet presAssocID="{833D0A14-33AB-48F3-8882-8519BE1835C4}" presName="sibTrans" presStyleLbl="sibTrans2D1" presStyleIdx="3" presStyleCnt="6"/>
      <dgm:spPr/>
    </dgm:pt>
    <dgm:pt modelId="{BA98B50D-DDFA-4EF6-9971-58BF1D1284D2}" type="pres">
      <dgm:prSet presAssocID="{835D5A39-F301-4952-9231-F8457A845AA3}" presName="node" presStyleLbl="node1" presStyleIdx="4" presStyleCnt="6" custScaleX="151887">
        <dgm:presLayoutVars>
          <dgm:bulletEnabled val="1"/>
        </dgm:presLayoutVars>
      </dgm:prSet>
      <dgm:spPr/>
    </dgm:pt>
    <dgm:pt modelId="{07E89D24-3159-4180-B345-1186E1DDC9A0}" type="pres">
      <dgm:prSet presAssocID="{835D5A39-F301-4952-9231-F8457A845AA3}" presName="dummy" presStyleCnt="0"/>
      <dgm:spPr/>
    </dgm:pt>
    <dgm:pt modelId="{49F7EFEA-CFA4-4958-8E8E-D8A653B2B3B4}" type="pres">
      <dgm:prSet presAssocID="{2E37F75E-CC48-40ED-91F7-27FED2B28F68}" presName="sibTrans" presStyleLbl="sibTrans2D1" presStyleIdx="4" presStyleCnt="6"/>
      <dgm:spPr/>
    </dgm:pt>
    <dgm:pt modelId="{369920F3-0951-4E16-AD1F-5C38C7D3F907}" type="pres">
      <dgm:prSet presAssocID="{023BE284-78BD-4B24-A985-F22A30C08E4E}" presName="node" presStyleLbl="node1" presStyleIdx="5" presStyleCnt="6" custScaleX="151887">
        <dgm:presLayoutVars>
          <dgm:bulletEnabled val="1"/>
        </dgm:presLayoutVars>
      </dgm:prSet>
      <dgm:spPr/>
    </dgm:pt>
    <dgm:pt modelId="{CB484ACD-E4ED-4216-81CB-552D3FA16A7C}" type="pres">
      <dgm:prSet presAssocID="{023BE284-78BD-4B24-A985-F22A30C08E4E}" presName="dummy" presStyleCnt="0"/>
      <dgm:spPr/>
    </dgm:pt>
    <dgm:pt modelId="{00FA7160-AC39-487F-86D9-C79A6EBCE35B}" type="pres">
      <dgm:prSet presAssocID="{1F418ED4-0382-428D-9183-D2F9E84FD9ED}" presName="sibTrans" presStyleLbl="sibTrans2D1" presStyleIdx="5" presStyleCnt="6"/>
      <dgm:spPr/>
    </dgm:pt>
  </dgm:ptLst>
  <dgm:cxnLst>
    <dgm:cxn modelId="{430B240E-0581-4BA4-8DAF-80250930FDED}" type="presOf" srcId="{DBF5E776-5E7B-40A5-A34C-6306E9BB088A}" destId="{158C9526-756C-467B-8449-C8AD2968E3B2}" srcOrd="0" destOrd="0" presId="urn:microsoft.com/office/officeart/2005/8/layout/radial6"/>
    <dgm:cxn modelId="{D6388114-CC57-45B6-97F9-386FCE129914}" type="presOf" srcId="{CFCB0590-FC0F-4520-BE6C-02005C40AE3B}" destId="{97B6A5A6-16E6-4D4E-8CFC-90AA7A6010A0}" srcOrd="0" destOrd="0" presId="urn:microsoft.com/office/officeart/2005/8/layout/radial6"/>
    <dgm:cxn modelId="{11F7A11F-AFFB-4AA9-A082-13931BB24E23}" type="presOf" srcId="{833D0A14-33AB-48F3-8882-8519BE1835C4}" destId="{D377E4A2-859E-4BEF-8D50-9DB92F7F68DE}" srcOrd="0" destOrd="0" presId="urn:microsoft.com/office/officeart/2005/8/layout/radial6"/>
    <dgm:cxn modelId="{2CE2202B-207B-4894-AF57-10FDE50ABCD3}" srcId="{7A5C9907-36EF-447A-AFEA-BA0AB7F39226}" destId="{48857355-AFA7-43A5-8E44-217371747B04}" srcOrd="2" destOrd="0" parTransId="{0AF4EB40-8ABB-40E3-B09E-33B210E02FD6}" sibTransId="{DBF5E776-5E7B-40A5-A34C-6306E9BB088A}"/>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8275E62D-D21A-4177-88A9-9356889547A0}" type="presOf" srcId="{48857355-AFA7-43A5-8E44-217371747B04}" destId="{4B698ABD-8340-443E-AE88-9B86613B12C5}" srcOrd="0" destOrd="0" presId="urn:microsoft.com/office/officeart/2005/8/layout/radial6"/>
    <dgm:cxn modelId="{D3761D2F-2952-4550-ADFD-90DC87D85ED2}" type="presOf" srcId="{2E37F75E-CC48-40ED-91F7-27FED2B28F68}" destId="{49F7EFEA-CFA4-4958-8E8E-D8A653B2B3B4}" srcOrd="0" destOrd="0" presId="urn:microsoft.com/office/officeart/2005/8/layout/radial6"/>
    <dgm:cxn modelId="{4FF7CE4E-C4A5-4933-8840-AE9B92CB9EB5}" type="presOf" srcId="{023BE284-78BD-4B24-A985-F22A30C08E4E}" destId="{369920F3-0951-4E16-AD1F-5C38C7D3F907}" srcOrd="0" destOrd="0" presId="urn:microsoft.com/office/officeart/2005/8/layout/radial6"/>
    <dgm:cxn modelId="{06492954-A6E9-4B0B-A635-822F8B5F3346}" type="presOf" srcId="{1F418ED4-0382-428D-9183-D2F9E84FD9ED}" destId="{00FA7160-AC39-487F-86D9-C79A6EBCE35B}" srcOrd="0" destOrd="0" presId="urn:microsoft.com/office/officeart/2005/8/layout/radial6"/>
    <dgm:cxn modelId="{3DB56985-530E-48A2-8291-600EBE4C0F23}" srcId="{7A5C9907-36EF-447A-AFEA-BA0AB7F39226}" destId="{648995F0-69A0-42B8-AD16-7E034B600242}" srcOrd="0" destOrd="0" parTransId="{E4583F11-2DED-49C8-B2AD-07E75F9F483E}" sibTransId="{3D4D196A-B83F-4DA5-A178-7D1CD7E9A3F2}"/>
    <dgm:cxn modelId="{8A17608E-D4D8-44B6-889B-2FB802B6966F}" type="presOf" srcId="{C52A737B-654C-45E0-AC05-59C2BB469879}" destId="{559B1069-4952-490A-BE39-D3D70B27915D}" srcOrd="0" destOrd="0" presId="urn:microsoft.com/office/officeart/2005/8/layout/radial6"/>
    <dgm:cxn modelId="{4C0B8BAD-3E37-4034-A1D6-3AD626E984D4}" type="presOf" srcId="{64AF18D2-9A85-47D0-B651-5EAA918DEF1B}" destId="{5519B114-78E0-41FA-A502-97E7D5B49DB6}" srcOrd="0" destOrd="0" presId="urn:microsoft.com/office/officeart/2005/8/layout/radial6"/>
    <dgm:cxn modelId="{75B388B0-3195-4A95-9C91-C34CE0B3C4B3}" srcId="{7A5C9907-36EF-447A-AFEA-BA0AB7F39226}" destId="{C52A737B-654C-45E0-AC05-59C2BB469879}" srcOrd="3" destOrd="0" parTransId="{D4D2D905-D56F-42AE-B6D4-B772AFECDAE0}" sibTransId="{833D0A14-33AB-48F3-8882-8519BE1835C4}"/>
    <dgm:cxn modelId="{C90DD7B0-0829-4D48-8B7C-7BA618BA0861}" type="presOf" srcId="{835D5A39-F301-4952-9231-F8457A845AA3}" destId="{BA98B50D-DDFA-4EF6-9971-58BF1D1284D2}" srcOrd="0" destOrd="0" presId="urn:microsoft.com/office/officeart/2005/8/layout/radial6"/>
    <dgm:cxn modelId="{384B24BF-6E2B-42A9-AB4F-EB5D806120AF}" type="presOf" srcId="{648995F0-69A0-42B8-AD16-7E034B600242}" destId="{70082043-9A33-47DB-974C-2675391E3FF5}" srcOrd="0" destOrd="0" presId="urn:microsoft.com/office/officeart/2005/8/layout/radial6"/>
    <dgm:cxn modelId="{036A40D1-976F-413C-93FE-5E160881D4FC}" type="presOf" srcId="{3D4D196A-B83F-4DA5-A178-7D1CD7E9A3F2}" destId="{E5669949-5C85-4BDB-8C2F-7CB14913C890}" srcOrd="0" destOrd="0" presId="urn:microsoft.com/office/officeart/2005/8/layout/radial6"/>
    <dgm:cxn modelId="{BAACCDD4-7386-4D66-B2B9-30969A9CBBA2}" srcId="{7A5C9907-36EF-447A-AFEA-BA0AB7F39226}" destId="{835D5A39-F301-4952-9231-F8457A845AA3}" srcOrd="4" destOrd="0" parTransId="{A45B175F-3103-4AF8-AC25-D6BC5F68828E}" sibTransId="{2E37F75E-CC48-40ED-91F7-27FED2B28F68}"/>
    <dgm:cxn modelId="{624985D6-DF51-47D7-9A0C-68720AF94164}" srcId="{7A5C9907-36EF-447A-AFEA-BA0AB7F39226}" destId="{CFCB0590-FC0F-4520-BE6C-02005C40AE3B}" srcOrd="1" destOrd="0" parTransId="{F01F621D-3AFA-4CA1-9CFF-B592DBD71424}" sibTransId="{64AF18D2-9A85-47D0-B651-5EAA918DEF1B}"/>
    <dgm:cxn modelId="{DE2544F3-ECE1-428F-A867-30BF30B4A132}" type="presOf" srcId="{7A5C9907-36EF-447A-AFEA-BA0AB7F39226}" destId="{776112AF-4E17-4BF6-BB5C-2BABE661123E}" srcOrd="0" destOrd="0" presId="urn:microsoft.com/office/officeart/2005/8/layout/radial6"/>
    <dgm:cxn modelId="{2FF9F5FA-1A3A-40B3-A253-BEC304DC4C90}" srcId="{7A5C9907-36EF-447A-AFEA-BA0AB7F39226}" destId="{023BE284-78BD-4B24-A985-F22A30C08E4E}" srcOrd="5" destOrd="0" parTransId="{916A3335-6073-4ED7-8AEB-4260E9F3035B}" sibTransId="{1F418ED4-0382-428D-9183-D2F9E84FD9ED}"/>
    <dgm:cxn modelId="{46619E8E-543F-4DFB-B5A8-5369D9F999B7}" type="presParOf" srcId="{3F330CD7-6289-495A-BD29-D208D18BE4F3}" destId="{776112AF-4E17-4BF6-BB5C-2BABE661123E}" srcOrd="0" destOrd="0" presId="urn:microsoft.com/office/officeart/2005/8/layout/radial6"/>
    <dgm:cxn modelId="{36BCDD66-64C3-43E6-9E19-BE97F61A6A77}" type="presParOf" srcId="{3F330CD7-6289-495A-BD29-D208D18BE4F3}" destId="{70082043-9A33-47DB-974C-2675391E3FF5}" srcOrd="1" destOrd="0" presId="urn:microsoft.com/office/officeart/2005/8/layout/radial6"/>
    <dgm:cxn modelId="{C71B9619-B008-4444-BF1D-19ECED6E597A}" type="presParOf" srcId="{3F330CD7-6289-495A-BD29-D208D18BE4F3}" destId="{7E8E11FB-B7AC-48EA-AF43-ADB9B3FC0C99}" srcOrd="2" destOrd="0" presId="urn:microsoft.com/office/officeart/2005/8/layout/radial6"/>
    <dgm:cxn modelId="{4ECEC711-833F-4CC6-A910-DD832F625FA4}" type="presParOf" srcId="{3F330CD7-6289-495A-BD29-D208D18BE4F3}" destId="{E5669949-5C85-4BDB-8C2F-7CB14913C890}" srcOrd="3" destOrd="0" presId="urn:microsoft.com/office/officeart/2005/8/layout/radial6"/>
    <dgm:cxn modelId="{DE43E53D-C967-49D0-A221-77A2C34F7A05}" type="presParOf" srcId="{3F330CD7-6289-495A-BD29-D208D18BE4F3}" destId="{97B6A5A6-16E6-4D4E-8CFC-90AA7A6010A0}" srcOrd="4" destOrd="0" presId="urn:microsoft.com/office/officeart/2005/8/layout/radial6"/>
    <dgm:cxn modelId="{B54BC789-E546-40DF-A084-F43A8E39119B}" type="presParOf" srcId="{3F330CD7-6289-495A-BD29-D208D18BE4F3}" destId="{AEF36D05-0E53-4EAF-A80F-9BD16322AEA6}" srcOrd="5" destOrd="0" presId="urn:microsoft.com/office/officeart/2005/8/layout/radial6"/>
    <dgm:cxn modelId="{DA8186F6-B808-4917-BC12-0147E9BBCAD5}" type="presParOf" srcId="{3F330CD7-6289-495A-BD29-D208D18BE4F3}" destId="{5519B114-78E0-41FA-A502-97E7D5B49DB6}" srcOrd="6" destOrd="0" presId="urn:microsoft.com/office/officeart/2005/8/layout/radial6"/>
    <dgm:cxn modelId="{BA1612F1-DD81-4EDA-964B-54588DAF0115}" type="presParOf" srcId="{3F330CD7-6289-495A-BD29-D208D18BE4F3}" destId="{4B698ABD-8340-443E-AE88-9B86613B12C5}" srcOrd="7" destOrd="0" presId="urn:microsoft.com/office/officeart/2005/8/layout/radial6"/>
    <dgm:cxn modelId="{FF7F4950-3C02-44B5-9FD2-2F0B738E23DB}" type="presParOf" srcId="{3F330CD7-6289-495A-BD29-D208D18BE4F3}" destId="{16EA77E6-2D45-47AF-8E20-0D4FB0D0D9F5}" srcOrd="8" destOrd="0" presId="urn:microsoft.com/office/officeart/2005/8/layout/radial6"/>
    <dgm:cxn modelId="{C3689876-8C6D-4594-89C3-1CB101532E60}" type="presParOf" srcId="{3F330CD7-6289-495A-BD29-D208D18BE4F3}" destId="{158C9526-756C-467B-8449-C8AD2968E3B2}" srcOrd="9" destOrd="0" presId="urn:microsoft.com/office/officeart/2005/8/layout/radial6"/>
    <dgm:cxn modelId="{EE58AAD8-CCDA-47D1-BEBE-34D0176F3714}" type="presParOf" srcId="{3F330CD7-6289-495A-BD29-D208D18BE4F3}" destId="{559B1069-4952-490A-BE39-D3D70B27915D}" srcOrd="10" destOrd="0" presId="urn:microsoft.com/office/officeart/2005/8/layout/radial6"/>
    <dgm:cxn modelId="{FB28B818-2136-4839-A14B-7BF55CF6A74D}" type="presParOf" srcId="{3F330CD7-6289-495A-BD29-D208D18BE4F3}" destId="{79FE2AB8-44B3-4A9B-A159-82DB7AE96575}" srcOrd="11" destOrd="0" presId="urn:microsoft.com/office/officeart/2005/8/layout/radial6"/>
    <dgm:cxn modelId="{50448C35-FDF6-486F-A352-FA12CB642A78}" type="presParOf" srcId="{3F330CD7-6289-495A-BD29-D208D18BE4F3}" destId="{D377E4A2-859E-4BEF-8D50-9DB92F7F68DE}" srcOrd="12" destOrd="0" presId="urn:microsoft.com/office/officeart/2005/8/layout/radial6"/>
    <dgm:cxn modelId="{0CB75607-47F9-4C00-B12F-DE1D1549687C}" type="presParOf" srcId="{3F330CD7-6289-495A-BD29-D208D18BE4F3}" destId="{BA98B50D-DDFA-4EF6-9971-58BF1D1284D2}" srcOrd="13" destOrd="0" presId="urn:microsoft.com/office/officeart/2005/8/layout/radial6"/>
    <dgm:cxn modelId="{D3DE5ABB-944D-4025-A5DC-D29771261DF4}" type="presParOf" srcId="{3F330CD7-6289-495A-BD29-D208D18BE4F3}" destId="{07E89D24-3159-4180-B345-1186E1DDC9A0}" srcOrd="14" destOrd="0" presId="urn:microsoft.com/office/officeart/2005/8/layout/radial6"/>
    <dgm:cxn modelId="{0729E8A0-CBE1-4627-8208-E6252F0E4660}" type="presParOf" srcId="{3F330CD7-6289-495A-BD29-D208D18BE4F3}" destId="{49F7EFEA-CFA4-4958-8E8E-D8A653B2B3B4}" srcOrd="15" destOrd="0" presId="urn:microsoft.com/office/officeart/2005/8/layout/radial6"/>
    <dgm:cxn modelId="{CD941E8B-AA3D-4CFE-96A5-7D825D92C509}" type="presParOf" srcId="{3F330CD7-6289-495A-BD29-D208D18BE4F3}" destId="{369920F3-0951-4E16-AD1F-5C38C7D3F907}" srcOrd="16" destOrd="0" presId="urn:microsoft.com/office/officeart/2005/8/layout/radial6"/>
    <dgm:cxn modelId="{33A454E4-79C2-4525-B3A9-238D383F1B68}" type="presParOf" srcId="{3F330CD7-6289-495A-BD29-D208D18BE4F3}" destId="{CB484ACD-E4ED-4216-81CB-552D3FA16A7C}" srcOrd="17" destOrd="0" presId="urn:microsoft.com/office/officeart/2005/8/layout/radial6"/>
    <dgm:cxn modelId="{A751F89F-F763-45A8-A405-3F2D6F8588DB}" type="presParOf" srcId="{3F330CD7-6289-495A-BD29-D208D18BE4F3}" destId="{00FA7160-AC39-487F-86D9-C79A6EBCE35B}"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7A5C9907-36EF-447A-AFEA-BA0AB7F39226}">
      <dgm:prSet phldrT="[Texte]" custT="1"/>
      <dgm:spPr>
        <a:solidFill>
          <a:schemeClr val="bg1"/>
        </a:solidFill>
      </dgm:spPr>
      <dgm:t>
        <a:bodyPr/>
        <a:lstStyle/>
        <a:p>
          <a:r>
            <a:rPr lang="fr-FR" sz="1400" b="1"/>
            <a:t> </a:t>
          </a:r>
          <a:endParaRPr lang="fr-FR" sz="1400" b="1" dirty="0"/>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EEEA9ECF-A17A-4A9B-8CAA-9B8C58A00B7A}">
      <dgm:prSet phldrT="[Texte]"/>
      <dgm:spPr>
        <a:ln w="57150"/>
      </dgm:spPr>
      <dgm:t>
        <a:bodyPr/>
        <a:lstStyle/>
        <a:p>
          <a:r>
            <a:rPr lang="en-US" dirty="0">
              <a:latin typeface="Open Sans" panose="020B0606030504020204" pitchFamily="34" charset="0"/>
              <a:ea typeface="Calibri" panose="020F0502020204030204" pitchFamily="34" charset="0"/>
            </a:rPr>
            <a:t>Innovation capacity</a:t>
          </a:r>
          <a:endParaRPr lang="fr-FR" dirty="0"/>
        </a:p>
      </dgm:t>
    </dgm:pt>
    <dgm:pt modelId="{BA591F70-5DBB-422D-B62E-C58922FC028D}" type="parTrans" cxnId="{DBEADB80-FE58-439F-81B0-8F7B3A394ED6}">
      <dgm:prSet/>
      <dgm:spPr/>
      <dgm:t>
        <a:bodyPr/>
        <a:lstStyle/>
        <a:p>
          <a:endParaRPr lang="fr-FR"/>
        </a:p>
      </dgm:t>
    </dgm:pt>
    <dgm:pt modelId="{226D681B-36F4-43A8-91C8-4CE138702FDD}" type="sibTrans" cxnId="{DBEADB80-FE58-439F-81B0-8F7B3A394ED6}">
      <dgm:prSet/>
      <dgm:spPr/>
      <dgm:t>
        <a:bodyPr/>
        <a:lstStyle/>
        <a:p>
          <a:endParaRPr lang="fr-FR"/>
        </a:p>
      </dgm:t>
    </dgm:pt>
    <dgm:pt modelId="{4D0EA2A5-B136-4C03-B12F-F68BA8FDF4E5}">
      <dgm:prSet/>
      <dgm:spPr/>
      <dgm:t>
        <a:bodyPr/>
        <a:lstStyle/>
        <a:p>
          <a:r>
            <a:rPr lang="en-US" dirty="0">
              <a:latin typeface="Open Sans" panose="020B0606030504020204" pitchFamily="34" charset="0"/>
              <a:ea typeface="Calibri" panose="020F0502020204030204" pitchFamily="34" charset="0"/>
            </a:rPr>
            <a:t>Collaboration</a:t>
          </a:r>
        </a:p>
      </dgm:t>
    </dgm:pt>
    <dgm:pt modelId="{F934EF2B-8529-4ECD-8F6F-656A5DE0B600}" type="parTrans" cxnId="{A4D67C12-5CD4-4DDF-BBBF-B06397977041}">
      <dgm:prSet/>
      <dgm:spPr/>
      <dgm:t>
        <a:bodyPr/>
        <a:lstStyle/>
        <a:p>
          <a:endParaRPr lang="fr-FR"/>
        </a:p>
      </dgm:t>
    </dgm:pt>
    <dgm:pt modelId="{E10559DD-2995-4C19-A399-CE2BCA015F86}" type="sibTrans" cxnId="{A4D67C12-5CD4-4DDF-BBBF-B06397977041}">
      <dgm:prSet/>
      <dgm:spPr/>
      <dgm:t>
        <a:bodyPr/>
        <a:lstStyle/>
        <a:p>
          <a:endParaRPr lang="fr-FR"/>
        </a:p>
      </dgm:t>
    </dgm:pt>
    <dgm:pt modelId="{7F6AB090-064A-447E-95C3-95F355D3A8F0}">
      <dgm:prSet/>
      <dgm:spPr/>
      <dgm:t>
        <a:bodyPr/>
        <a:lstStyle/>
        <a:p>
          <a:r>
            <a:rPr lang="en-US" dirty="0">
              <a:latin typeface="Open Sans" panose="020B0606030504020204" pitchFamily="34" charset="0"/>
              <a:ea typeface="Calibri" panose="020F0502020204030204" pitchFamily="34" charset="0"/>
            </a:rPr>
            <a:t>Process</a:t>
          </a:r>
        </a:p>
      </dgm:t>
    </dgm:pt>
    <dgm:pt modelId="{6C579847-233E-4838-A4BD-C7A63AD54D0A}" type="parTrans" cxnId="{AA684D82-D9F6-4C6C-B696-FD32838364D9}">
      <dgm:prSet/>
      <dgm:spPr/>
      <dgm:t>
        <a:bodyPr/>
        <a:lstStyle/>
        <a:p>
          <a:endParaRPr lang="fr-FR"/>
        </a:p>
      </dgm:t>
    </dgm:pt>
    <dgm:pt modelId="{C72FB827-E0B4-48B1-A61C-D6DE6D2B9734}" type="sibTrans" cxnId="{AA684D82-D9F6-4C6C-B696-FD32838364D9}">
      <dgm:prSet/>
      <dgm:spPr/>
      <dgm:t>
        <a:bodyPr/>
        <a:lstStyle/>
        <a:p>
          <a:endParaRPr lang="fr-FR"/>
        </a:p>
      </dgm:t>
    </dgm:pt>
    <dgm:pt modelId="{8A5C9AEB-84F0-4F49-A9AC-7134FD364F32}">
      <dgm:prSet/>
      <dgm:spPr/>
      <dgm:t>
        <a:bodyPr/>
        <a:lstStyle/>
        <a:p>
          <a:r>
            <a:rPr lang="en-US" dirty="0">
              <a:latin typeface="Open Sans" panose="020B0606030504020204" pitchFamily="34" charset="0"/>
              <a:ea typeface="Calibri" panose="020F0502020204030204" pitchFamily="34" charset="0"/>
            </a:rPr>
            <a:t>Agility</a:t>
          </a:r>
        </a:p>
      </dgm:t>
    </dgm:pt>
    <dgm:pt modelId="{59606373-3C49-4CC8-91D8-72F81B2EB886}" type="parTrans" cxnId="{DBBF887B-5CFB-465B-B490-D3D8F20C0250}">
      <dgm:prSet/>
      <dgm:spPr/>
      <dgm:t>
        <a:bodyPr/>
        <a:lstStyle/>
        <a:p>
          <a:endParaRPr lang="fr-FR"/>
        </a:p>
      </dgm:t>
    </dgm:pt>
    <dgm:pt modelId="{8DF04313-E470-48D6-A8F2-1171D8A5B4F2}" type="sibTrans" cxnId="{DBBF887B-5CFB-465B-B490-D3D8F20C0250}">
      <dgm:prSet/>
      <dgm:spPr/>
      <dgm:t>
        <a:bodyPr/>
        <a:lstStyle/>
        <a:p>
          <a:endParaRPr lang="fr-FR"/>
        </a:p>
      </dgm:t>
    </dgm:pt>
    <dgm:pt modelId="{A50E23CF-E27F-4255-B0D6-FA35B6C8FC92}">
      <dgm:prSet/>
      <dgm:spPr/>
      <dgm:t>
        <a:bodyPr/>
        <a:lstStyle/>
        <a:p>
          <a:r>
            <a:rPr lang="en-US" dirty="0" err="1">
              <a:latin typeface="Open Sans" panose="020B0606030504020204" pitchFamily="34" charset="0"/>
              <a:ea typeface="Calibri" panose="020F0502020204030204" pitchFamily="34" charset="0"/>
            </a:rPr>
            <a:t>Organisation</a:t>
          </a:r>
          <a:endParaRPr lang="en-US" dirty="0">
            <a:latin typeface="Open Sans" panose="020B0606030504020204" pitchFamily="34" charset="0"/>
            <a:ea typeface="Calibri" panose="020F0502020204030204" pitchFamily="34" charset="0"/>
          </a:endParaRPr>
        </a:p>
      </dgm:t>
    </dgm:pt>
    <dgm:pt modelId="{9BA43CB8-746D-4283-9B27-42C213177252}" type="parTrans" cxnId="{7D869E90-50F1-45CD-BE13-229E3F7B6C6B}">
      <dgm:prSet/>
      <dgm:spPr/>
      <dgm:t>
        <a:bodyPr/>
        <a:lstStyle/>
        <a:p>
          <a:endParaRPr lang="fr-FR"/>
        </a:p>
      </dgm:t>
    </dgm:pt>
    <dgm:pt modelId="{65B504A8-A5F1-46A7-BD45-5EE537EF9F2C}" type="sibTrans" cxnId="{7D869E90-50F1-45CD-BE13-229E3F7B6C6B}">
      <dgm:prSet/>
      <dgm:spPr/>
      <dgm:t>
        <a:bodyPr/>
        <a:lstStyle/>
        <a:p>
          <a:endParaRPr lang="fr-FR"/>
        </a:p>
      </dgm:t>
    </dgm:pt>
    <dgm:pt modelId="{9F64AAE4-7E67-4A4E-A388-BE0F5314FB36}">
      <dgm:prSet/>
      <dgm:spPr>
        <a:solidFill>
          <a:srgbClr val="2ED7A1"/>
        </a:solidFill>
        <a:ln>
          <a:solidFill>
            <a:srgbClr val="2ED7A1"/>
          </a:solidFill>
        </a:ln>
      </dgm:spPr>
      <dgm:t>
        <a:bodyPr/>
        <a:lstStyle/>
        <a:p>
          <a:r>
            <a:rPr lang="en-US" dirty="0">
              <a:latin typeface="Open Sans" panose="020B0606030504020204" pitchFamily="34" charset="0"/>
              <a:ea typeface="Calibri" panose="020F0502020204030204" pitchFamily="34" charset="0"/>
            </a:rPr>
            <a:t>Strategy</a:t>
          </a:r>
        </a:p>
      </dgm:t>
    </dgm:pt>
    <dgm:pt modelId="{C2587B55-F841-491E-8644-6A68C51B0E9C}" type="parTrans" cxnId="{AD74B463-4039-41C0-9B49-B7A1CC86544F}">
      <dgm:prSet/>
      <dgm:spPr/>
      <dgm:t>
        <a:bodyPr/>
        <a:lstStyle/>
        <a:p>
          <a:endParaRPr lang="fr-FR"/>
        </a:p>
      </dgm:t>
    </dgm:pt>
    <dgm:pt modelId="{77EB53DE-4B56-41D5-A1DF-EAEE1F67E0E6}" type="sibTrans" cxnId="{AD74B463-4039-41C0-9B49-B7A1CC86544F}">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82F21323-ED8D-425E-9FD9-B8CE6A244D94}" type="pres">
      <dgm:prSet presAssocID="{EEEA9ECF-A17A-4A9B-8CAA-9B8C58A00B7A}" presName="node" presStyleLbl="node1" presStyleIdx="0" presStyleCnt="6" custScaleX="151887">
        <dgm:presLayoutVars>
          <dgm:bulletEnabled val="1"/>
        </dgm:presLayoutVars>
      </dgm:prSet>
      <dgm:spPr/>
    </dgm:pt>
    <dgm:pt modelId="{8D4BFDD9-E418-4908-8138-6671421B03D8}" type="pres">
      <dgm:prSet presAssocID="{EEEA9ECF-A17A-4A9B-8CAA-9B8C58A00B7A}" presName="dummy" presStyleCnt="0"/>
      <dgm:spPr/>
    </dgm:pt>
    <dgm:pt modelId="{6B1A8DB5-5273-4E3E-87A2-87FD100A35BA}" type="pres">
      <dgm:prSet presAssocID="{226D681B-36F4-43A8-91C8-4CE138702FDD}" presName="sibTrans" presStyleLbl="sibTrans2D1" presStyleIdx="0" presStyleCnt="6"/>
      <dgm:spPr/>
    </dgm:pt>
    <dgm:pt modelId="{80758F94-A76F-4288-98F3-4B264F62D99A}" type="pres">
      <dgm:prSet presAssocID="{4D0EA2A5-B136-4C03-B12F-F68BA8FDF4E5}" presName="node" presStyleLbl="node1" presStyleIdx="1" presStyleCnt="6" custScaleX="151887">
        <dgm:presLayoutVars>
          <dgm:bulletEnabled val="1"/>
        </dgm:presLayoutVars>
      </dgm:prSet>
      <dgm:spPr/>
    </dgm:pt>
    <dgm:pt modelId="{18B8D52F-0D62-4C9D-842F-B1A0149F08A4}" type="pres">
      <dgm:prSet presAssocID="{4D0EA2A5-B136-4C03-B12F-F68BA8FDF4E5}" presName="dummy" presStyleCnt="0"/>
      <dgm:spPr/>
    </dgm:pt>
    <dgm:pt modelId="{0B536CCE-ECE5-4378-A6D6-B22A58B61240}" type="pres">
      <dgm:prSet presAssocID="{E10559DD-2995-4C19-A399-CE2BCA015F86}" presName="sibTrans" presStyleLbl="sibTrans2D1" presStyleIdx="1" presStyleCnt="6"/>
      <dgm:spPr/>
    </dgm:pt>
    <dgm:pt modelId="{36CF28BA-0E7A-4A2B-8D0D-E5851333CF5E}" type="pres">
      <dgm:prSet presAssocID="{7F6AB090-064A-447E-95C3-95F355D3A8F0}" presName="node" presStyleLbl="node1" presStyleIdx="2" presStyleCnt="6" custScaleX="151887">
        <dgm:presLayoutVars>
          <dgm:bulletEnabled val="1"/>
        </dgm:presLayoutVars>
      </dgm:prSet>
      <dgm:spPr/>
    </dgm:pt>
    <dgm:pt modelId="{4DEA6E19-96A1-45EF-80E7-18DDA79FFED3}" type="pres">
      <dgm:prSet presAssocID="{7F6AB090-064A-447E-95C3-95F355D3A8F0}" presName="dummy" presStyleCnt="0"/>
      <dgm:spPr/>
    </dgm:pt>
    <dgm:pt modelId="{6E345E71-437F-45C5-BE45-9C9D8A1B1D1D}" type="pres">
      <dgm:prSet presAssocID="{C72FB827-E0B4-48B1-A61C-D6DE6D2B9734}" presName="sibTrans" presStyleLbl="sibTrans2D1" presStyleIdx="2" presStyleCnt="6"/>
      <dgm:spPr/>
    </dgm:pt>
    <dgm:pt modelId="{E05AD9F9-E07C-45A0-AD7A-3A44434DDC33}" type="pres">
      <dgm:prSet presAssocID="{8A5C9AEB-84F0-4F49-A9AC-7134FD364F32}" presName="node" presStyleLbl="node1" presStyleIdx="3" presStyleCnt="6" custScaleX="151887">
        <dgm:presLayoutVars>
          <dgm:bulletEnabled val="1"/>
        </dgm:presLayoutVars>
      </dgm:prSet>
      <dgm:spPr/>
    </dgm:pt>
    <dgm:pt modelId="{DBBA8F26-1576-4A7C-9C94-96DBD4EAD6FB}" type="pres">
      <dgm:prSet presAssocID="{8A5C9AEB-84F0-4F49-A9AC-7134FD364F32}" presName="dummy" presStyleCnt="0"/>
      <dgm:spPr/>
    </dgm:pt>
    <dgm:pt modelId="{ACDAB431-343A-40A9-B262-0609FB9C5DF8}" type="pres">
      <dgm:prSet presAssocID="{8DF04313-E470-48D6-A8F2-1171D8A5B4F2}" presName="sibTrans" presStyleLbl="sibTrans2D1" presStyleIdx="3" presStyleCnt="6"/>
      <dgm:spPr/>
    </dgm:pt>
    <dgm:pt modelId="{16936EF1-9AEB-4EEB-91B3-D416093C4093}" type="pres">
      <dgm:prSet presAssocID="{A50E23CF-E27F-4255-B0D6-FA35B6C8FC92}" presName="node" presStyleLbl="node1" presStyleIdx="4" presStyleCnt="6" custScaleX="151887">
        <dgm:presLayoutVars>
          <dgm:bulletEnabled val="1"/>
        </dgm:presLayoutVars>
      </dgm:prSet>
      <dgm:spPr/>
    </dgm:pt>
    <dgm:pt modelId="{46ABDFA2-C5C0-4E02-BE14-13226C9B2E9C}" type="pres">
      <dgm:prSet presAssocID="{A50E23CF-E27F-4255-B0D6-FA35B6C8FC92}" presName="dummy" presStyleCnt="0"/>
      <dgm:spPr/>
    </dgm:pt>
    <dgm:pt modelId="{F0AE310D-FAA2-48DC-ACA4-522631178050}" type="pres">
      <dgm:prSet presAssocID="{65B504A8-A5F1-46A7-BD45-5EE537EF9F2C}" presName="sibTrans" presStyleLbl="sibTrans2D1" presStyleIdx="4" presStyleCnt="6"/>
      <dgm:spPr/>
    </dgm:pt>
    <dgm:pt modelId="{B421B1CC-6D65-4A89-875C-E15B21F785C6}" type="pres">
      <dgm:prSet presAssocID="{9F64AAE4-7E67-4A4E-A388-BE0F5314FB36}" presName="node" presStyleLbl="node1" presStyleIdx="5" presStyleCnt="6" custScaleX="151887">
        <dgm:presLayoutVars>
          <dgm:bulletEnabled val="1"/>
        </dgm:presLayoutVars>
      </dgm:prSet>
      <dgm:spPr/>
    </dgm:pt>
    <dgm:pt modelId="{0791EE8F-CB97-472A-B59A-5AE7437EC1FF}" type="pres">
      <dgm:prSet presAssocID="{9F64AAE4-7E67-4A4E-A388-BE0F5314FB36}" presName="dummy" presStyleCnt="0"/>
      <dgm:spPr/>
    </dgm:pt>
    <dgm:pt modelId="{119A3E3D-780C-4140-8979-96329163D594}" type="pres">
      <dgm:prSet presAssocID="{77EB53DE-4B56-41D5-A1DF-EAEE1F67E0E6}" presName="sibTrans" presStyleLbl="sibTrans2D1" presStyleIdx="5" presStyleCnt="6"/>
      <dgm:spPr/>
    </dgm:pt>
  </dgm:ptLst>
  <dgm:cxnLst>
    <dgm:cxn modelId="{A4D67C12-5CD4-4DDF-BBBF-B06397977041}" srcId="{7A5C9907-36EF-447A-AFEA-BA0AB7F39226}" destId="{4D0EA2A5-B136-4C03-B12F-F68BA8FDF4E5}" srcOrd="1" destOrd="0" parTransId="{F934EF2B-8529-4ECD-8F6F-656A5DE0B600}" sibTransId="{E10559DD-2995-4C19-A399-CE2BCA015F86}"/>
    <dgm:cxn modelId="{6EBEC920-01F9-4BB6-AD1D-72F125A32813}" type="presOf" srcId="{226D681B-36F4-43A8-91C8-4CE138702FDD}" destId="{6B1A8DB5-5273-4E3E-87A2-87FD100A35BA}" srcOrd="0" destOrd="0" presId="urn:microsoft.com/office/officeart/2005/8/layout/radial6"/>
    <dgm:cxn modelId="{11DB5325-EA43-4085-8A3B-B4A2E4C4711A}" type="presOf" srcId="{8A5C9AEB-84F0-4F49-A9AC-7134FD364F32}" destId="{E05AD9F9-E07C-45A0-AD7A-3A44434DDC33}" srcOrd="0" destOrd="0" presId="urn:microsoft.com/office/officeart/2005/8/layout/radial6"/>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43953835-EF95-4620-8285-17602BF75CDE}" type="presOf" srcId="{EEEA9ECF-A17A-4A9B-8CAA-9B8C58A00B7A}" destId="{82F21323-ED8D-425E-9FD9-B8CE6A244D94}" srcOrd="0" destOrd="0" presId="urn:microsoft.com/office/officeart/2005/8/layout/radial6"/>
    <dgm:cxn modelId="{B0C4A235-9066-42A3-A186-29DE443EE94D}" type="presOf" srcId="{4D0EA2A5-B136-4C03-B12F-F68BA8FDF4E5}" destId="{80758F94-A76F-4288-98F3-4B264F62D99A}" srcOrd="0" destOrd="0" presId="urn:microsoft.com/office/officeart/2005/8/layout/radial6"/>
    <dgm:cxn modelId="{D689C742-58ED-4435-9384-1A15D67BA6A3}" type="presOf" srcId="{C72FB827-E0B4-48B1-A61C-D6DE6D2B9734}" destId="{6E345E71-437F-45C5-BE45-9C9D8A1B1D1D}" srcOrd="0" destOrd="0" presId="urn:microsoft.com/office/officeart/2005/8/layout/radial6"/>
    <dgm:cxn modelId="{AD74B463-4039-41C0-9B49-B7A1CC86544F}" srcId="{7A5C9907-36EF-447A-AFEA-BA0AB7F39226}" destId="{9F64AAE4-7E67-4A4E-A388-BE0F5314FB36}" srcOrd="5" destOrd="0" parTransId="{C2587B55-F841-491E-8644-6A68C51B0E9C}" sibTransId="{77EB53DE-4B56-41D5-A1DF-EAEE1F67E0E6}"/>
    <dgm:cxn modelId="{F42EBD4C-6C6B-4144-B2B2-933D8BCAF728}" type="presOf" srcId="{E10559DD-2995-4C19-A399-CE2BCA015F86}" destId="{0B536CCE-ECE5-4378-A6D6-B22A58B61240}" srcOrd="0" destOrd="0" presId="urn:microsoft.com/office/officeart/2005/8/layout/radial6"/>
    <dgm:cxn modelId="{290E0357-7EC7-4C46-897D-B934E17946BB}" type="presOf" srcId="{7F6AB090-064A-447E-95C3-95F355D3A8F0}" destId="{36CF28BA-0E7A-4A2B-8D0D-E5851333CF5E}" srcOrd="0" destOrd="0" presId="urn:microsoft.com/office/officeart/2005/8/layout/radial6"/>
    <dgm:cxn modelId="{DBBF887B-5CFB-465B-B490-D3D8F20C0250}" srcId="{7A5C9907-36EF-447A-AFEA-BA0AB7F39226}" destId="{8A5C9AEB-84F0-4F49-A9AC-7134FD364F32}" srcOrd="3" destOrd="0" parTransId="{59606373-3C49-4CC8-91D8-72F81B2EB886}" sibTransId="{8DF04313-E470-48D6-A8F2-1171D8A5B4F2}"/>
    <dgm:cxn modelId="{DBEADB80-FE58-439F-81B0-8F7B3A394ED6}" srcId="{7A5C9907-36EF-447A-AFEA-BA0AB7F39226}" destId="{EEEA9ECF-A17A-4A9B-8CAA-9B8C58A00B7A}" srcOrd="0" destOrd="0" parTransId="{BA591F70-5DBB-422D-B62E-C58922FC028D}" sibTransId="{226D681B-36F4-43A8-91C8-4CE138702FDD}"/>
    <dgm:cxn modelId="{AA684D82-D9F6-4C6C-B696-FD32838364D9}" srcId="{7A5C9907-36EF-447A-AFEA-BA0AB7F39226}" destId="{7F6AB090-064A-447E-95C3-95F355D3A8F0}" srcOrd="2" destOrd="0" parTransId="{6C579847-233E-4838-A4BD-C7A63AD54D0A}" sibTransId="{C72FB827-E0B4-48B1-A61C-D6DE6D2B9734}"/>
    <dgm:cxn modelId="{6814988A-AAB6-4710-8584-19F348066193}" type="presOf" srcId="{65B504A8-A5F1-46A7-BD45-5EE537EF9F2C}" destId="{F0AE310D-FAA2-48DC-ACA4-522631178050}" srcOrd="0" destOrd="0" presId="urn:microsoft.com/office/officeart/2005/8/layout/radial6"/>
    <dgm:cxn modelId="{7D869E90-50F1-45CD-BE13-229E3F7B6C6B}" srcId="{7A5C9907-36EF-447A-AFEA-BA0AB7F39226}" destId="{A50E23CF-E27F-4255-B0D6-FA35B6C8FC92}" srcOrd="4" destOrd="0" parTransId="{9BA43CB8-746D-4283-9B27-42C213177252}" sibTransId="{65B504A8-A5F1-46A7-BD45-5EE537EF9F2C}"/>
    <dgm:cxn modelId="{0BFB2E9A-8CCF-40BA-86AD-82FE0B90C199}" type="presOf" srcId="{9F64AAE4-7E67-4A4E-A388-BE0F5314FB36}" destId="{B421B1CC-6D65-4A89-875C-E15B21F785C6}" srcOrd="0" destOrd="0" presId="urn:microsoft.com/office/officeart/2005/8/layout/radial6"/>
    <dgm:cxn modelId="{846081B4-05A8-4F35-96CE-10ADEFF6596E}" type="presOf" srcId="{77EB53DE-4B56-41D5-A1DF-EAEE1F67E0E6}" destId="{119A3E3D-780C-4140-8979-96329163D594}" srcOrd="0" destOrd="0" presId="urn:microsoft.com/office/officeart/2005/8/layout/radial6"/>
    <dgm:cxn modelId="{70B207C0-B088-4368-876F-5DBD34893922}" type="presOf" srcId="{8DF04313-E470-48D6-A8F2-1171D8A5B4F2}" destId="{ACDAB431-343A-40A9-B262-0609FB9C5DF8}" srcOrd="0" destOrd="0" presId="urn:microsoft.com/office/officeart/2005/8/layout/radial6"/>
    <dgm:cxn modelId="{990053EA-F6F2-4C7C-8569-29754B68CD8D}" type="presOf" srcId="{A50E23CF-E27F-4255-B0D6-FA35B6C8FC92}" destId="{16936EF1-9AEB-4EEB-91B3-D416093C4093}" srcOrd="0" destOrd="0" presId="urn:microsoft.com/office/officeart/2005/8/layout/radial6"/>
    <dgm:cxn modelId="{DE2544F3-ECE1-428F-A867-30BF30B4A132}" type="presOf" srcId="{7A5C9907-36EF-447A-AFEA-BA0AB7F39226}" destId="{776112AF-4E17-4BF6-BB5C-2BABE661123E}" srcOrd="0" destOrd="0" presId="urn:microsoft.com/office/officeart/2005/8/layout/radial6"/>
    <dgm:cxn modelId="{46619E8E-543F-4DFB-B5A8-5369D9F999B7}" type="presParOf" srcId="{3F330CD7-6289-495A-BD29-D208D18BE4F3}" destId="{776112AF-4E17-4BF6-BB5C-2BABE661123E}" srcOrd="0" destOrd="0" presId="urn:microsoft.com/office/officeart/2005/8/layout/radial6"/>
    <dgm:cxn modelId="{5904F2C6-D6A1-4CDA-BD85-46973DA6E9F9}" type="presParOf" srcId="{3F330CD7-6289-495A-BD29-D208D18BE4F3}" destId="{82F21323-ED8D-425E-9FD9-B8CE6A244D94}" srcOrd="1" destOrd="0" presId="urn:microsoft.com/office/officeart/2005/8/layout/radial6"/>
    <dgm:cxn modelId="{8C791DBD-0441-494F-BF4E-713B31DD2A68}" type="presParOf" srcId="{3F330CD7-6289-495A-BD29-D208D18BE4F3}" destId="{8D4BFDD9-E418-4908-8138-6671421B03D8}" srcOrd="2" destOrd="0" presId="urn:microsoft.com/office/officeart/2005/8/layout/radial6"/>
    <dgm:cxn modelId="{56E6717C-8A35-4005-94A3-6794351D6579}" type="presParOf" srcId="{3F330CD7-6289-495A-BD29-D208D18BE4F3}" destId="{6B1A8DB5-5273-4E3E-87A2-87FD100A35BA}" srcOrd="3" destOrd="0" presId="urn:microsoft.com/office/officeart/2005/8/layout/radial6"/>
    <dgm:cxn modelId="{B2C2BFF3-298B-4D79-97AF-E0DFFB6E5FD1}" type="presParOf" srcId="{3F330CD7-6289-495A-BD29-D208D18BE4F3}" destId="{80758F94-A76F-4288-98F3-4B264F62D99A}" srcOrd="4" destOrd="0" presId="urn:microsoft.com/office/officeart/2005/8/layout/radial6"/>
    <dgm:cxn modelId="{782D9892-CD37-4D71-A818-EC006B6FE2E0}" type="presParOf" srcId="{3F330CD7-6289-495A-BD29-D208D18BE4F3}" destId="{18B8D52F-0D62-4C9D-842F-B1A0149F08A4}" srcOrd="5" destOrd="0" presId="urn:microsoft.com/office/officeart/2005/8/layout/radial6"/>
    <dgm:cxn modelId="{DEBC83F4-5851-4537-82C0-4FE6B4C1B901}" type="presParOf" srcId="{3F330CD7-6289-495A-BD29-D208D18BE4F3}" destId="{0B536CCE-ECE5-4378-A6D6-B22A58B61240}" srcOrd="6" destOrd="0" presId="urn:microsoft.com/office/officeart/2005/8/layout/radial6"/>
    <dgm:cxn modelId="{D5A1F4F6-7856-43BD-AA54-6388F6E6B5C7}" type="presParOf" srcId="{3F330CD7-6289-495A-BD29-D208D18BE4F3}" destId="{36CF28BA-0E7A-4A2B-8D0D-E5851333CF5E}" srcOrd="7" destOrd="0" presId="urn:microsoft.com/office/officeart/2005/8/layout/radial6"/>
    <dgm:cxn modelId="{81317F1D-2E23-4285-B17A-AFFC79420FFF}" type="presParOf" srcId="{3F330CD7-6289-495A-BD29-D208D18BE4F3}" destId="{4DEA6E19-96A1-45EF-80E7-18DDA79FFED3}" srcOrd="8" destOrd="0" presId="urn:microsoft.com/office/officeart/2005/8/layout/radial6"/>
    <dgm:cxn modelId="{23AE7E52-9BD8-47DB-8875-AFFDE5B6151D}" type="presParOf" srcId="{3F330CD7-6289-495A-BD29-D208D18BE4F3}" destId="{6E345E71-437F-45C5-BE45-9C9D8A1B1D1D}" srcOrd="9" destOrd="0" presId="urn:microsoft.com/office/officeart/2005/8/layout/radial6"/>
    <dgm:cxn modelId="{7EA99699-138B-4FAB-8BED-09DD550FABF4}" type="presParOf" srcId="{3F330CD7-6289-495A-BD29-D208D18BE4F3}" destId="{E05AD9F9-E07C-45A0-AD7A-3A44434DDC33}" srcOrd="10" destOrd="0" presId="urn:microsoft.com/office/officeart/2005/8/layout/radial6"/>
    <dgm:cxn modelId="{57C1ABDC-8D81-4688-9A11-7D5C9E74430D}" type="presParOf" srcId="{3F330CD7-6289-495A-BD29-D208D18BE4F3}" destId="{DBBA8F26-1576-4A7C-9C94-96DBD4EAD6FB}" srcOrd="11" destOrd="0" presId="urn:microsoft.com/office/officeart/2005/8/layout/radial6"/>
    <dgm:cxn modelId="{72ED6E56-9AF6-4035-BA02-49E4EECEC9B9}" type="presParOf" srcId="{3F330CD7-6289-495A-BD29-D208D18BE4F3}" destId="{ACDAB431-343A-40A9-B262-0609FB9C5DF8}" srcOrd="12" destOrd="0" presId="urn:microsoft.com/office/officeart/2005/8/layout/radial6"/>
    <dgm:cxn modelId="{F8E46DA5-A56A-4633-BF8E-2A0B99E7DF04}" type="presParOf" srcId="{3F330CD7-6289-495A-BD29-D208D18BE4F3}" destId="{16936EF1-9AEB-4EEB-91B3-D416093C4093}" srcOrd="13" destOrd="0" presId="urn:microsoft.com/office/officeart/2005/8/layout/radial6"/>
    <dgm:cxn modelId="{3AB2C3C9-859F-46A4-B512-80975F0AEFD2}" type="presParOf" srcId="{3F330CD7-6289-495A-BD29-D208D18BE4F3}" destId="{46ABDFA2-C5C0-4E02-BE14-13226C9B2E9C}" srcOrd="14" destOrd="0" presId="urn:microsoft.com/office/officeart/2005/8/layout/radial6"/>
    <dgm:cxn modelId="{2B649F96-DC65-4747-826A-901B16767DC3}" type="presParOf" srcId="{3F330CD7-6289-495A-BD29-D208D18BE4F3}" destId="{F0AE310D-FAA2-48DC-ACA4-522631178050}" srcOrd="15" destOrd="0" presId="urn:microsoft.com/office/officeart/2005/8/layout/radial6"/>
    <dgm:cxn modelId="{4F36FFCC-9B98-45B5-A761-EDF42ACE80FF}" type="presParOf" srcId="{3F330CD7-6289-495A-BD29-D208D18BE4F3}" destId="{B421B1CC-6D65-4A89-875C-E15B21F785C6}" srcOrd="16" destOrd="0" presId="urn:microsoft.com/office/officeart/2005/8/layout/radial6"/>
    <dgm:cxn modelId="{BCB33755-048D-42C0-B49E-B4F2EA3D6E26}" type="presParOf" srcId="{3F330CD7-6289-495A-BD29-D208D18BE4F3}" destId="{0791EE8F-CB97-472A-B59A-5AE7437EC1FF}" srcOrd="17" destOrd="0" presId="urn:microsoft.com/office/officeart/2005/8/layout/radial6"/>
    <dgm:cxn modelId="{3FB82C4C-416F-400D-9F03-9187394B68F5}" type="presParOf" srcId="{3F330CD7-6289-495A-BD29-D208D18BE4F3}" destId="{119A3E3D-780C-4140-8979-96329163D594}"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B2FB6D-1D84-45A5-BDFB-E9D3282FBC3C}"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7A5C9907-36EF-447A-AFEA-BA0AB7F39226}">
      <dgm:prSet phldrT="[Texte]" custT="1"/>
      <dgm:spPr>
        <a:solidFill>
          <a:schemeClr val="bg1"/>
        </a:solidFill>
      </dgm:spPr>
      <dgm:t>
        <a:bodyPr/>
        <a:lstStyle/>
        <a:p>
          <a:r>
            <a:rPr lang="fr-FR" sz="1400" b="1"/>
            <a:t> </a:t>
          </a:r>
          <a:endParaRPr lang="fr-FR" sz="1400" b="1" dirty="0"/>
        </a:p>
      </dgm:t>
    </dgm:pt>
    <dgm:pt modelId="{973505DD-BE89-4C38-8237-DD1F5FF3EE09}" type="parTrans" cxnId="{BCF9762B-B73D-46F0-88F2-E69A14B4967A}">
      <dgm:prSet/>
      <dgm:spPr/>
      <dgm:t>
        <a:bodyPr/>
        <a:lstStyle/>
        <a:p>
          <a:endParaRPr lang="fr-FR"/>
        </a:p>
      </dgm:t>
    </dgm:pt>
    <dgm:pt modelId="{35DC5DB3-8F53-4665-8DA6-E010FE697444}" type="sibTrans" cxnId="{BCF9762B-B73D-46F0-88F2-E69A14B4967A}">
      <dgm:prSet/>
      <dgm:spPr/>
      <dgm:t>
        <a:bodyPr/>
        <a:lstStyle/>
        <a:p>
          <a:endParaRPr lang="fr-FR"/>
        </a:p>
      </dgm:t>
    </dgm:pt>
    <dgm:pt modelId="{556B599C-29ED-4235-84DE-9339900DA2F2}">
      <dgm:prSet phldrT="[Texte]"/>
      <dgm:spPr/>
      <dgm:t>
        <a:bodyPr/>
        <a:lstStyle/>
        <a:p>
          <a:r>
            <a:rPr lang="en-US" dirty="0">
              <a:latin typeface="Open Sans" panose="020B0606030504020204" pitchFamily="34" charset="0"/>
              <a:ea typeface="Calibri" panose="020F0502020204030204" pitchFamily="34" charset="0"/>
            </a:rPr>
            <a:t>Innovation capacity</a:t>
          </a:r>
          <a:endParaRPr lang="fr-FR" dirty="0"/>
        </a:p>
      </dgm:t>
    </dgm:pt>
    <dgm:pt modelId="{CCB7E1F0-4562-4B9D-BCB1-98863873AF46}" type="parTrans" cxnId="{45C05C84-E407-4CA7-ADA5-847BF3D51FFF}">
      <dgm:prSet/>
      <dgm:spPr/>
      <dgm:t>
        <a:bodyPr/>
        <a:lstStyle/>
        <a:p>
          <a:endParaRPr lang="fr-FR"/>
        </a:p>
      </dgm:t>
    </dgm:pt>
    <dgm:pt modelId="{7C082950-E25E-4524-84B8-E70210278B80}" type="sibTrans" cxnId="{45C05C84-E407-4CA7-ADA5-847BF3D51FFF}">
      <dgm:prSet/>
      <dgm:spPr/>
      <dgm:t>
        <a:bodyPr/>
        <a:lstStyle/>
        <a:p>
          <a:endParaRPr lang="fr-FR"/>
        </a:p>
      </dgm:t>
    </dgm:pt>
    <dgm:pt modelId="{10967D82-E84F-4A4B-B417-CB635CCFDF37}">
      <dgm:prSet/>
      <dgm:spPr>
        <a:ln w="57150"/>
      </dgm:spPr>
      <dgm:t>
        <a:bodyPr/>
        <a:lstStyle/>
        <a:p>
          <a:r>
            <a:rPr lang="en-US" dirty="0">
              <a:latin typeface="Open Sans" panose="020B0606030504020204" pitchFamily="34" charset="0"/>
              <a:ea typeface="Calibri" panose="020F0502020204030204" pitchFamily="34" charset="0"/>
            </a:rPr>
            <a:t>Collaboration</a:t>
          </a:r>
        </a:p>
      </dgm:t>
    </dgm:pt>
    <dgm:pt modelId="{CF6E2295-CEE8-4B67-B35B-BE41D41BD356}" type="parTrans" cxnId="{FC80069B-4821-4BF6-BF58-761C7414E545}">
      <dgm:prSet/>
      <dgm:spPr/>
      <dgm:t>
        <a:bodyPr/>
        <a:lstStyle/>
        <a:p>
          <a:endParaRPr lang="fr-FR"/>
        </a:p>
      </dgm:t>
    </dgm:pt>
    <dgm:pt modelId="{0B888432-208F-460A-BCB2-191EEB3CC6F3}" type="sibTrans" cxnId="{FC80069B-4821-4BF6-BF58-761C7414E545}">
      <dgm:prSet/>
      <dgm:spPr/>
      <dgm:t>
        <a:bodyPr/>
        <a:lstStyle/>
        <a:p>
          <a:endParaRPr lang="fr-FR"/>
        </a:p>
      </dgm:t>
    </dgm:pt>
    <dgm:pt modelId="{441E603E-51D0-4263-BD10-1B0A8201D8CF}">
      <dgm:prSet/>
      <dgm:spPr/>
      <dgm:t>
        <a:bodyPr/>
        <a:lstStyle/>
        <a:p>
          <a:r>
            <a:rPr lang="en-US" dirty="0">
              <a:latin typeface="Open Sans" panose="020B0606030504020204" pitchFamily="34" charset="0"/>
              <a:ea typeface="Calibri" panose="020F0502020204030204" pitchFamily="34" charset="0"/>
            </a:rPr>
            <a:t>Process</a:t>
          </a:r>
        </a:p>
      </dgm:t>
    </dgm:pt>
    <dgm:pt modelId="{D353B230-9C45-4AF4-A10E-D5E0AD7F9307}" type="parTrans" cxnId="{17E0BDE5-AA3F-4BFF-8BF8-F2AB3E59A069}">
      <dgm:prSet/>
      <dgm:spPr/>
      <dgm:t>
        <a:bodyPr/>
        <a:lstStyle/>
        <a:p>
          <a:endParaRPr lang="fr-FR"/>
        </a:p>
      </dgm:t>
    </dgm:pt>
    <dgm:pt modelId="{E5C93914-722E-4D86-BCED-1AAE2C1EBE8E}" type="sibTrans" cxnId="{17E0BDE5-AA3F-4BFF-8BF8-F2AB3E59A069}">
      <dgm:prSet/>
      <dgm:spPr/>
      <dgm:t>
        <a:bodyPr/>
        <a:lstStyle/>
        <a:p>
          <a:endParaRPr lang="fr-FR"/>
        </a:p>
      </dgm:t>
    </dgm:pt>
    <dgm:pt modelId="{C56E2838-790B-4E53-B077-3A3BE5FF52A2}">
      <dgm:prSet/>
      <dgm:spPr/>
      <dgm:t>
        <a:bodyPr/>
        <a:lstStyle/>
        <a:p>
          <a:r>
            <a:rPr lang="en-US" dirty="0">
              <a:latin typeface="Open Sans" panose="020B0606030504020204" pitchFamily="34" charset="0"/>
              <a:ea typeface="Calibri" panose="020F0502020204030204" pitchFamily="34" charset="0"/>
            </a:rPr>
            <a:t>Agility</a:t>
          </a:r>
        </a:p>
      </dgm:t>
    </dgm:pt>
    <dgm:pt modelId="{D5303736-474C-460B-9FB4-F5D5AF592511}" type="parTrans" cxnId="{EA675CCD-619F-45A9-A156-8C2AF8BBF09C}">
      <dgm:prSet/>
      <dgm:spPr/>
      <dgm:t>
        <a:bodyPr/>
        <a:lstStyle/>
        <a:p>
          <a:endParaRPr lang="fr-FR"/>
        </a:p>
      </dgm:t>
    </dgm:pt>
    <dgm:pt modelId="{0A872A93-14AB-4253-A1A3-B5E0C0D21470}" type="sibTrans" cxnId="{EA675CCD-619F-45A9-A156-8C2AF8BBF09C}">
      <dgm:prSet/>
      <dgm:spPr/>
      <dgm:t>
        <a:bodyPr/>
        <a:lstStyle/>
        <a:p>
          <a:endParaRPr lang="fr-FR"/>
        </a:p>
      </dgm:t>
    </dgm:pt>
    <dgm:pt modelId="{34BCF61C-D434-42D6-A687-AF54D15C2C5E}">
      <dgm:prSet/>
      <dgm:spPr/>
      <dgm:t>
        <a:bodyPr/>
        <a:lstStyle/>
        <a:p>
          <a:r>
            <a:rPr lang="en-US" dirty="0" err="1">
              <a:latin typeface="Open Sans" panose="020B0606030504020204" pitchFamily="34" charset="0"/>
              <a:ea typeface="Calibri" panose="020F0502020204030204" pitchFamily="34" charset="0"/>
            </a:rPr>
            <a:t>Organisation</a:t>
          </a:r>
          <a:endParaRPr lang="en-US" dirty="0">
            <a:latin typeface="Open Sans" panose="020B0606030504020204" pitchFamily="34" charset="0"/>
            <a:ea typeface="Calibri" panose="020F0502020204030204" pitchFamily="34" charset="0"/>
          </a:endParaRPr>
        </a:p>
      </dgm:t>
    </dgm:pt>
    <dgm:pt modelId="{ED332C43-30D7-429C-8085-E9D65B6008EB}" type="parTrans" cxnId="{4291D510-FB76-48B2-8E78-C985AF2D3C7E}">
      <dgm:prSet/>
      <dgm:spPr/>
      <dgm:t>
        <a:bodyPr/>
        <a:lstStyle/>
        <a:p>
          <a:endParaRPr lang="fr-FR"/>
        </a:p>
      </dgm:t>
    </dgm:pt>
    <dgm:pt modelId="{A70C1839-BFFA-4B11-A83F-3194CCF34FF8}" type="sibTrans" cxnId="{4291D510-FB76-48B2-8E78-C985AF2D3C7E}">
      <dgm:prSet/>
      <dgm:spPr/>
      <dgm:t>
        <a:bodyPr/>
        <a:lstStyle/>
        <a:p>
          <a:endParaRPr lang="fr-FR"/>
        </a:p>
      </dgm:t>
    </dgm:pt>
    <dgm:pt modelId="{8D1B7769-CF03-4123-B189-C18DE2E5612F}">
      <dgm:prSet/>
      <dgm:spPr>
        <a:solidFill>
          <a:srgbClr val="2ED7A1"/>
        </a:solidFill>
        <a:ln>
          <a:solidFill>
            <a:srgbClr val="2ED7A1"/>
          </a:solidFill>
        </a:ln>
      </dgm:spPr>
      <dgm:t>
        <a:bodyPr/>
        <a:lstStyle/>
        <a:p>
          <a:r>
            <a:rPr lang="en-US" dirty="0">
              <a:latin typeface="Open Sans" panose="020B0606030504020204" pitchFamily="34" charset="0"/>
              <a:ea typeface="Calibri" panose="020F0502020204030204" pitchFamily="34" charset="0"/>
            </a:rPr>
            <a:t>Strategy</a:t>
          </a:r>
        </a:p>
      </dgm:t>
    </dgm:pt>
    <dgm:pt modelId="{AA7EB692-1694-459F-B242-F0D985E7466F}" type="parTrans" cxnId="{25EEEADA-F6B9-4098-9DD8-B5F002A8D5C8}">
      <dgm:prSet/>
      <dgm:spPr/>
      <dgm:t>
        <a:bodyPr/>
        <a:lstStyle/>
        <a:p>
          <a:endParaRPr lang="fr-FR"/>
        </a:p>
      </dgm:t>
    </dgm:pt>
    <dgm:pt modelId="{D9646569-5859-4B3B-9152-31C1B61DAE9C}" type="sibTrans" cxnId="{25EEEADA-F6B9-4098-9DD8-B5F002A8D5C8}">
      <dgm:prSet/>
      <dgm:spPr/>
      <dgm:t>
        <a:bodyPr/>
        <a:lstStyle/>
        <a:p>
          <a:endParaRPr lang="fr-FR"/>
        </a:p>
      </dgm:t>
    </dgm:pt>
    <dgm:pt modelId="{3F330CD7-6289-495A-BD29-D208D18BE4F3}" type="pres">
      <dgm:prSet presAssocID="{EAB2FB6D-1D84-45A5-BDFB-E9D3282FBC3C}" presName="Name0" presStyleCnt="0">
        <dgm:presLayoutVars>
          <dgm:chMax val="1"/>
          <dgm:dir/>
          <dgm:animLvl val="ctr"/>
          <dgm:resizeHandles val="exact"/>
        </dgm:presLayoutVars>
      </dgm:prSet>
      <dgm:spPr/>
    </dgm:pt>
    <dgm:pt modelId="{776112AF-4E17-4BF6-BB5C-2BABE661123E}" type="pres">
      <dgm:prSet presAssocID="{7A5C9907-36EF-447A-AFEA-BA0AB7F39226}" presName="centerShape" presStyleLbl="node0" presStyleIdx="0" presStyleCnt="1"/>
      <dgm:spPr/>
    </dgm:pt>
    <dgm:pt modelId="{AC801993-CA24-413D-9DC9-2FC35CD64AD9}" type="pres">
      <dgm:prSet presAssocID="{556B599C-29ED-4235-84DE-9339900DA2F2}" presName="node" presStyleLbl="node1" presStyleIdx="0" presStyleCnt="6" custScaleX="151887">
        <dgm:presLayoutVars>
          <dgm:bulletEnabled val="1"/>
        </dgm:presLayoutVars>
      </dgm:prSet>
      <dgm:spPr/>
    </dgm:pt>
    <dgm:pt modelId="{C28544F0-0B33-469C-817E-868EF4269ED1}" type="pres">
      <dgm:prSet presAssocID="{556B599C-29ED-4235-84DE-9339900DA2F2}" presName="dummy" presStyleCnt="0"/>
      <dgm:spPr/>
    </dgm:pt>
    <dgm:pt modelId="{59A005C7-7C09-4F8A-A657-BB22B8325E5F}" type="pres">
      <dgm:prSet presAssocID="{7C082950-E25E-4524-84B8-E70210278B80}" presName="sibTrans" presStyleLbl="sibTrans2D1" presStyleIdx="0" presStyleCnt="6"/>
      <dgm:spPr/>
    </dgm:pt>
    <dgm:pt modelId="{C7AC09FA-93E7-42D9-AE91-CB7423C09704}" type="pres">
      <dgm:prSet presAssocID="{10967D82-E84F-4A4B-B417-CB635CCFDF37}" presName="node" presStyleLbl="node1" presStyleIdx="1" presStyleCnt="6" custScaleX="151887">
        <dgm:presLayoutVars>
          <dgm:bulletEnabled val="1"/>
        </dgm:presLayoutVars>
      </dgm:prSet>
      <dgm:spPr/>
    </dgm:pt>
    <dgm:pt modelId="{4B253E44-758F-4087-9AA9-7EE8FFC9365F}" type="pres">
      <dgm:prSet presAssocID="{10967D82-E84F-4A4B-B417-CB635CCFDF37}" presName="dummy" presStyleCnt="0"/>
      <dgm:spPr/>
    </dgm:pt>
    <dgm:pt modelId="{6AFFE9D7-E9AA-4D1E-A47E-3DCC0C5BB046}" type="pres">
      <dgm:prSet presAssocID="{0B888432-208F-460A-BCB2-191EEB3CC6F3}" presName="sibTrans" presStyleLbl="sibTrans2D1" presStyleIdx="1" presStyleCnt="6"/>
      <dgm:spPr/>
    </dgm:pt>
    <dgm:pt modelId="{6400DD47-4D65-4AA8-98AC-F036B52CC840}" type="pres">
      <dgm:prSet presAssocID="{441E603E-51D0-4263-BD10-1B0A8201D8CF}" presName="node" presStyleLbl="node1" presStyleIdx="2" presStyleCnt="6" custScaleX="151887">
        <dgm:presLayoutVars>
          <dgm:bulletEnabled val="1"/>
        </dgm:presLayoutVars>
      </dgm:prSet>
      <dgm:spPr/>
    </dgm:pt>
    <dgm:pt modelId="{B25E0C3E-C3D1-4732-946D-7DC47C34B0A8}" type="pres">
      <dgm:prSet presAssocID="{441E603E-51D0-4263-BD10-1B0A8201D8CF}" presName="dummy" presStyleCnt="0"/>
      <dgm:spPr/>
    </dgm:pt>
    <dgm:pt modelId="{EA7CB111-97C2-4639-BE2C-B9AC23CDF94C}" type="pres">
      <dgm:prSet presAssocID="{E5C93914-722E-4D86-BCED-1AAE2C1EBE8E}" presName="sibTrans" presStyleLbl="sibTrans2D1" presStyleIdx="2" presStyleCnt="6"/>
      <dgm:spPr/>
    </dgm:pt>
    <dgm:pt modelId="{460D042A-AEA3-4C85-8EF0-A3FF221AFC02}" type="pres">
      <dgm:prSet presAssocID="{C56E2838-790B-4E53-B077-3A3BE5FF52A2}" presName="node" presStyleLbl="node1" presStyleIdx="3" presStyleCnt="6" custScaleX="151887">
        <dgm:presLayoutVars>
          <dgm:bulletEnabled val="1"/>
        </dgm:presLayoutVars>
      </dgm:prSet>
      <dgm:spPr/>
    </dgm:pt>
    <dgm:pt modelId="{4DEBC425-17E9-4A9F-8D41-E8BE4680E159}" type="pres">
      <dgm:prSet presAssocID="{C56E2838-790B-4E53-B077-3A3BE5FF52A2}" presName="dummy" presStyleCnt="0"/>
      <dgm:spPr/>
    </dgm:pt>
    <dgm:pt modelId="{D84FBAFA-FEBE-4E97-80AC-F0A2C31C0D24}" type="pres">
      <dgm:prSet presAssocID="{0A872A93-14AB-4253-A1A3-B5E0C0D21470}" presName="sibTrans" presStyleLbl="sibTrans2D1" presStyleIdx="3" presStyleCnt="6"/>
      <dgm:spPr/>
    </dgm:pt>
    <dgm:pt modelId="{EE861653-58DE-45A3-9C4C-77B489CF9709}" type="pres">
      <dgm:prSet presAssocID="{34BCF61C-D434-42D6-A687-AF54D15C2C5E}" presName="node" presStyleLbl="node1" presStyleIdx="4" presStyleCnt="6" custScaleX="151887">
        <dgm:presLayoutVars>
          <dgm:bulletEnabled val="1"/>
        </dgm:presLayoutVars>
      </dgm:prSet>
      <dgm:spPr/>
    </dgm:pt>
    <dgm:pt modelId="{82363C5F-F1E0-4AAF-94A9-2A8D846D71F5}" type="pres">
      <dgm:prSet presAssocID="{34BCF61C-D434-42D6-A687-AF54D15C2C5E}" presName="dummy" presStyleCnt="0"/>
      <dgm:spPr/>
    </dgm:pt>
    <dgm:pt modelId="{D70CFFE9-31B3-4D46-88E7-E4D944DFBF5B}" type="pres">
      <dgm:prSet presAssocID="{A70C1839-BFFA-4B11-A83F-3194CCF34FF8}" presName="sibTrans" presStyleLbl="sibTrans2D1" presStyleIdx="4" presStyleCnt="6"/>
      <dgm:spPr/>
    </dgm:pt>
    <dgm:pt modelId="{28CB7132-7BF3-4F93-A04E-D0B0F062DD4E}" type="pres">
      <dgm:prSet presAssocID="{8D1B7769-CF03-4123-B189-C18DE2E5612F}" presName="node" presStyleLbl="node1" presStyleIdx="5" presStyleCnt="6" custScaleX="151887">
        <dgm:presLayoutVars>
          <dgm:bulletEnabled val="1"/>
        </dgm:presLayoutVars>
      </dgm:prSet>
      <dgm:spPr/>
    </dgm:pt>
    <dgm:pt modelId="{1D2DE0FE-07CB-4F5D-96FE-04C62C8B5023}" type="pres">
      <dgm:prSet presAssocID="{8D1B7769-CF03-4123-B189-C18DE2E5612F}" presName="dummy" presStyleCnt="0"/>
      <dgm:spPr/>
    </dgm:pt>
    <dgm:pt modelId="{D9CDF427-85EE-46AF-B5E1-B44A9AF3AFBE}" type="pres">
      <dgm:prSet presAssocID="{D9646569-5859-4B3B-9152-31C1B61DAE9C}" presName="sibTrans" presStyleLbl="sibTrans2D1" presStyleIdx="5" presStyleCnt="6"/>
      <dgm:spPr/>
    </dgm:pt>
  </dgm:ptLst>
  <dgm:cxnLst>
    <dgm:cxn modelId="{542E3A01-E6A0-4987-A508-BD1F4189D560}" type="presOf" srcId="{D9646569-5859-4B3B-9152-31C1B61DAE9C}" destId="{D9CDF427-85EE-46AF-B5E1-B44A9AF3AFBE}" srcOrd="0" destOrd="0" presId="urn:microsoft.com/office/officeart/2005/8/layout/radial6"/>
    <dgm:cxn modelId="{313A220D-FB53-4A4C-A9F2-7D3B3BC207EC}" type="presOf" srcId="{34BCF61C-D434-42D6-A687-AF54D15C2C5E}" destId="{EE861653-58DE-45A3-9C4C-77B489CF9709}" srcOrd="0" destOrd="0" presId="urn:microsoft.com/office/officeart/2005/8/layout/radial6"/>
    <dgm:cxn modelId="{4291D510-FB76-48B2-8E78-C985AF2D3C7E}" srcId="{7A5C9907-36EF-447A-AFEA-BA0AB7F39226}" destId="{34BCF61C-D434-42D6-A687-AF54D15C2C5E}" srcOrd="4" destOrd="0" parTransId="{ED332C43-30D7-429C-8085-E9D65B6008EB}" sibTransId="{A70C1839-BFFA-4B11-A83F-3194CCF34FF8}"/>
    <dgm:cxn modelId="{574B7728-9F97-4C44-81C2-652B621C7B2B}" type="presOf" srcId="{C56E2838-790B-4E53-B077-3A3BE5FF52A2}" destId="{460D042A-AEA3-4C85-8EF0-A3FF221AFC02}" srcOrd="0" destOrd="0" presId="urn:microsoft.com/office/officeart/2005/8/layout/radial6"/>
    <dgm:cxn modelId="{BCF9762B-B73D-46F0-88F2-E69A14B4967A}" srcId="{EAB2FB6D-1D84-45A5-BDFB-E9D3282FBC3C}" destId="{7A5C9907-36EF-447A-AFEA-BA0AB7F39226}" srcOrd="0" destOrd="0" parTransId="{973505DD-BE89-4C38-8237-DD1F5FF3EE09}" sibTransId="{35DC5DB3-8F53-4665-8DA6-E010FE697444}"/>
    <dgm:cxn modelId="{7C585D2C-5771-4484-B74D-3C3F154EE15C}" type="presOf" srcId="{EAB2FB6D-1D84-45A5-BDFB-E9D3282FBC3C}" destId="{3F330CD7-6289-495A-BD29-D208D18BE4F3}" srcOrd="0" destOrd="0" presId="urn:microsoft.com/office/officeart/2005/8/layout/radial6"/>
    <dgm:cxn modelId="{E2A51E32-9B32-48CA-AAAE-76BE9986FB44}" type="presOf" srcId="{0B888432-208F-460A-BCB2-191EEB3CC6F3}" destId="{6AFFE9D7-E9AA-4D1E-A47E-3DCC0C5BB046}" srcOrd="0" destOrd="0" presId="urn:microsoft.com/office/officeart/2005/8/layout/radial6"/>
    <dgm:cxn modelId="{59C07A3B-FAFA-4305-883F-5C6BEC609E97}" type="presOf" srcId="{E5C93914-722E-4D86-BCED-1AAE2C1EBE8E}" destId="{EA7CB111-97C2-4639-BE2C-B9AC23CDF94C}" srcOrd="0" destOrd="0" presId="urn:microsoft.com/office/officeart/2005/8/layout/radial6"/>
    <dgm:cxn modelId="{1802E14E-156B-4988-842F-D5C21DFE6C04}" type="presOf" srcId="{8D1B7769-CF03-4123-B189-C18DE2E5612F}" destId="{28CB7132-7BF3-4F93-A04E-D0B0F062DD4E}" srcOrd="0" destOrd="0" presId="urn:microsoft.com/office/officeart/2005/8/layout/radial6"/>
    <dgm:cxn modelId="{45C05C84-E407-4CA7-ADA5-847BF3D51FFF}" srcId="{7A5C9907-36EF-447A-AFEA-BA0AB7F39226}" destId="{556B599C-29ED-4235-84DE-9339900DA2F2}" srcOrd="0" destOrd="0" parTransId="{CCB7E1F0-4562-4B9D-BCB1-98863873AF46}" sibTransId="{7C082950-E25E-4524-84B8-E70210278B80}"/>
    <dgm:cxn modelId="{FDC47B8E-4019-4ED0-A2EA-EE9A5EDD71C2}" type="presOf" srcId="{7C082950-E25E-4524-84B8-E70210278B80}" destId="{59A005C7-7C09-4F8A-A657-BB22B8325E5F}" srcOrd="0" destOrd="0" presId="urn:microsoft.com/office/officeart/2005/8/layout/radial6"/>
    <dgm:cxn modelId="{FC80069B-4821-4BF6-BF58-761C7414E545}" srcId="{7A5C9907-36EF-447A-AFEA-BA0AB7F39226}" destId="{10967D82-E84F-4A4B-B417-CB635CCFDF37}" srcOrd="1" destOrd="0" parTransId="{CF6E2295-CEE8-4B67-B35B-BE41D41BD356}" sibTransId="{0B888432-208F-460A-BCB2-191EEB3CC6F3}"/>
    <dgm:cxn modelId="{B61B21A0-C0FD-4E9B-9127-9503A8A5CBD7}" type="presOf" srcId="{10967D82-E84F-4A4B-B417-CB635CCFDF37}" destId="{C7AC09FA-93E7-42D9-AE91-CB7423C09704}" srcOrd="0" destOrd="0" presId="urn:microsoft.com/office/officeart/2005/8/layout/radial6"/>
    <dgm:cxn modelId="{10535EA0-3D0B-489A-984E-C429AF8A54A6}" type="presOf" srcId="{A70C1839-BFFA-4B11-A83F-3194CCF34FF8}" destId="{D70CFFE9-31B3-4D46-88E7-E4D944DFBF5B}" srcOrd="0" destOrd="0" presId="urn:microsoft.com/office/officeart/2005/8/layout/radial6"/>
    <dgm:cxn modelId="{44F575A1-F235-4297-B647-E9C2F7E9201A}" type="presOf" srcId="{441E603E-51D0-4263-BD10-1B0A8201D8CF}" destId="{6400DD47-4D65-4AA8-98AC-F036B52CC840}" srcOrd="0" destOrd="0" presId="urn:microsoft.com/office/officeart/2005/8/layout/radial6"/>
    <dgm:cxn modelId="{AF5B05B9-25FF-4B10-8949-AB372DBB03CB}" type="presOf" srcId="{556B599C-29ED-4235-84DE-9339900DA2F2}" destId="{AC801993-CA24-413D-9DC9-2FC35CD64AD9}" srcOrd="0" destOrd="0" presId="urn:microsoft.com/office/officeart/2005/8/layout/radial6"/>
    <dgm:cxn modelId="{EA675CCD-619F-45A9-A156-8C2AF8BBF09C}" srcId="{7A5C9907-36EF-447A-AFEA-BA0AB7F39226}" destId="{C56E2838-790B-4E53-B077-3A3BE5FF52A2}" srcOrd="3" destOrd="0" parTransId="{D5303736-474C-460B-9FB4-F5D5AF592511}" sibTransId="{0A872A93-14AB-4253-A1A3-B5E0C0D21470}"/>
    <dgm:cxn modelId="{25EEEADA-F6B9-4098-9DD8-B5F002A8D5C8}" srcId="{7A5C9907-36EF-447A-AFEA-BA0AB7F39226}" destId="{8D1B7769-CF03-4123-B189-C18DE2E5612F}" srcOrd="5" destOrd="0" parTransId="{AA7EB692-1694-459F-B242-F0D985E7466F}" sibTransId="{D9646569-5859-4B3B-9152-31C1B61DAE9C}"/>
    <dgm:cxn modelId="{17E0BDE5-AA3F-4BFF-8BF8-F2AB3E59A069}" srcId="{7A5C9907-36EF-447A-AFEA-BA0AB7F39226}" destId="{441E603E-51D0-4263-BD10-1B0A8201D8CF}" srcOrd="2" destOrd="0" parTransId="{D353B230-9C45-4AF4-A10E-D5E0AD7F9307}" sibTransId="{E5C93914-722E-4D86-BCED-1AAE2C1EBE8E}"/>
    <dgm:cxn modelId="{B99D39E8-BD80-48CF-B8EA-947084C90AF5}" type="presOf" srcId="{0A872A93-14AB-4253-A1A3-B5E0C0D21470}" destId="{D84FBAFA-FEBE-4E97-80AC-F0A2C31C0D24}" srcOrd="0" destOrd="0" presId="urn:microsoft.com/office/officeart/2005/8/layout/radial6"/>
    <dgm:cxn modelId="{DE2544F3-ECE1-428F-A867-30BF30B4A132}" type="presOf" srcId="{7A5C9907-36EF-447A-AFEA-BA0AB7F39226}" destId="{776112AF-4E17-4BF6-BB5C-2BABE661123E}" srcOrd="0" destOrd="0" presId="urn:microsoft.com/office/officeart/2005/8/layout/radial6"/>
    <dgm:cxn modelId="{46619E8E-543F-4DFB-B5A8-5369D9F999B7}" type="presParOf" srcId="{3F330CD7-6289-495A-BD29-D208D18BE4F3}" destId="{776112AF-4E17-4BF6-BB5C-2BABE661123E}" srcOrd="0" destOrd="0" presId="urn:microsoft.com/office/officeart/2005/8/layout/radial6"/>
    <dgm:cxn modelId="{E8746E49-6FC9-49E1-906A-4DB5BDFF45D0}" type="presParOf" srcId="{3F330CD7-6289-495A-BD29-D208D18BE4F3}" destId="{AC801993-CA24-413D-9DC9-2FC35CD64AD9}" srcOrd="1" destOrd="0" presId="urn:microsoft.com/office/officeart/2005/8/layout/radial6"/>
    <dgm:cxn modelId="{D1C8B9A7-C9D4-43FE-B267-1D4036B0E2E5}" type="presParOf" srcId="{3F330CD7-6289-495A-BD29-D208D18BE4F3}" destId="{C28544F0-0B33-469C-817E-868EF4269ED1}" srcOrd="2" destOrd="0" presId="urn:microsoft.com/office/officeart/2005/8/layout/radial6"/>
    <dgm:cxn modelId="{AA313EDA-7FBC-448B-A5DC-2D3D44A3AB8F}" type="presParOf" srcId="{3F330CD7-6289-495A-BD29-D208D18BE4F3}" destId="{59A005C7-7C09-4F8A-A657-BB22B8325E5F}" srcOrd="3" destOrd="0" presId="urn:microsoft.com/office/officeart/2005/8/layout/radial6"/>
    <dgm:cxn modelId="{A329D455-EF2E-4ECA-ADF4-67163CF5966D}" type="presParOf" srcId="{3F330CD7-6289-495A-BD29-D208D18BE4F3}" destId="{C7AC09FA-93E7-42D9-AE91-CB7423C09704}" srcOrd="4" destOrd="0" presId="urn:microsoft.com/office/officeart/2005/8/layout/radial6"/>
    <dgm:cxn modelId="{AD4D118D-52CD-4A06-AB45-9FDF2E0E0CA3}" type="presParOf" srcId="{3F330CD7-6289-495A-BD29-D208D18BE4F3}" destId="{4B253E44-758F-4087-9AA9-7EE8FFC9365F}" srcOrd="5" destOrd="0" presId="urn:microsoft.com/office/officeart/2005/8/layout/radial6"/>
    <dgm:cxn modelId="{F9DE0AA4-3305-42E8-B9AD-68AE8F476808}" type="presParOf" srcId="{3F330CD7-6289-495A-BD29-D208D18BE4F3}" destId="{6AFFE9D7-E9AA-4D1E-A47E-3DCC0C5BB046}" srcOrd="6" destOrd="0" presId="urn:microsoft.com/office/officeart/2005/8/layout/radial6"/>
    <dgm:cxn modelId="{31BD66AB-9E7F-4CA5-AF41-02EE76E2FA83}" type="presParOf" srcId="{3F330CD7-6289-495A-BD29-D208D18BE4F3}" destId="{6400DD47-4D65-4AA8-98AC-F036B52CC840}" srcOrd="7" destOrd="0" presId="urn:microsoft.com/office/officeart/2005/8/layout/radial6"/>
    <dgm:cxn modelId="{0AF77882-D328-4D62-A763-B93C88678FC7}" type="presParOf" srcId="{3F330CD7-6289-495A-BD29-D208D18BE4F3}" destId="{B25E0C3E-C3D1-4732-946D-7DC47C34B0A8}" srcOrd="8" destOrd="0" presId="urn:microsoft.com/office/officeart/2005/8/layout/radial6"/>
    <dgm:cxn modelId="{DFC98256-90A0-467F-9417-928489948E6A}" type="presParOf" srcId="{3F330CD7-6289-495A-BD29-D208D18BE4F3}" destId="{EA7CB111-97C2-4639-BE2C-B9AC23CDF94C}" srcOrd="9" destOrd="0" presId="urn:microsoft.com/office/officeart/2005/8/layout/radial6"/>
    <dgm:cxn modelId="{899D130A-2E83-4A6A-AA55-F13FFD0B532A}" type="presParOf" srcId="{3F330CD7-6289-495A-BD29-D208D18BE4F3}" destId="{460D042A-AEA3-4C85-8EF0-A3FF221AFC02}" srcOrd="10" destOrd="0" presId="urn:microsoft.com/office/officeart/2005/8/layout/radial6"/>
    <dgm:cxn modelId="{C3348FCD-3012-4C85-B50C-EEF092EEC737}" type="presParOf" srcId="{3F330CD7-6289-495A-BD29-D208D18BE4F3}" destId="{4DEBC425-17E9-4A9F-8D41-E8BE4680E159}" srcOrd="11" destOrd="0" presId="urn:microsoft.com/office/officeart/2005/8/layout/radial6"/>
    <dgm:cxn modelId="{69CCFADE-D9E9-40F2-B64B-FFBE8663073A}" type="presParOf" srcId="{3F330CD7-6289-495A-BD29-D208D18BE4F3}" destId="{D84FBAFA-FEBE-4E97-80AC-F0A2C31C0D24}" srcOrd="12" destOrd="0" presId="urn:microsoft.com/office/officeart/2005/8/layout/radial6"/>
    <dgm:cxn modelId="{F1846D24-7C20-47DD-A9AB-60D8A010F8CD}" type="presParOf" srcId="{3F330CD7-6289-495A-BD29-D208D18BE4F3}" destId="{EE861653-58DE-45A3-9C4C-77B489CF9709}" srcOrd="13" destOrd="0" presId="urn:microsoft.com/office/officeart/2005/8/layout/radial6"/>
    <dgm:cxn modelId="{98D6DCF6-1F00-494D-9F2A-23952B4C7FDC}" type="presParOf" srcId="{3F330CD7-6289-495A-BD29-D208D18BE4F3}" destId="{82363C5F-F1E0-4AAF-94A9-2A8D846D71F5}" srcOrd="14" destOrd="0" presId="urn:microsoft.com/office/officeart/2005/8/layout/radial6"/>
    <dgm:cxn modelId="{B155C929-1FB9-4535-AA4C-23801041EE4D}" type="presParOf" srcId="{3F330CD7-6289-495A-BD29-D208D18BE4F3}" destId="{D70CFFE9-31B3-4D46-88E7-E4D944DFBF5B}" srcOrd="15" destOrd="0" presId="urn:microsoft.com/office/officeart/2005/8/layout/radial6"/>
    <dgm:cxn modelId="{16ECB265-4DCB-4E8B-8DDB-9B3502A948C2}" type="presParOf" srcId="{3F330CD7-6289-495A-BD29-D208D18BE4F3}" destId="{28CB7132-7BF3-4F93-A04E-D0B0F062DD4E}" srcOrd="16" destOrd="0" presId="urn:microsoft.com/office/officeart/2005/8/layout/radial6"/>
    <dgm:cxn modelId="{C6CD51C2-0F50-4873-ADEC-8B248A756919}" type="presParOf" srcId="{3F330CD7-6289-495A-BD29-D208D18BE4F3}" destId="{1D2DE0FE-07CB-4F5D-96FE-04C62C8B5023}" srcOrd="17" destOrd="0" presId="urn:microsoft.com/office/officeart/2005/8/layout/radial6"/>
    <dgm:cxn modelId="{B31C713D-1EAB-47A5-95C4-D5325BD3FCCA}" type="presParOf" srcId="{3F330CD7-6289-495A-BD29-D208D18BE4F3}" destId="{D9CDF427-85EE-46AF-B5E1-B44A9AF3AFBE}"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2A8B2-817C-498E-9640-CDFEE5587FDF}">
      <dsp:nvSpPr>
        <dsp:cNvPr id="0" name=""/>
        <dsp:cNvSpPr/>
      </dsp:nvSpPr>
      <dsp:spPr>
        <a:xfrm>
          <a:off x="3184" y="0"/>
          <a:ext cx="3880044" cy="492760"/>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Retranchement</a:t>
          </a:r>
        </a:p>
      </dsp:txBody>
      <dsp:txXfrm>
        <a:off x="249564" y="0"/>
        <a:ext cx="3387284" cy="492760"/>
      </dsp:txXfrm>
    </dsp:sp>
    <dsp:sp modelId="{DE70F4F2-91B4-4537-8469-4494F881D0F4}">
      <dsp:nvSpPr>
        <dsp:cNvPr id="0" name=""/>
        <dsp:cNvSpPr/>
      </dsp:nvSpPr>
      <dsp:spPr>
        <a:xfrm>
          <a:off x="3495225" y="0"/>
          <a:ext cx="3880044" cy="492760"/>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err="1"/>
            <a:t>Perseverance</a:t>
          </a:r>
          <a:endParaRPr lang="fr-FR" sz="2000" b="1" kern="1200" dirty="0"/>
        </a:p>
      </dsp:txBody>
      <dsp:txXfrm>
        <a:off x="3741605" y="0"/>
        <a:ext cx="3387284" cy="492760"/>
      </dsp:txXfrm>
    </dsp:sp>
    <dsp:sp modelId="{28348765-7829-4F0F-A1A8-DC11C1A82074}">
      <dsp:nvSpPr>
        <dsp:cNvPr id="0" name=""/>
        <dsp:cNvSpPr/>
      </dsp:nvSpPr>
      <dsp:spPr>
        <a:xfrm>
          <a:off x="6987265" y="0"/>
          <a:ext cx="3880044" cy="492760"/>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FR" sz="2000" b="1" kern="1200" dirty="0"/>
            <a:t>Innovation</a:t>
          </a:r>
        </a:p>
      </dsp:txBody>
      <dsp:txXfrm>
        <a:off x="7233645" y="0"/>
        <a:ext cx="3387284" cy="4927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8EAFF-AFE2-4A16-8014-9C264FEAE845}">
      <dsp:nvSpPr>
        <dsp:cNvPr id="0" name=""/>
        <dsp:cNvSpPr/>
      </dsp:nvSpPr>
      <dsp:spPr>
        <a:xfrm>
          <a:off x="2412211" y="482556"/>
          <a:ext cx="3303576" cy="3303576"/>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301E6-2566-4B25-82F2-09BBF31F1C05}">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FBEF0C-423C-48B3-A5A1-32693C9FAA1D}">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CA8B8-7A14-4422-BCC0-CA7298960F94}">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0E83B-39C2-491F-9F85-4E96B34661FF}">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3E2232-9B5F-498C-84C2-7676B32EBB0E}">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 </a:t>
          </a:r>
          <a:endParaRPr lang="fr-FR" sz="1400" b="1" kern="1200" dirty="0"/>
        </a:p>
      </dsp:txBody>
      <dsp:txXfrm>
        <a:off x="3539917" y="1610262"/>
        <a:ext cx="1048164" cy="1048164"/>
      </dsp:txXfrm>
    </dsp:sp>
    <dsp:sp modelId="{AC02E8A4-768D-4875-9634-3C87EE4B80AA}">
      <dsp:nvSpPr>
        <dsp:cNvPr id="0" name=""/>
        <dsp:cNvSpPr/>
      </dsp:nvSpPr>
      <dsp:spPr>
        <a:xfrm>
          <a:off x="3275987" y="1095"/>
          <a:ext cx="1576024" cy="1037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Innovation capacity</a:t>
          </a:r>
          <a:endParaRPr lang="fr-FR" sz="1300" kern="1200" dirty="0"/>
        </a:p>
      </dsp:txBody>
      <dsp:txXfrm>
        <a:off x="3506790" y="153052"/>
        <a:ext cx="1114418" cy="733715"/>
      </dsp:txXfrm>
    </dsp:sp>
    <dsp:sp modelId="{7AD57774-10F1-4A9F-BC7F-12173FB04871}">
      <dsp:nvSpPr>
        <dsp:cNvPr id="0" name=""/>
        <dsp:cNvSpPr/>
      </dsp:nvSpPr>
      <dsp:spPr>
        <a:xfrm>
          <a:off x="4674128" y="808312"/>
          <a:ext cx="1576024" cy="10376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B286ABB8-5CC7-4FDF-83F2-F4DD00104647}">
      <dsp:nvSpPr>
        <dsp:cNvPr id="0" name=""/>
        <dsp:cNvSpPr/>
      </dsp:nvSpPr>
      <dsp:spPr>
        <a:xfrm>
          <a:off x="4674128" y="2422746"/>
          <a:ext cx="1576024" cy="1037629"/>
        </a:xfrm>
        <a:prstGeom prst="ellipse">
          <a:avLst/>
        </a:prstGeom>
        <a:solidFill>
          <a:schemeClr val="accent4">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EBC5BA3B-C0CB-4901-BDAA-9F3518E38872}">
      <dsp:nvSpPr>
        <dsp:cNvPr id="0" name=""/>
        <dsp:cNvSpPr/>
      </dsp:nvSpPr>
      <dsp:spPr>
        <a:xfrm>
          <a:off x="3275987" y="3229963"/>
          <a:ext cx="1576024" cy="10376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82825BF2-77EC-4BB9-ACEA-5EB42461BE57}">
      <dsp:nvSpPr>
        <dsp:cNvPr id="0" name=""/>
        <dsp:cNvSpPr/>
      </dsp:nvSpPr>
      <dsp:spPr>
        <a:xfrm>
          <a:off x="1877847" y="2422746"/>
          <a:ext cx="1576024" cy="1037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Open Sans" panose="020B0606030504020204" pitchFamily="34" charset="0"/>
              <a:ea typeface="Calibri" panose="020F0502020204030204" pitchFamily="34" charset="0"/>
            </a:rPr>
            <a:t>Organisation</a:t>
          </a:r>
          <a:endParaRPr lang="en-US" sz="1300" kern="1200" dirty="0">
            <a:latin typeface="Open Sans" panose="020B0606030504020204" pitchFamily="34" charset="0"/>
            <a:ea typeface="Calibri" panose="020F0502020204030204" pitchFamily="34" charset="0"/>
          </a:endParaRPr>
        </a:p>
      </dsp:txBody>
      <dsp:txXfrm>
        <a:off x="2108650" y="2574703"/>
        <a:ext cx="1114418" cy="733715"/>
      </dsp:txXfrm>
    </dsp:sp>
    <dsp:sp modelId="{74C2F587-E21F-4DFC-AB4D-33D328F08647}">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2D910-5767-44CA-9D62-FB1855596915}">
      <dsp:nvSpPr>
        <dsp:cNvPr id="0" name=""/>
        <dsp:cNvSpPr/>
      </dsp:nvSpPr>
      <dsp:spPr>
        <a:xfrm>
          <a:off x="2412211" y="482556"/>
          <a:ext cx="3303576" cy="3303576"/>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E4E5DE-13EB-4184-A804-08EE913C58B6}">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EA2F9B-DF02-4CF3-8433-8CF6798C9550}">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4C3B35-9D7E-4460-992A-5249DD45B362}">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589358-8EE7-43B1-90F7-24F8E9AE7341}">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C2966-F32F-4CC4-ACD1-29EE0017F9A2}">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 </a:t>
          </a:r>
          <a:endParaRPr lang="fr-FR" sz="1400" b="1" kern="1200" dirty="0"/>
        </a:p>
      </dsp:txBody>
      <dsp:txXfrm>
        <a:off x="3539917" y="1610262"/>
        <a:ext cx="1048164" cy="1048164"/>
      </dsp:txXfrm>
    </dsp:sp>
    <dsp:sp modelId="{3E06B743-F2F6-4D9B-BBF7-0888A045CCEC}">
      <dsp:nvSpPr>
        <dsp:cNvPr id="0" name=""/>
        <dsp:cNvSpPr/>
      </dsp:nvSpPr>
      <dsp:spPr>
        <a:xfrm>
          <a:off x="3275987" y="1095"/>
          <a:ext cx="1576024" cy="1037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Innovation capacity</a:t>
          </a:r>
          <a:endParaRPr lang="fr-FR" sz="1300" kern="1200" dirty="0"/>
        </a:p>
      </dsp:txBody>
      <dsp:txXfrm>
        <a:off x="3506790" y="153052"/>
        <a:ext cx="1114418" cy="733715"/>
      </dsp:txXfrm>
    </dsp:sp>
    <dsp:sp modelId="{EAA3C0D3-4736-47DD-98A5-C0E0CFA86C6B}">
      <dsp:nvSpPr>
        <dsp:cNvPr id="0" name=""/>
        <dsp:cNvSpPr/>
      </dsp:nvSpPr>
      <dsp:spPr>
        <a:xfrm>
          <a:off x="4674128" y="808312"/>
          <a:ext cx="1576024" cy="10376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818567B3-F2F0-42B1-897A-B18BD37890AE}">
      <dsp:nvSpPr>
        <dsp:cNvPr id="0" name=""/>
        <dsp:cNvSpPr/>
      </dsp:nvSpPr>
      <dsp:spPr>
        <a:xfrm>
          <a:off x="4674128" y="2422746"/>
          <a:ext cx="1576024" cy="10376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2CF652DC-027D-4CC5-ABAC-E35B1D5ABF0C}">
      <dsp:nvSpPr>
        <dsp:cNvPr id="0" name=""/>
        <dsp:cNvSpPr/>
      </dsp:nvSpPr>
      <dsp:spPr>
        <a:xfrm>
          <a:off x="3275987" y="3229963"/>
          <a:ext cx="1576024" cy="1037629"/>
        </a:xfrm>
        <a:prstGeom prst="ellipse">
          <a:avLst/>
        </a:prstGeom>
        <a:solidFill>
          <a:schemeClr val="accent5">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763CEAE4-F2A8-449D-8BDE-45277E208967}">
      <dsp:nvSpPr>
        <dsp:cNvPr id="0" name=""/>
        <dsp:cNvSpPr/>
      </dsp:nvSpPr>
      <dsp:spPr>
        <a:xfrm>
          <a:off x="1877847" y="2422746"/>
          <a:ext cx="1576024" cy="1037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Open Sans" panose="020B0606030504020204" pitchFamily="34" charset="0"/>
              <a:ea typeface="Calibri" panose="020F0502020204030204" pitchFamily="34" charset="0"/>
            </a:rPr>
            <a:t>Organisation</a:t>
          </a:r>
          <a:endParaRPr lang="en-US" sz="1300" kern="1200" dirty="0">
            <a:latin typeface="Open Sans" panose="020B0606030504020204" pitchFamily="34" charset="0"/>
            <a:ea typeface="Calibri" panose="020F0502020204030204" pitchFamily="34" charset="0"/>
          </a:endParaRPr>
        </a:p>
      </dsp:txBody>
      <dsp:txXfrm>
        <a:off x="2108650" y="2574703"/>
        <a:ext cx="1114418" cy="733715"/>
      </dsp:txXfrm>
    </dsp:sp>
    <dsp:sp modelId="{E244BDDA-8CAD-40E1-80C3-0A17DA6EE0DA}">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C0A1-5D28-48D5-8BB2-1AE8EC30AD80}">
      <dsp:nvSpPr>
        <dsp:cNvPr id="0" name=""/>
        <dsp:cNvSpPr/>
      </dsp:nvSpPr>
      <dsp:spPr>
        <a:xfrm>
          <a:off x="2412211" y="482556"/>
          <a:ext cx="3303576" cy="3303576"/>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9E106-62DA-4554-BE9D-DBFF6D80887F}">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45B96C-A7B2-4F75-9702-FA35BA698D97}">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81086-C448-4FB1-B243-4524242338EA}">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22F1E-433D-44AD-98EB-DDA362460AD2}">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AD0B2-8102-4100-9893-572A231B8E17}">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 </a:t>
          </a:r>
          <a:endParaRPr lang="fr-FR" sz="1400" b="1" kern="1200" dirty="0"/>
        </a:p>
      </dsp:txBody>
      <dsp:txXfrm>
        <a:off x="3539917" y="1610262"/>
        <a:ext cx="1048164" cy="1048164"/>
      </dsp:txXfrm>
    </dsp:sp>
    <dsp:sp modelId="{8900023F-235E-4E7F-B6A5-361E34B1A381}">
      <dsp:nvSpPr>
        <dsp:cNvPr id="0" name=""/>
        <dsp:cNvSpPr/>
      </dsp:nvSpPr>
      <dsp:spPr>
        <a:xfrm>
          <a:off x="3275987" y="1095"/>
          <a:ext cx="1576024" cy="1037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Innovation capacity</a:t>
          </a:r>
          <a:endParaRPr lang="fr-FR" sz="1300" kern="1200" dirty="0"/>
        </a:p>
      </dsp:txBody>
      <dsp:txXfrm>
        <a:off x="3506790" y="153052"/>
        <a:ext cx="1114418" cy="733715"/>
      </dsp:txXfrm>
    </dsp:sp>
    <dsp:sp modelId="{FCD9B5D7-95B8-4495-B9DA-3FD7EFCDCD85}">
      <dsp:nvSpPr>
        <dsp:cNvPr id="0" name=""/>
        <dsp:cNvSpPr/>
      </dsp:nvSpPr>
      <dsp:spPr>
        <a:xfrm>
          <a:off x="4674128" y="808312"/>
          <a:ext cx="1576024" cy="10376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B3D1A46F-82E1-4FD7-88F7-C140748A2873}">
      <dsp:nvSpPr>
        <dsp:cNvPr id="0" name=""/>
        <dsp:cNvSpPr/>
      </dsp:nvSpPr>
      <dsp:spPr>
        <a:xfrm>
          <a:off x="4674128" y="2422746"/>
          <a:ext cx="1576024" cy="10376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66187FBB-1FFE-483A-981F-44FA938E9081}">
      <dsp:nvSpPr>
        <dsp:cNvPr id="0" name=""/>
        <dsp:cNvSpPr/>
      </dsp:nvSpPr>
      <dsp:spPr>
        <a:xfrm>
          <a:off x="3275987" y="3229963"/>
          <a:ext cx="1576024" cy="10376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519282BB-D501-446C-A99A-32FD92F1B074}">
      <dsp:nvSpPr>
        <dsp:cNvPr id="0" name=""/>
        <dsp:cNvSpPr/>
      </dsp:nvSpPr>
      <dsp:spPr>
        <a:xfrm>
          <a:off x="1877847" y="2422746"/>
          <a:ext cx="1576024" cy="1037629"/>
        </a:xfrm>
        <a:prstGeom prst="ellipse">
          <a:avLst/>
        </a:prstGeom>
        <a:solidFill>
          <a:schemeClr val="accent6">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Open Sans" panose="020B0606030504020204" pitchFamily="34" charset="0"/>
              <a:ea typeface="Calibri" panose="020F0502020204030204" pitchFamily="34" charset="0"/>
            </a:rPr>
            <a:t>Organisation</a:t>
          </a:r>
          <a:endParaRPr lang="en-US" sz="1300" kern="1200" dirty="0">
            <a:latin typeface="Open Sans" panose="020B0606030504020204" pitchFamily="34" charset="0"/>
            <a:ea typeface="Calibri" panose="020F0502020204030204" pitchFamily="34" charset="0"/>
          </a:endParaRPr>
        </a:p>
      </dsp:txBody>
      <dsp:txXfrm>
        <a:off x="2108650" y="2574703"/>
        <a:ext cx="1114418" cy="733715"/>
      </dsp:txXfrm>
    </dsp:sp>
    <dsp:sp modelId="{0398AA9A-AC44-4E24-BE4F-681A27C440BD}">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C0A1-5D28-48D5-8BB2-1AE8EC30AD80}">
      <dsp:nvSpPr>
        <dsp:cNvPr id="0" name=""/>
        <dsp:cNvSpPr/>
      </dsp:nvSpPr>
      <dsp:spPr>
        <a:xfrm>
          <a:off x="2412211" y="482556"/>
          <a:ext cx="3303576" cy="3303576"/>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9E106-62DA-4554-BE9D-DBFF6D80887F}">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45B96C-A7B2-4F75-9702-FA35BA698D97}">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81086-C448-4FB1-B243-4524242338EA}">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22F1E-433D-44AD-98EB-DDA362460AD2}">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8AD0B2-8102-4100-9893-572A231B8E17}">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 </a:t>
          </a:r>
          <a:endParaRPr lang="fr-FR" sz="1400" b="1" kern="1200" dirty="0"/>
        </a:p>
      </dsp:txBody>
      <dsp:txXfrm>
        <a:off x="3539917" y="1610262"/>
        <a:ext cx="1048164" cy="1048164"/>
      </dsp:txXfrm>
    </dsp:sp>
    <dsp:sp modelId="{8900023F-235E-4E7F-B6A5-361E34B1A381}">
      <dsp:nvSpPr>
        <dsp:cNvPr id="0" name=""/>
        <dsp:cNvSpPr/>
      </dsp:nvSpPr>
      <dsp:spPr>
        <a:xfrm>
          <a:off x="3275987" y="1095"/>
          <a:ext cx="1576024" cy="1037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Innovation capacity</a:t>
          </a:r>
          <a:endParaRPr lang="fr-FR" sz="1300" kern="1200" dirty="0"/>
        </a:p>
      </dsp:txBody>
      <dsp:txXfrm>
        <a:off x="3506790" y="153052"/>
        <a:ext cx="1114418" cy="733715"/>
      </dsp:txXfrm>
    </dsp:sp>
    <dsp:sp modelId="{FCD9B5D7-95B8-4495-B9DA-3FD7EFCDCD85}">
      <dsp:nvSpPr>
        <dsp:cNvPr id="0" name=""/>
        <dsp:cNvSpPr/>
      </dsp:nvSpPr>
      <dsp:spPr>
        <a:xfrm>
          <a:off x="4674128" y="808312"/>
          <a:ext cx="1576024" cy="10376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B3D1A46F-82E1-4FD7-88F7-C140748A2873}">
      <dsp:nvSpPr>
        <dsp:cNvPr id="0" name=""/>
        <dsp:cNvSpPr/>
      </dsp:nvSpPr>
      <dsp:spPr>
        <a:xfrm>
          <a:off x="4674128" y="2422746"/>
          <a:ext cx="1576024" cy="10376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66187FBB-1FFE-483A-981F-44FA938E9081}">
      <dsp:nvSpPr>
        <dsp:cNvPr id="0" name=""/>
        <dsp:cNvSpPr/>
      </dsp:nvSpPr>
      <dsp:spPr>
        <a:xfrm>
          <a:off x="3275987" y="3229963"/>
          <a:ext cx="1576024" cy="10376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519282BB-D501-446C-A99A-32FD92F1B074}">
      <dsp:nvSpPr>
        <dsp:cNvPr id="0" name=""/>
        <dsp:cNvSpPr/>
      </dsp:nvSpPr>
      <dsp:spPr>
        <a:xfrm>
          <a:off x="1877847" y="2422746"/>
          <a:ext cx="1576024" cy="1037629"/>
        </a:xfrm>
        <a:prstGeom prst="ellipse">
          <a:avLst/>
        </a:prstGeom>
        <a:solidFill>
          <a:schemeClr val="accent6">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Open Sans" panose="020B0606030504020204" pitchFamily="34" charset="0"/>
              <a:ea typeface="Calibri" panose="020F0502020204030204" pitchFamily="34" charset="0"/>
            </a:rPr>
            <a:t>Organisation</a:t>
          </a:r>
          <a:endParaRPr lang="en-US" sz="1300" kern="1200" dirty="0">
            <a:latin typeface="Open Sans" panose="020B0606030504020204" pitchFamily="34" charset="0"/>
            <a:ea typeface="Calibri" panose="020F0502020204030204" pitchFamily="34" charset="0"/>
          </a:endParaRPr>
        </a:p>
      </dsp:txBody>
      <dsp:txXfrm>
        <a:off x="2108650" y="2574703"/>
        <a:ext cx="1114418" cy="733715"/>
      </dsp:txXfrm>
    </dsp:sp>
    <dsp:sp modelId="{0398AA9A-AC44-4E24-BE4F-681A27C440BD}">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2A0E3-89BA-4F96-A183-46ADC1D83309}">
      <dsp:nvSpPr>
        <dsp:cNvPr id="0" name=""/>
        <dsp:cNvSpPr/>
      </dsp:nvSpPr>
      <dsp:spPr>
        <a:xfrm>
          <a:off x="6435547" y="0"/>
          <a:ext cx="4080052" cy="1083733"/>
        </a:xfrm>
        <a:prstGeom prst="nonIsoscelesTrapezoid">
          <a:avLst>
            <a:gd name="adj1" fmla="val 65981"/>
            <a:gd name="adj2" fmla="val 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rPr>
            <a:t>Highly adaptable, allowing us to react quickly to market changes and find new business opportunities.</a:t>
          </a:r>
          <a:endParaRPr lang="en-GB"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7150608" y="0"/>
        <a:ext cx="3364992" cy="1083733"/>
      </dsp:txXfrm>
    </dsp:sp>
    <dsp:sp modelId="{7E5D0DBE-C3AD-40A4-8EDF-1F407BA76E34}">
      <dsp:nvSpPr>
        <dsp:cNvPr id="0" name=""/>
        <dsp:cNvSpPr/>
      </dsp:nvSpPr>
      <dsp:spPr>
        <a:xfrm rot="10800000">
          <a:off x="0" y="0"/>
          <a:ext cx="7150608" cy="1083733"/>
        </a:xfrm>
        <a:prstGeom prst="trapezoid">
          <a:avLst>
            <a:gd name="adj" fmla="val 6598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Strong resilience</a:t>
          </a:r>
          <a:endParaRPr lang="fr-FR"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dsp:txBody>
      <dsp:txXfrm rot="-10800000">
        <a:off x="1251356" y="0"/>
        <a:ext cx="4647895" cy="1083733"/>
      </dsp:txXfrm>
    </dsp:sp>
    <dsp:sp modelId="{CF7EDA09-0884-4B30-9622-3D63C8E0E3D3}">
      <dsp:nvSpPr>
        <dsp:cNvPr id="0" name=""/>
        <dsp:cNvSpPr/>
      </dsp:nvSpPr>
      <dsp:spPr>
        <a:xfrm>
          <a:off x="5720486" y="1083733"/>
          <a:ext cx="4795113" cy="1083733"/>
        </a:xfrm>
        <a:prstGeom prst="nonIsoscelesTrapezoid">
          <a:avLst>
            <a:gd name="adj1" fmla="val 65981"/>
            <a:gd name="adj2" fmla="val 0"/>
          </a:avLst>
        </a:prstGeom>
        <a:solidFill>
          <a:schemeClr val="lt1">
            <a:alpha val="90000"/>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rPr>
            <a:t>Able to cope with temporary market disruptions, but may have difficulty adapting to more drastic changes. Need to develop a more proactive strategy to further build resilience.</a:t>
          </a:r>
          <a:endParaRPr lang="en-GB"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435547" y="1083733"/>
        <a:ext cx="4080052" cy="1083733"/>
      </dsp:txXfrm>
    </dsp:sp>
    <dsp:sp modelId="{F7866F4A-2FE6-4C09-A268-6E39CBB1837D}">
      <dsp:nvSpPr>
        <dsp:cNvPr id="0" name=""/>
        <dsp:cNvSpPr/>
      </dsp:nvSpPr>
      <dsp:spPr>
        <a:xfrm rot="10800000">
          <a:off x="715060" y="1083733"/>
          <a:ext cx="5720486" cy="1083733"/>
        </a:xfrm>
        <a:prstGeom prst="trapezoid">
          <a:avLst>
            <a:gd name="adj" fmla="val 65981"/>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Moderate resilience</a:t>
          </a:r>
          <a:endParaRPr lang="fr-FR"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dsp:txBody>
      <dsp:txXfrm rot="-10800000">
        <a:off x="1716145" y="1083733"/>
        <a:ext cx="3718316" cy="1083733"/>
      </dsp:txXfrm>
    </dsp:sp>
    <dsp:sp modelId="{9F57ED89-75D9-4AC9-BFAD-D3ECBB8F2B01}">
      <dsp:nvSpPr>
        <dsp:cNvPr id="0" name=""/>
        <dsp:cNvSpPr/>
      </dsp:nvSpPr>
      <dsp:spPr>
        <a:xfrm>
          <a:off x="5005425" y="2167466"/>
          <a:ext cx="5510174" cy="1083733"/>
        </a:xfrm>
        <a:prstGeom prst="nonIsoscelesTrapezoid">
          <a:avLst>
            <a:gd name="adj1" fmla="val 65981"/>
            <a:gd name="adj2" fmla="val 0"/>
          </a:avLst>
        </a:prstGeom>
        <a:solidFill>
          <a:schemeClr val="lt1">
            <a:alpha val="90000"/>
            <a:hueOff val="0"/>
            <a:satOff val="0"/>
            <a:lumOff val="0"/>
            <a:alphaOff val="0"/>
          </a:schemeClr>
        </a:solidFill>
        <a:ln w="6350" cap="flat" cmpd="sng" algn="ctr">
          <a:solidFill>
            <a:srgbClr val="92D050"/>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rPr>
            <a:t>Little flexibility and difficulty adapting to market changes. Strategic shift to improve long-term resilience should be considered.</a:t>
          </a:r>
          <a:endParaRPr lang="en-GB"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720486" y="2167466"/>
        <a:ext cx="4795113" cy="1083733"/>
      </dsp:txXfrm>
    </dsp:sp>
    <dsp:sp modelId="{D2C3AA67-963D-44B0-96CB-B76DEF91A6ED}">
      <dsp:nvSpPr>
        <dsp:cNvPr id="0" name=""/>
        <dsp:cNvSpPr/>
      </dsp:nvSpPr>
      <dsp:spPr>
        <a:xfrm rot="10800000">
          <a:off x="1430121" y="2167466"/>
          <a:ext cx="4290364" cy="1083733"/>
        </a:xfrm>
        <a:prstGeom prst="trapezoid">
          <a:avLst>
            <a:gd name="adj" fmla="val 65981"/>
          </a:avLst>
        </a:prstGeom>
        <a:solidFill>
          <a:srgbClr val="92D05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Low resilience</a:t>
          </a:r>
        </a:p>
      </dsp:txBody>
      <dsp:txXfrm rot="-10800000">
        <a:off x="2180935" y="2167466"/>
        <a:ext cx="2788737" cy="1083733"/>
      </dsp:txXfrm>
    </dsp:sp>
    <dsp:sp modelId="{78569D47-2DE8-42EF-9A44-48D13BE014A6}">
      <dsp:nvSpPr>
        <dsp:cNvPr id="0" name=""/>
        <dsp:cNvSpPr/>
      </dsp:nvSpPr>
      <dsp:spPr>
        <a:xfrm>
          <a:off x="4290364" y="3251200"/>
          <a:ext cx="6225235" cy="1083733"/>
        </a:xfrm>
        <a:prstGeom prst="nonIsoscelesTrapezoid">
          <a:avLst>
            <a:gd name="adj1" fmla="val 65981"/>
            <a:gd name="adj2" fmla="val 0"/>
          </a:avLst>
        </a:prstGeom>
        <a:solidFill>
          <a:schemeClr val="lt1">
            <a:alpha val="90000"/>
            <a:hueOff val="0"/>
            <a:satOff val="0"/>
            <a:lumOff val="0"/>
            <a:alphaOff val="0"/>
          </a:schemeClr>
        </a:solidFill>
        <a:ln w="6350" cap="flat" cmpd="sng" algn="ctr">
          <a:solidFill>
            <a:schemeClr val="accent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rPr>
            <a:t>May face situations where resilience is higher in some areas and lower in others. For example, the SME may have high organizational flexibility but excessive dependence on a single supplier or customer. This profile requires a more detailed assessment of resilience factors to identify areas for improvement.</a:t>
          </a:r>
          <a:endParaRPr lang="en-GB"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5005425" y="3251200"/>
        <a:ext cx="5510174" cy="1083733"/>
      </dsp:txXfrm>
    </dsp:sp>
    <dsp:sp modelId="{02FDE673-0CB3-4E41-BA8C-F3A80D283084}">
      <dsp:nvSpPr>
        <dsp:cNvPr id="0" name=""/>
        <dsp:cNvSpPr/>
      </dsp:nvSpPr>
      <dsp:spPr>
        <a:xfrm rot="10800000">
          <a:off x="2145182" y="3251200"/>
          <a:ext cx="2860243" cy="1083733"/>
        </a:xfrm>
        <a:prstGeom prst="trapezoid">
          <a:avLst>
            <a:gd name="adj" fmla="val 65981"/>
          </a:avLst>
        </a:prstGeom>
        <a:solidFill>
          <a:schemeClr val="accent2"/>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Variable resilience</a:t>
          </a:r>
        </a:p>
      </dsp:txBody>
      <dsp:txXfrm rot="-10800000">
        <a:off x="2645724" y="3251200"/>
        <a:ext cx="1859158" cy="1083733"/>
      </dsp:txXfrm>
    </dsp:sp>
    <dsp:sp modelId="{609DD85F-E051-4DB6-A81D-ADD2D8896619}">
      <dsp:nvSpPr>
        <dsp:cNvPr id="0" name=""/>
        <dsp:cNvSpPr/>
      </dsp:nvSpPr>
      <dsp:spPr>
        <a:xfrm>
          <a:off x="3575303" y="4334933"/>
          <a:ext cx="6940296" cy="1083733"/>
        </a:xfrm>
        <a:prstGeom prst="nonIsoscelesTrapezoid">
          <a:avLst>
            <a:gd name="adj1" fmla="val 65981"/>
            <a:gd name="adj2" fmla="val 0"/>
          </a:avLst>
        </a:prstGeom>
        <a:solidFill>
          <a:schemeClr val="lt1">
            <a:alpha val="90000"/>
            <a:hueOff val="0"/>
            <a:satOff val="0"/>
            <a:lumOff val="0"/>
            <a:alphaOff val="0"/>
          </a:schemeClr>
        </a:solidFill>
        <a:ln w="6350" cap="flat" cmpd="sng" algn="ctr">
          <a:solidFill>
            <a:schemeClr val="accent4"/>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Open Sans" panose="020B0606030504020204" pitchFamily="34" charset="0"/>
            </a:rPr>
            <a:t>Vulnerability to disruption: possible dependence on a single source of revenue, low innovation capacity, low flexibility, or weak partnerships. Significant efforts must be made to build resilience or risk jeopardizing the survival of the SME.</a:t>
          </a:r>
          <a:endParaRPr lang="en-GB" sz="12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290364" y="4334933"/>
        <a:ext cx="6225235" cy="1083733"/>
      </dsp:txXfrm>
    </dsp:sp>
    <dsp:sp modelId="{DD1E2076-CFF3-4837-8486-769550BAF3F8}">
      <dsp:nvSpPr>
        <dsp:cNvPr id="0" name=""/>
        <dsp:cNvSpPr/>
      </dsp:nvSpPr>
      <dsp:spPr>
        <a:xfrm rot="10800000">
          <a:off x="2860243" y="4334933"/>
          <a:ext cx="1430121" cy="1083733"/>
        </a:xfrm>
        <a:prstGeom prst="trapezoid">
          <a:avLst>
            <a:gd name="adj" fmla="val 65981"/>
          </a:avLst>
        </a:prstGeom>
        <a:solidFill>
          <a:schemeClr val="accent4"/>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ln>
                <a:solidFill>
                  <a:schemeClr val="tx1">
                    <a:lumMod val="50000"/>
                    <a:lumOff val="50000"/>
                  </a:schemeClr>
                </a:solid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Critical resilience</a:t>
          </a:r>
        </a:p>
      </dsp:txBody>
      <dsp:txXfrm rot="-10800000">
        <a:off x="2860243" y="4334933"/>
        <a:ext cx="1430121" cy="1083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373FD-723B-4734-B9FF-95EA589B87AA}">
      <dsp:nvSpPr>
        <dsp:cNvPr id="0" name=""/>
        <dsp:cNvSpPr/>
      </dsp:nvSpPr>
      <dsp:spPr>
        <a:xfrm>
          <a:off x="3334" y="7727"/>
          <a:ext cx="3250715" cy="6336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kern="1200" dirty="0"/>
            <a:t>Short </a:t>
          </a:r>
          <a:r>
            <a:rPr lang="fr-FR" sz="2200" kern="1200" dirty="0" err="1"/>
            <a:t>term</a:t>
          </a:r>
          <a:endParaRPr lang="fr-FR" sz="2200" kern="1200" dirty="0"/>
        </a:p>
      </dsp:txBody>
      <dsp:txXfrm>
        <a:off x="3334" y="7727"/>
        <a:ext cx="3250715" cy="633600"/>
      </dsp:txXfrm>
    </dsp:sp>
    <dsp:sp modelId="{2B62006D-2EEE-4F93-A046-8DB48A310FB5}">
      <dsp:nvSpPr>
        <dsp:cNvPr id="0" name=""/>
        <dsp:cNvSpPr/>
      </dsp:nvSpPr>
      <dsp:spPr>
        <a:xfrm>
          <a:off x="3334" y="641327"/>
          <a:ext cx="3250715" cy="1237994"/>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Cost-cutting measures that may reduce the scope of a company's</a:t>
          </a:r>
          <a:endParaRPr lang="fr-FR" sz="2200" kern="1200" dirty="0"/>
        </a:p>
      </dsp:txBody>
      <dsp:txXfrm>
        <a:off x="3334" y="641327"/>
        <a:ext cx="3250715" cy="1237994"/>
      </dsp:txXfrm>
    </dsp:sp>
    <dsp:sp modelId="{E1708D3F-EC48-4D81-83AF-C436B33EE43B}">
      <dsp:nvSpPr>
        <dsp:cNvPr id="0" name=""/>
        <dsp:cNvSpPr/>
      </dsp:nvSpPr>
      <dsp:spPr>
        <a:xfrm>
          <a:off x="3709149" y="7727"/>
          <a:ext cx="3250715" cy="633600"/>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kern="1200" dirty="0"/>
            <a:t>Medium </a:t>
          </a:r>
          <a:r>
            <a:rPr lang="fr-FR" sz="2200" kern="1200" dirty="0" err="1"/>
            <a:t>term</a:t>
          </a:r>
          <a:endParaRPr lang="fr-FR" sz="2200" kern="1200" dirty="0"/>
        </a:p>
      </dsp:txBody>
      <dsp:txXfrm>
        <a:off x="3709149" y="7727"/>
        <a:ext cx="3250715" cy="633600"/>
      </dsp:txXfrm>
    </dsp:sp>
    <dsp:sp modelId="{4EE162D2-38BA-4CC3-ABD9-64EE8E29C3FF}">
      <dsp:nvSpPr>
        <dsp:cNvPr id="0" name=""/>
        <dsp:cNvSpPr/>
      </dsp:nvSpPr>
      <dsp:spPr>
        <a:xfrm>
          <a:off x="3709149" y="641327"/>
          <a:ext cx="3250715" cy="1237994"/>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Maintenance of the company's level of activity</a:t>
          </a:r>
          <a:r>
            <a:rPr lang="fr-FR" sz="2200" kern="1200" dirty="0"/>
            <a:t> </a:t>
          </a:r>
        </a:p>
      </dsp:txBody>
      <dsp:txXfrm>
        <a:off x="3709149" y="641327"/>
        <a:ext cx="3250715" cy="1237994"/>
      </dsp:txXfrm>
    </dsp:sp>
    <dsp:sp modelId="{DF3225E8-C01E-4BC5-9F55-AFD589464F9F}">
      <dsp:nvSpPr>
        <dsp:cNvPr id="0" name=""/>
        <dsp:cNvSpPr/>
      </dsp:nvSpPr>
      <dsp:spPr>
        <a:xfrm>
          <a:off x="7414965" y="7727"/>
          <a:ext cx="3250715" cy="633600"/>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FR" sz="2200" kern="1200" dirty="0"/>
            <a:t>Long </a:t>
          </a:r>
          <a:r>
            <a:rPr lang="fr-FR" sz="2200" kern="1200" dirty="0" err="1"/>
            <a:t>term</a:t>
          </a:r>
          <a:endParaRPr lang="fr-FR" sz="2200" kern="1200" dirty="0"/>
        </a:p>
      </dsp:txBody>
      <dsp:txXfrm>
        <a:off x="7414965" y="7727"/>
        <a:ext cx="3250715" cy="633600"/>
      </dsp:txXfrm>
    </dsp:sp>
    <dsp:sp modelId="{02C2A9EF-C6E7-4C41-BC71-746BA768AF38}">
      <dsp:nvSpPr>
        <dsp:cNvPr id="0" name=""/>
        <dsp:cNvSpPr/>
      </dsp:nvSpPr>
      <dsp:spPr>
        <a:xfrm>
          <a:off x="7414965" y="641327"/>
          <a:ext cx="3250715" cy="1237994"/>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err="1"/>
            <a:t>Commitment</a:t>
          </a:r>
          <a:r>
            <a:rPr lang="fr-FR" sz="2200" kern="1200" dirty="0"/>
            <a:t> to </a:t>
          </a:r>
          <a:r>
            <a:rPr lang="fr-FR" sz="2200" kern="1200" dirty="0" err="1"/>
            <a:t>strategic</a:t>
          </a:r>
          <a:r>
            <a:rPr lang="fr-FR" sz="2200" kern="1200" dirty="0"/>
            <a:t> </a:t>
          </a:r>
          <a:r>
            <a:rPr lang="fr-FR" sz="2200" kern="1200" dirty="0" err="1"/>
            <a:t>renewal</a:t>
          </a:r>
          <a:endParaRPr lang="fr-FR" sz="2200" kern="1200" dirty="0"/>
        </a:p>
      </dsp:txBody>
      <dsp:txXfrm>
        <a:off x="7414965" y="641327"/>
        <a:ext cx="3250715" cy="123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A7264-83BA-4E20-B50C-7BEA867491BF}">
      <dsp:nvSpPr>
        <dsp:cNvPr id="0" name=""/>
        <dsp:cNvSpPr/>
      </dsp:nvSpPr>
      <dsp:spPr>
        <a:xfrm>
          <a:off x="5001" y="572169"/>
          <a:ext cx="1917088" cy="7094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Open Sans" panose="020B0606030504020204" pitchFamily="34" charset="0"/>
            </a:rPr>
            <a:t>Forced closure of the company</a:t>
          </a:r>
          <a:endParaRPr lang="fr-FR" sz="1800" b="0" kern="1200" dirty="0"/>
        </a:p>
      </dsp:txBody>
      <dsp:txXfrm>
        <a:off x="5001" y="572169"/>
        <a:ext cx="1917088" cy="709453"/>
      </dsp:txXfrm>
    </dsp:sp>
    <dsp:sp modelId="{274C0EAB-9082-40A4-BCFA-D3BF17C8DE92}">
      <dsp:nvSpPr>
        <dsp:cNvPr id="0" name=""/>
        <dsp:cNvSpPr/>
      </dsp:nvSpPr>
      <dsp:spPr>
        <a:xfrm>
          <a:off x="5001" y="1281623"/>
          <a:ext cx="1917088" cy="227286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b="0" kern="1200" dirty="0" err="1">
              <a:latin typeface="Open Sans" panose="020B0606030504020204" pitchFamily="34" charset="0"/>
            </a:rPr>
            <a:t>Containment</a:t>
          </a:r>
          <a:r>
            <a:rPr lang="fr-FR" sz="1600" b="0" kern="1200" dirty="0">
              <a:latin typeface="Open Sans" panose="020B0606030504020204" pitchFamily="34" charset="0"/>
            </a:rPr>
            <a:t> </a:t>
          </a:r>
          <a:r>
            <a:rPr lang="fr-FR" sz="1600" b="0" kern="1200" dirty="0" err="1">
              <a:latin typeface="Open Sans" panose="020B0606030504020204" pitchFamily="34" charset="0"/>
            </a:rPr>
            <a:t>measures</a:t>
          </a:r>
          <a:endParaRPr lang="fr-FR" sz="1600" b="0" kern="1200" dirty="0">
            <a:latin typeface="Open Sans" panose="020B0606030504020204" pitchFamily="34" charset="0"/>
            <a:ea typeface="Open Sans" panose="020B0606030504020204" pitchFamily="34" charset="0"/>
            <a:cs typeface="Open Sans" panose="020B0606030504020204" pitchFamily="34" charset="0"/>
          </a:endParaRPr>
        </a:p>
        <a:p>
          <a:pPr marL="342900" lvl="2" indent="-171450" algn="l" defTabSz="711200">
            <a:lnSpc>
              <a:spcPct val="90000"/>
            </a:lnSpc>
            <a:spcBef>
              <a:spcPct val="0"/>
            </a:spcBef>
            <a:spcAft>
              <a:spcPct val="15000"/>
            </a:spcAft>
            <a:buChar char="•"/>
          </a:pPr>
          <a:r>
            <a:rPr lang="fr-FR" sz="1600" b="0" kern="1200" dirty="0" err="1">
              <a:latin typeface="Open Sans" panose="020B0606030504020204" pitchFamily="34" charset="0"/>
              <a:ea typeface="Open Sans" panose="020B0606030504020204" pitchFamily="34" charset="0"/>
              <a:cs typeface="Open Sans" panose="020B0606030504020204" pitchFamily="34" charset="0"/>
            </a:rPr>
            <a:t>Loss</a:t>
          </a:r>
          <a:r>
            <a:rPr lang="fr-FR" sz="1600" b="0" kern="1200" dirty="0">
              <a:latin typeface="Open Sans" panose="020B0606030504020204" pitchFamily="34" charset="0"/>
              <a:ea typeface="Open Sans" panose="020B0606030504020204" pitchFamily="34" charset="0"/>
              <a:cs typeface="Open Sans" panose="020B0606030504020204" pitchFamily="34" charset="0"/>
            </a:rPr>
            <a:t> of jobs</a:t>
          </a:r>
        </a:p>
      </dsp:txBody>
      <dsp:txXfrm>
        <a:off x="5001" y="1281623"/>
        <a:ext cx="1917088" cy="2272860"/>
      </dsp:txXfrm>
    </dsp:sp>
    <dsp:sp modelId="{77611FFE-9300-4B3A-B942-FAF238FE85E0}">
      <dsp:nvSpPr>
        <dsp:cNvPr id="0" name=""/>
        <dsp:cNvSpPr/>
      </dsp:nvSpPr>
      <dsp:spPr>
        <a:xfrm>
          <a:off x="2190482" y="572169"/>
          <a:ext cx="1917088" cy="709453"/>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err="1">
              <a:latin typeface="Open Sans" panose="020B0606030504020204" pitchFamily="34" charset="0"/>
            </a:rPr>
            <a:t>Containment</a:t>
          </a:r>
          <a:r>
            <a:rPr lang="fr-FR" sz="1800" b="0" kern="1200" dirty="0">
              <a:latin typeface="Open Sans" panose="020B0606030504020204" pitchFamily="34" charset="0"/>
            </a:rPr>
            <a:t> </a:t>
          </a:r>
          <a:r>
            <a:rPr lang="fr-FR" sz="1800" b="0" kern="1200" dirty="0" err="1">
              <a:latin typeface="Open Sans" panose="020B0606030504020204" pitchFamily="34" charset="0"/>
            </a:rPr>
            <a:t>measures</a:t>
          </a:r>
          <a:endParaRPr lang="fr-FR"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2190482" y="572169"/>
        <a:ext cx="1917088" cy="709453"/>
      </dsp:txXfrm>
    </dsp:sp>
    <dsp:sp modelId="{E5846AC6-6CD9-4DB2-B7FF-74E40A39C869}">
      <dsp:nvSpPr>
        <dsp:cNvPr id="0" name=""/>
        <dsp:cNvSpPr/>
      </dsp:nvSpPr>
      <dsp:spPr>
        <a:xfrm>
          <a:off x="2190482" y="1281623"/>
          <a:ext cx="1917088" cy="2272860"/>
        </a:xfrm>
        <a:prstGeom prst="rect">
          <a:avLst/>
        </a:prstGeom>
        <a:solidFill>
          <a:schemeClr val="accent2">
            <a:tint val="40000"/>
            <a:alpha val="90000"/>
            <a:hueOff val="-212306"/>
            <a:satOff val="-18836"/>
            <a:lumOff val="-192"/>
            <a:alphaOff val="0"/>
          </a:schemeClr>
        </a:solidFill>
        <a:ln w="6350" cap="flat" cmpd="sng" algn="ctr">
          <a:solidFill>
            <a:schemeClr val="accent2">
              <a:tint val="40000"/>
              <a:alpha val="90000"/>
              <a:hueOff val="-212306"/>
              <a:satOff val="-18836"/>
              <a:lumOff val="-19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Open Sans" panose="020B0606030504020204" pitchFamily="34" charset="0"/>
            </a:rPr>
            <a:t>Reduction in international trade
Supply chain disruptions resulting in delivery delays and shortages </a:t>
          </a:r>
          <a:endParaRPr lang="fr-FR" sz="16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2190482" y="1281623"/>
        <a:ext cx="1917088" cy="2272860"/>
      </dsp:txXfrm>
    </dsp:sp>
    <dsp:sp modelId="{4CB0DEC9-0C34-44E1-A18F-11927CB61A36}">
      <dsp:nvSpPr>
        <dsp:cNvPr id="0" name=""/>
        <dsp:cNvSpPr/>
      </dsp:nvSpPr>
      <dsp:spPr>
        <a:xfrm>
          <a:off x="4375963" y="572169"/>
          <a:ext cx="1917088" cy="709453"/>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err="1">
              <a:latin typeface="Open Sans" panose="020B0606030504020204" pitchFamily="34" charset="0"/>
              <a:ea typeface="Open Sans" panose="020B0606030504020204" pitchFamily="34" charset="0"/>
              <a:cs typeface="Open Sans" panose="020B0606030504020204" pitchFamily="34" charset="0"/>
            </a:rPr>
            <a:t>Increased</a:t>
          </a:r>
          <a:r>
            <a:rPr lang="fr-FR" sz="1800" b="0" kern="1200" dirty="0">
              <a:latin typeface="Open Sans" panose="020B0606030504020204" pitchFamily="34" charset="0"/>
              <a:ea typeface="Open Sans" panose="020B0606030504020204" pitchFamily="34" charset="0"/>
              <a:cs typeface="Open Sans" panose="020B0606030504020204" pitchFamily="34" charset="0"/>
            </a:rPr>
            <a:t> </a:t>
          </a:r>
          <a:r>
            <a:rPr lang="fr-FR" sz="1800" b="0" kern="1200" dirty="0" err="1">
              <a:latin typeface="Open Sans" panose="020B0606030504020204" pitchFamily="34" charset="0"/>
              <a:ea typeface="Open Sans" panose="020B0606030504020204" pitchFamily="34" charset="0"/>
              <a:cs typeface="Open Sans" panose="020B0606030504020204" pitchFamily="34" charset="0"/>
            </a:rPr>
            <a:t>costs</a:t>
          </a:r>
          <a:endParaRPr lang="fr-FR"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4375963" y="572169"/>
        <a:ext cx="1917088" cy="709453"/>
      </dsp:txXfrm>
    </dsp:sp>
    <dsp:sp modelId="{E8C8FD2D-7092-4DF5-B4E4-849FEE6ABED8}">
      <dsp:nvSpPr>
        <dsp:cNvPr id="0" name=""/>
        <dsp:cNvSpPr/>
      </dsp:nvSpPr>
      <dsp:spPr>
        <a:xfrm>
          <a:off x="4375963" y="1281623"/>
          <a:ext cx="1917088" cy="2272860"/>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a:latin typeface="Open Sans" panose="020B0606030504020204" pitchFamily="34" charset="0"/>
            </a:rPr>
            <a:t>Purchase of protective equipment, implementation of health protocols and telecommuting</a:t>
          </a:r>
          <a:endParaRPr lang="fr-FR" sz="16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4375963" y="1281623"/>
        <a:ext cx="1917088" cy="2272860"/>
      </dsp:txXfrm>
    </dsp:sp>
    <dsp:sp modelId="{05AB9FB8-E679-4B80-B8F1-B51B94B4F5C5}">
      <dsp:nvSpPr>
        <dsp:cNvPr id="0" name=""/>
        <dsp:cNvSpPr/>
      </dsp:nvSpPr>
      <dsp:spPr>
        <a:xfrm>
          <a:off x="6561444" y="572169"/>
          <a:ext cx="1917088" cy="709453"/>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err="1">
              <a:latin typeface="Open Sans" panose="020B0606030504020204" pitchFamily="34" charset="0"/>
              <a:ea typeface="Open Sans" panose="020B0606030504020204" pitchFamily="34" charset="0"/>
              <a:cs typeface="Open Sans" panose="020B0606030504020204" pitchFamily="34" charset="0"/>
            </a:rPr>
            <a:t>Lost</a:t>
          </a:r>
          <a:r>
            <a:rPr lang="fr-FR" sz="1800" b="0" kern="1200" dirty="0">
              <a:latin typeface="Open Sans" panose="020B0606030504020204" pitchFamily="34" charset="0"/>
              <a:ea typeface="Open Sans" panose="020B0606030504020204" pitchFamily="34" charset="0"/>
              <a:cs typeface="Open Sans" panose="020B0606030504020204" pitchFamily="34" charset="0"/>
            </a:rPr>
            <a:t> of revenue</a:t>
          </a:r>
        </a:p>
      </dsp:txBody>
      <dsp:txXfrm>
        <a:off x="6561444" y="572169"/>
        <a:ext cx="1917088" cy="709453"/>
      </dsp:txXfrm>
    </dsp:sp>
    <dsp:sp modelId="{F0018CE5-E41F-4D64-A646-4E1F4377F509}">
      <dsp:nvSpPr>
        <dsp:cNvPr id="0" name=""/>
        <dsp:cNvSpPr/>
      </dsp:nvSpPr>
      <dsp:spPr>
        <a:xfrm>
          <a:off x="6561444" y="1281623"/>
          <a:ext cx="1917088" cy="2272860"/>
        </a:xfrm>
        <a:prstGeom prst="rect">
          <a:avLst/>
        </a:prstGeom>
        <a:solidFill>
          <a:schemeClr val="accent2">
            <a:tint val="40000"/>
            <a:alpha val="90000"/>
            <a:hueOff val="-636919"/>
            <a:satOff val="-56510"/>
            <a:lumOff val="-577"/>
            <a:alphaOff val="0"/>
          </a:schemeClr>
        </a:solidFill>
        <a:ln w="6350" cap="flat" cmpd="sng" algn="ctr">
          <a:solidFill>
            <a:schemeClr val="accent2">
              <a:tint val="40000"/>
              <a:alpha val="90000"/>
              <a:hueOff val="-636919"/>
              <a:satOff val="-56510"/>
              <a:lumOff val="-577"/>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Open Sans" panose="020B0606030504020204" pitchFamily="34" charset="0"/>
            </a:rPr>
            <a:t>Decreased productivity
Change and decline in customer demand</a:t>
          </a:r>
          <a:endParaRPr lang="fr-FR" sz="16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6561444" y="1281623"/>
        <a:ext cx="1917088" cy="2272860"/>
      </dsp:txXfrm>
    </dsp:sp>
    <dsp:sp modelId="{E453AC4B-A8DA-48E9-9817-1666A1007F21}">
      <dsp:nvSpPr>
        <dsp:cNvPr id="0" name=""/>
        <dsp:cNvSpPr/>
      </dsp:nvSpPr>
      <dsp:spPr>
        <a:xfrm>
          <a:off x="8746925" y="572169"/>
          <a:ext cx="1917088" cy="70945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fr-FR" sz="1800" b="0" kern="1200" dirty="0">
              <a:latin typeface="Open Sans" panose="020B0606030504020204" pitchFamily="34" charset="0"/>
              <a:ea typeface="Open Sans" panose="020B0606030504020204" pitchFamily="34" charset="0"/>
              <a:cs typeface="Open Sans" panose="020B0606030504020204" pitchFamily="34" charset="0"/>
            </a:rPr>
            <a:t>Financial </a:t>
          </a:r>
          <a:r>
            <a:rPr lang="fr-FR" sz="1800" b="0" kern="1200" dirty="0" err="1">
              <a:latin typeface="Open Sans" panose="020B0606030504020204" pitchFamily="34" charset="0"/>
              <a:ea typeface="Open Sans" panose="020B0606030504020204" pitchFamily="34" charset="0"/>
              <a:cs typeface="Open Sans" panose="020B0606030504020204" pitchFamily="34" charset="0"/>
            </a:rPr>
            <a:t>difficulties</a:t>
          </a:r>
          <a:endParaRPr lang="fr-FR" sz="18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8746925" y="572169"/>
        <a:ext cx="1917088" cy="709453"/>
      </dsp:txXfrm>
    </dsp:sp>
    <dsp:sp modelId="{7343CF01-6123-49F7-8747-349D9C00F5D9}">
      <dsp:nvSpPr>
        <dsp:cNvPr id="0" name=""/>
        <dsp:cNvSpPr/>
      </dsp:nvSpPr>
      <dsp:spPr>
        <a:xfrm>
          <a:off x="8746925" y="1281623"/>
          <a:ext cx="1917088" cy="2272860"/>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Open Sans" panose="020B0606030504020204" pitchFamily="34" charset="0"/>
            </a:rPr>
            <a:t>Difficulty paying debts due to loss of revenue and increased costs</a:t>
          </a:r>
          <a:endParaRPr lang="fr-FR" sz="1600" b="0" kern="1200" dirty="0">
            <a:latin typeface="Open Sans" panose="020B0606030504020204" pitchFamily="34" charset="0"/>
            <a:ea typeface="Open Sans" panose="020B0606030504020204" pitchFamily="34" charset="0"/>
            <a:cs typeface="Open Sans" panose="020B0606030504020204" pitchFamily="34" charset="0"/>
          </a:endParaRPr>
        </a:p>
      </dsp:txBody>
      <dsp:txXfrm>
        <a:off x="8746925" y="1281623"/>
        <a:ext cx="1917088" cy="227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2DBC8-BC22-4074-A0E2-9AC00B522180}">
      <dsp:nvSpPr>
        <dsp:cNvPr id="0" name=""/>
        <dsp:cNvSpPr/>
      </dsp:nvSpPr>
      <dsp:spPr>
        <a:xfrm>
          <a:off x="2540" y="116012"/>
          <a:ext cx="2476500" cy="3456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dirty="0"/>
            <a:t>Adaptative BM</a:t>
          </a:r>
          <a:endParaRPr lang="fr-FR" sz="1400" kern="1200" dirty="0"/>
        </a:p>
      </dsp:txBody>
      <dsp:txXfrm>
        <a:off x="2540" y="116012"/>
        <a:ext cx="2476500" cy="345600"/>
      </dsp:txXfrm>
    </dsp:sp>
    <dsp:sp modelId="{ACF783FF-CCE2-4BBB-8FC7-96BB98B2BE1C}">
      <dsp:nvSpPr>
        <dsp:cNvPr id="0" name=""/>
        <dsp:cNvSpPr/>
      </dsp:nvSpPr>
      <dsp:spPr>
        <a:xfrm>
          <a:off x="2540" y="461612"/>
          <a:ext cx="2476500" cy="1760231"/>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Activity that has evolved to meet new needs.
Costly and intense adaptation.
Requires identifying development opportunities and implementing them quickly.</a:t>
          </a:r>
          <a:endParaRPr lang="fr-FR" sz="1200" kern="1200" dirty="0"/>
        </a:p>
      </dsp:txBody>
      <dsp:txXfrm>
        <a:off x="2540" y="461612"/>
        <a:ext cx="2476500" cy="1760231"/>
      </dsp:txXfrm>
    </dsp:sp>
    <dsp:sp modelId="{82945D86-6B50-4D1B-807C-9778C1E09D82}">
      <dsp:nvSpPr>
        <dsp:cNvPr id="0" name=""/>
        <dsp:cNvSpPr/>
      </dsp:nvSpPr>
      <dsp:spPr>
        <a:xfrm>
          <a:off x="2825750" y="116012"/>
          <a:ext cx="2476500" cy="345600"/>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dirty="0" err="1"/>
            <a:t>Antifragile</a:t>
          </a:r>
          <a:r>
            <a:rPr lang="fr-FR" sz="1400" b="1" kern="1200" dirty="0"/>
            <a:t> BM</a:t>
          </a:r>
          <a:endParaRPr lang="fr-FR" sz="1200" kern="1200" dirty="0"/>
        </a:p>
      </dsp:txBody>
      <dsp:txXfrm>
        <a:off x="2825750" y="116012"/>
        <a:ext cx="2476500" cy="345600"/>
      </dsp:txXfrm>
    </dsp:sp>
    <dsp:sp modelId="{673AD459-46DB-49D3-8467-299138A120FC}">
      <dsp:nvSpPr>
        <dsp:cNvPr id="0" name=""/>
        <dsp:cNvSpPr/>
      </dsp:nvSpPr>
      <dsp:spPr>
        <a:xfrm>
          <a:off x="2825750" y="461612"/>
          <a:ext cx="2476500" cy="1760231"/>
        </a:xfrm>
        <a:prstGeom prst="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Activity performs better during crisis.
Some capabilities considered expensive, complex, and unproductive before the crisis became important after the crisis.
Need to have the right environment to accelerate business development.</a:t>
          </a:r>
          <a:endParaRPr lang="fr-FR" sz="1200" kern="1200" dirty="0"/>
        </a:p>
      </dsp:txBody>
      <dsp:txXfrm>
        <a:off x="2825750" y="461612"/>
        <a:ext cx="2476500" cy="1760231"/>
      </dsp:txXfrm>
    </dsp:sp>
    <dsp:sp modelId="{7AE91B8F-3E07-42DC-8659-E483A94C8D45}">
      <dsp:nvSpPr>
        <dsp:cNvPr id="0" name=""/>
        <dsp:cNvSpPr/>
      </dsp:nvSpPr>
      <dsp:spPr>
        <a:xfrm>
          <a:off x="5648960" y="116012"/>
          <a:ext cx="2476500" cy="3456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dirty="0" err="1"/>
            <a:t>Robust</a:t>
          </a:r>
          <a:r>
            <a:rPr lang="fr-FR" sz="1400" b="1" kern="1200" dirty="0"/>
            <a:t> BM</a:t>
          </a:r>
          <a:endParaRPr lang="fr-FR" sz="1400" kern="1200" dirty="0"/>
        </a:p>
      </dsp:txBody>
      <dsp:txXfrm>
        <a:off x="5648960" y="116012"/>
        <a:ext cx="2476500" cy="345600"/>
      </dsp:txXfrm>
    </dsp:sp>
    <dsp:sp modelId="{4D3B8AD6-BD6B-4CDD-A71F-266A84015E43}">
      <dsp:nvSpPr>
        <dsp:cNvPr id="0" name=""/>
        <dsp:cNvSpPr/>
      </dsp:nvSpPr>
      <dsp:spPr>
        <a:xfrm>
          <a:off x="5648960" y="461612"/>
          <a:ext cx="2476500" cy="1760231"/>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Activity at a desired operational state during the crisis.
Areas in which the crisis has changed only the volume and not the nature of the business.
Need to manage to ensure business continuity and manage volume changes</a:t>
          </a:r>
          <a:endParaRPr lang="fr-FR" sz="1200" kern="1200" dirty="0"/>
        </a:p>
      </dsp:txBody>
      <dsp:txXfrm>
        <a:off x="5648960" y="461612"/>
        <a:ext cx="2476500" cy="1760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B6556-99E4-466B-94EA-0C72DD182E51}">
      <dsp:nvSpPr>
        <dsp:cNvPr id="0" name=""/>
        <dsp:cNvSpPr/>
      </dsp:nvSpPr>
      <dsp:spPr>
        <a:xfrm>
          <a:off x="2540" y="48275"/>
          <a:ext cx="2476500" cy="403200"/>
        </a:xfrm>
        <a:prstGeom prst="rect">
          <a:avLst/>
        </a:prstGeom>
        <a:solidFill>
          <a:schemeClr val="tx1"/>
        </a:soli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dirty="0" err="1"/>
            <a:t>Aided</a:t>
          </a:r>
          <a:r>
            <a:rPr lang="fr-FR" sz="1400" b="1" kern="1200" dirty="0"/>
            <a:t> BM</a:t>
          </a:r>
        </a:p>
      </dsp:txBody>
      <dsp:txXfrm>
        <a:off x="2540" y="48275"/>
        <a:ext cx="2476500" cy="403200"/>
      </dsp:txXfrm>
    </dsp:sp>
    <dsp:sp modelId="{8074A953-2C92-4CF2-9743-43BCDBF766EF}">
      <dsp:nvSpPr>
        <dsp:cNvPr id="0" name=""/>
        <dsp:cNvSpPr/>
      </dsp:nvSpPr>
      <dsp:spPr>
        <a:xfrm>
          <a:off x="2540" y="451475"/>
          <a:ext cx="2476500" cy="204159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activity is not self-financing and needs external support such as a government aid program.
The assistance provided is preferable to other alternatives (unemployment, loss of income, closure...)
Need to identify and apply for assistance to resume business at a later date.</a:t>
          </a:r>
          <a:endParaRPr lang="fr-FR" sz="1200" kern="1200" dirty="0"/>
        </a:p>
      </dsp:txBody>
      <dsp:txXfrm>
        <a:off x="2540" y="451475"/>
        <a:ext cx="2476500" cy="2041593"/>
      </dsp:txXfrm>
    </dsp:sp>
    <dsp:sp modelId="{ADF29356-4775-427C-A4B8-96400539E571}">
      <dsp:nvSpPr>
        <dsp:cNvPr id="0" name=""/>
        <dsp:cNvSpPr/>
      </dsp:nvSpPr>
      <dsp:spPr>
        <a:xfrm>
          <a:off x="2825750" y="48275"/>
          <a:ext cx="2476500" cy="40320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dirty="0" err="1"/>
            <a:t>Suspended</a:t>
          </a:r>
          <a:r>
            <a:rPr lang="fr-FR" sz="1400" b="1" kern="1200" dirty="0"/>
            <a:t> BM</a:t>
          </a:r>
        </a:p>
      </dsp:txBody>
      <dsp:txXfrm>
        <a:off x="2825750" y="48275"/>
        <a:ext cx="2476500" cy="403200"/>
      </dsp:txXfrm>
    </dsp:sp>
    <dsp:sp modelId="{4B01F600-C68D-40F0-934D-2BF19384704A}">
      <dsp:nvSpPr>
        <dsp:cNvPr id="0" name=""/>
        <dsp:cNvSpPr/>
      </dsp:nvSpPr>
      <dsp:spPr>
        <a:xfrm>
          <a:off x="2825750" y="451475"/>
          <a:ext cx="2476500" cy="2041593"/>
        </a:xfrm>
        <a:prstGeom prst="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Temporary closure of the business with the intention to reopen after the crisis.
The business will be profitable again after the crisis.
Requires sufficient capital for the period of closure and guaranteed access to human resources upon restart.</a:t>
          </a:r>
          <a:endParaRPr lang="fr-FR" sz="1400" kern="1200" dirty="0"/>
        </a:p>
      </dsp:txBody>
      <dsp:txXfrm>
        <a:off x="2825750" y="451475"/>
        <a:ext cx="2476500" cy="2041593"/>
      </dsp:txXfrm>
    </dsp:sp>
    <dsp:sp modelId="{1E6E405D-6C78-444B-81E3-C6BC58984379}">
      <dsp:nvSpPr>
        <dsp:cNvPr id="0" name=""/>
        <dsp:cNvSpPr/>
      </dsp:nvSpPr>
      <dsp:spPr>
        <a:xfrm>
          <a:off x="5648960" y="48275"/>
          <a:ext cx="2476500" cy="40320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b="1" kern="1200" dirty="0" err="1"/>
            <a:t>Retired</a:t>
          </a:r>
          <a:r>
            <a:rPr lang="fr-FR" sz="1400" b="1" kern="1200" dirty="0"/>
            <a:t> BM</a:t>
          </a:r>
        </a:p>
      </dsp:txBody>
      <dsp:txXfrm>
        <a:off x="5648960" y="48275"/>
        <a:ext cx="2476500" cy="403200"/>
      </dsp:txXfrm>
    </dsp:sp>
    <dsp:sp modelId="{EB19BE04-0368-4891-A737-396A35B388EC}">
      <dsp:nvSpPr>
        <dsp:cNvPr id="0" name=""/>
        <dsp:cNvSpPr/>
      </dsp:nvSpPr>
      <dsp:spPr>
        <a:xfrm>
          <a:off x="5648960" y="451475"/>
          <a:ext cx="2476500" cy="2041593"/>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Temporary closure of the business with the intention to reopen after the crisis.
The business will be profitable again after the crisis.
Requires sufficient capital for the period of closure and guaranteed access to human resources upon restart.</a:t>
          </a:r>
          <a:endParaRPr lang="fr-FR" sz="1200" kern="1200" dirty="0"/>
        </a:p>
      </dsp:txBody>
      <dsp:txXfrm>
        <a:off x="5648960" y="451475"/>
        <a:ext cx="2476500" cy="2041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E7879-A183-46A5-9E15-6F65D39A31EE}">
      <dsp:nvSpPr>
        <dsp:cNvPr id="0" name=""/>
        <dsp:cNvSpPr/>
      </dsp:nvSpPr>
      <dsp:spPr>
        <a:xfrm>
          <a:off x="3091" y="415326"/>
          <a:ext cx="2452910" cy="147174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Cost reduction</a:t>
          </a:r>
          <a:endParaRPr lang="fr-FR" sz="1600" b="1" kern="1200" dirty="0"/>
        </a:p>
      </dsp:txBody>
      <dsp:txXfrm>
        <a:off x="3091" y="415326"/>
        <a:ext cx="2452910" cy="1471746"/>
      </dsp:txXfrm>
    </dsp:sp>
    <dsp:sp modelId="{BE853C1D-6889-4CE4-BD9D-63B080489435}">
      <dsp:nvSpPr>
        <dsp:cNvPr id="0" name=""/>
        <dsp:cNvSpPr/>
      </dsp:nvSpPr>
      <dsp:spPr>
        <a:xfrm>
          <a:off x="2701293" y="415326"/>
          <a:ext cx="2452910" cy="1471746"/>
        </a:xfrm>
        <a:prstGeom prst="rect">
          <a:avLst/>
        </a:prstGeom>
        <a:gradFill rotWithShape="0">
          <a:gsLst>
            <a:gs pos="0">
              <a:schemeClr val="accent4">
                <a:hueOff val="1732615"/>
                <a:satOff val="-7995"/>
                <a:lumOff val="294"/>
                <a:alphaOff val="0"/>
                <a:satMod val="103000"/>
                <a:lumMod val="102000"/>
                <a:tint val="94000"/>
              </a:schemeClr>
            </a:gs>
            <a:gs pos="50000">
              <a:schemeClr val="accent4">
                <a:hueOff val="1732615"/>
                <a:satOff val="-7995"/>
                <a:lumOff val="294"/>
                <a:alphaOff val="0"/>
                <a:satMod val="110000"/>
                <a:lumMod val="100000"/>
                <a:shade val="100000"/>
              </a:schemeClr>
            </a:gs>
            <a:gs pos="100000">
              <a:schemeClr val="accent4">
                <a:hueOff val="1732615"/>
                <a:satOff val="-7995"/>
                <a:lumOff val="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Reorganization of activities</a:t>
          </a:r>
          <a:endParaRPr lang="fr-FR" sz="1600" b="1" kern="1200" dirty="0"/>
        </a:p>
      </dsp:txBody>
      <dsp:txXfrm>
        <a:off x="2701293" y="415326"/>
        <a:ext cx="2452910" cy="1471746"/>
      </dsp:txXfrm>
    </dsp:sp>
    <dsp:sp modelId="{0DB38696-3699-4B35-86E5-EC183A00F983}">
      <dsp:nvSpPr>
        <dsp:cNvPr id="0" name=""/>
        <dsp:cNvSpPr/>
      </dsp:nvSpPr>
      <dsp:spPr>
        <a:xfrm>
          <a:off x="5399495" y="415326"/>
          <a:ext cx="2452910" cy="1471746"/>
        </a:xfrm>
        <a:prstGeom prst="rect">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Reconfiguration of the supply chain</a:t>
          </a:r>
          <a:endParaRPr lang="fr-FR" sz="1600" b="1" kern="1200" dirty="0"/>
        </a:p>
      </dsp:txBody>
      <dsp:txXfrm>
        <a:off x="5399495" y="415326"/>
        <a:ext cx="2452910" cy="1471746"/>
      </dsp:txXfrm>
    </dsp:sp>
    <dsp:sp modelId="{8E1FF6A8-DD8A-4F9C-87E5-BD7C486E9A28}">
      <dsp:nvSpPr>
        <dsp:cNvPr id="0" name=""/>
        <dsp:cNvSpPr/>
      </dsp:nvSpPr>
      <dsp:spPr>
        <a:xfrm>
          <a:off x="8097697" y="415326"/>
          <a:ext cx="2452910" cy="1471746"/>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Expanding distribution channels</a:t>
          </a:r>
          <a:endParaRPr lang="fr-FR" sz="1600" b="1" kern="1200" dirty="0"/>
        </a:p>
      </dsp:txBody>
      <dsp:txXfrm>
        <a:off x="8097697" y="415326"/>
        <a:ext cx="2452910" cy="1471746"/>
      </dsp:txXfrm>
    </dsp:sp>
    <dsp:sp modelId="{919BAA17-9044-4B26-973C-6BAF882C0CB8}">
      <dsp:nvSpPr>
        <dsp:cNvPr id="0" name=""/>
        <dsp:cNvSpPr/>
      </dsp:nvSpPr>
      <dsp:spPr>
        <a:xfrm>
          <a:off x="1352192" y="2132363"/>
          <a:ext cx="2452910" cy="1471746"/>
        </a:xfrm>
        <a:prstGeom prst="rect">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Adaptation of the existing value proposition</a:t>
          </a:r>
          <a:endParaRPr lang="fr-FR" sz="1600" b="1" kern="1200" dirty="0"/>
        </a:p>
      </dsp:txBody>
      <dsp:txXfrm>
        <a:off x="1352192" y="2132363"/>
        <a:ext cx="2452910" cy="1471746"/>
      </dsp:txXfrm>
    </dsp:sp>
    <dsp:sp modelId="{DD1435FE-D5AA-4F1B-ABED-5ED6001E7B14}">
      <dsp:nvSpPr>
        <dsp:cNvPr id="0" name=""/>
        <dsp:cNvSpPr/>
      </dsp:nvSpPr>
      <dsp:spPr>
        <a:xfrm>
          <a:off x="4050394" y="2132363"/>
          <a:ext cx="2452910" cy="1471746"/>
        </a:xfrm>
        <a:prstGeom prst="rect">
          <a:avLst/>
        </a:prstGeom>
        <a:gradFill rotWithShape="0">
          <a:gsLst>
            <a:gs pos="0">
              <a:schemeClr val="accent4">
                <a:hueOff val="8663077"/>
                <a:satOff val="-39973"/>
                <a:lumOff val="1471"/>
                <a:alphaOff val="0"/>
                <a:satMod val="103000"/>
                <a:lumMod val="102000"/>
                <a:tint val="94000"/>
              </a:schemeClr>
            </a:gs>
            <a:gs pos="50000">
              <a:schemeClr val="accent4">
                <a:hueOff val="8663077"/>
                <a:satOff val="-39973"/>
                <a:lumOff val="1471"/>
                <a:alphaOff val="0"/>
                <a:satMod val="110000"/>
                <a:lumMod val="100000"/>
                <a:shade val="100000"/>
              </a:schemeClr>
            </a:gs>
            <a:gs pos="100000">
              <a:schemeClr val="accent4">
                <a:hueOff val="8663077"/>
                <a:satOff val="-39973"/>
                <a:lumOff val="1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Development of a new value proposition</a:t>
          </a:r>
          <a:endParaRPr lang="fr-FR" sz="1600" b="1" kern="1200" dirty="0"/>
        </a:p>
      </dsp:txBody>
      <dsp:txXfrm>
        <a:off x="4050394" y="2132363"/>
        <a:ext cx="2452910" cy="1471746"/>
      </dsp:txXfrm>
    </dsp:sp>
    <dsp:sp modelId="{076575F3-F96B-4715-B817-0B20C6AF5644}">
      <dsp:nvSpPr>
        <dsp:cNvPr id="0" name=""/>
        <dsp:cNvSpPr/>
      </dsp:nvSpPr>
      <dsp:spPr>
        <a:xfrm>
          <a:off x="6748596" y="2132363"/>
          <a:ext cx="2452910" cy="1471746"/>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Development </a:t>
          </a:r>
          <a:r>
            <a:rPr lang="en-US" sz="1600" b="1" kern="1200" dirty="0"/>
            <a:t>of a new business model</a:t>
          </a:r>
          <a:endParaRPr lang="fr-FR" sz="1600" b="1" kern="1200" dirty="0"/>
        </a:p>
      </dsp:txBody>
      <dsp:txXfrm>
        <a:off x="6748596" y="2132363"/>
        <a:ext cx="2452910" cy="1471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A7160-AC39-487F-86D9-C79A6EBCE35B}">
      <dsp:nvSpPr>
        <dsp:cNvPr id="0" name=""/>
        <dsp:cNvSpPr/>
      </dsp:nvSpPr>
      <dsp:spPr>
        <a:xfrm>
          <a:off x="2412211" y="482556"/>
          <a:ext cx="3303576" cy="3303576"/>
        </a:xfrm>
        <a:prstGeom prst="blockArc">
          <a:avLst>
            <a:gd name="adj1" fmla="val 12600000"/>
            <a:gd name="adj2" fmla="val 16200000"/>
            <a:gd name="adj3" fmla="val 4523"/>
          </a:avLst>
        </a:prstGeom>
        <a:solidFill>
          <a:srgbClr val="2ED7A1"/>
        </a:solidFill>
        <a:ln>
          <a:solidFill>
            <a:srgbClr val="2ED7A1"/>
          </a:solidFill>
        </a:ln>
        <a:effectLst/>
      </dsp:spPr>
      <dsp:style>
        <a:lnRef idx="0">
          <a:scrgbClr r="0" g="0" b="0"/>
        </a:lnRef>
        <a:fillRef idx="1">
          <a:scrgbClr r="0" g="0" b="0"/>
        </a:fillRef>
        <a:effectRef idx="0">
          <a:scrgbClr r="0" g="0" b="0"/>
        </a:effectRef>
        <a:fontRef idx="minor">
          <a:schemeClr val="lt1"/>
        </a:fontRef>
      </dsp:style>
    </dsp:sp>
    <dsp:sp modelId="{49F7EFEA-CFA4-4958-8E8E-D8A653B2B3B4}">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77E4A2-859E-4BEF-8D50-9DB92F7F68DE}">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8C9526-756C-467B-8449-C8AD2968E3B2}">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19B114-78E0-41FA-A502-97E7D5B49DB6}">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69949-5C85-4BDB-8C2F-7CB14913C890}">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 </a:t>
          </a:r>
        </a:p>
      </dsp:txBody>
      <dsp:txXfrm>
        <a:off x="3539917" y="1610262"/>
        <a:ext cx="1048164" cy="1048164"/>
      </dsp:txXfrm>
    </dsp:sp>
    <dsp:sp modelId="{70082043-9A33-47DB-974C-2675391E3FF5}">
      <dsp:nvSpPr>
        <dsp:cNvPr id="0" name=""/>
        <dsp:cNvSpPr/>
      </dsp:nvSpPr>
      <dsp:spPr>
        <a:xfrm>
          <a:off x="3275987" y="1095"/>
          <a:ext cx="1576024" cy="1037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Calibri" panose="020F0502020204030204" pitchFamily="34" charset="0"/>
            </a:rPr>
            <a:t>Innovation capacity</a:t>
          </a:r>
          <a:endParaRPr lang="fr-FR" sz="1400" kern="1200" dirty="0"/>
        </a:p>
      </dsp:txBody>
      <dsp:txXfrm>
        <a:off x="3506790" y="153052"/>
        <a:ext cx="1114418" cy="733715"/>
      </dsp:txXfrm>
    </dsp:sp>
    <dsp:sp modelId="{97B6A5A6-16E6-4D4E-8CFC-90AA7A6010A0}">
      <dsp:nvSpPr>
        <dsp:cNvPr id="0" name=""/>
        <dsp:cNvSpPr/>
      </dsp:nvSpPr>
      <dsp:spPr>
        <a:xfrm>
          <a:off x="4674128" y="808312"/>
          <a:ext cx="1576024" cy="10376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4B698ABD-8340-443E-AE88-9B86613B12C5}">
      <dsp:nvSpPr>
        <dsp:cNvPr id="0" name=""/>
        <dsp:cNvSpPr/>
      </dsp:nvSpPr>
      <dsp:spPr>
        <a:xfrm>
          <a:off x="4674128" y="2422746"/>
          <a:ext cx="1576024" cy="10376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559B1069-4952-490A-BE39-D3D70B27915D}">
      <dsp:nvSpPr>
        <dsp:cNvPr id="0" name=""/>
        <dsp:cNvSpPr/>
      </dsp:nvSpPr>
      <dsp:spPr>
        <a:xfrm>
          <a:off x="3275987" y="3229963"/>
          <a:ext cx="1576024" cy="10376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BA98B50D-DDFA-4EF6-9971-58BF1D1284D2}">
      <dsp:nvSpPr>
        <dsp:cNvPr id="0" name=""/>
        <dsp:cNvSpPr/>
      </dsp:nvSpPr>
      <dsp:spPr>
        <a:xfrm>
          <a:off x="1877847" y="2422746"/>
          <a:ext cx="1576024" cy="1037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latin typeface="Open Sans" panose="020B0606030504020204" pitchFamily="34" charset="0"/>
              <a:ea typeface="Calibri" panose="020F0502020204030204" pitchFamily="34" charset="0"/>
            </a:rPr>
            <a:t>Organisation</a:t>
          </a:r>
          <a:endParaRPr lang="en-US" sz="1400" kern="1200" dirty="0">
            <a:latin typeface="Open Sans" panose="020B0606030504020204" pitchFamily="34" charset="0"/>
            <a:ea typeface="Calibri" panose="020F0502020204030204" pitchFamily="34" charset="0"/>
          </a:endParaRPr>
        </a:p>
      </dsp:txBody>
      <dsp:txXfrm>
        <a:off x="2108650" y="2574703"/>
        <a:ext cx="1114418" cy="733715"/>
      </dsp:txXfrm>
    </dsp:sp>
    <dsp:sp modelId="{369920F3-0951-4E16-AD1F-5C38C7D3F907}">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A3E3D-780C-4140-8979-96329163D594}">
      <dsp:nvSpPr>
        <dsp:cNvPr id="0" name=""/>
        <dsp:cNvSpPr/>
      </dsp:nvSpPr>
      <dsp:spPr>
        <a:xfrm>
          <a:off x="2412211" y="482556"/>
          <a:ext cx="3303576" cy="3303576"/>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AE310D-FAA2-48DC-ACA4-522631178050}">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DAB431-343A-40A9-B262-0609FB9C5DF8}">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345E71-437F-45C5-BE45-9C9D8A1B1D1D}">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536CCE-ECE5-4378-A6D6-B22A58B61240}">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1A8DB5-5273-4E3E-87A2-87FD100A35BA}">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 </a:t>
          </a:r>
          <a:endParaRPr lang="fr-FR" sz="1400" b="1" kern="1200" dirty="0"/>
        </a:p>
      </dsp:txBody>
      <dsp:txXfrm>
        <a:off x="3539917" y="1610262"/>
        <a:ext cx="1048164" cy="1048164"/>
      </dsp:txXfrm>
    </dsp:sp>
    <dsp:sp modelId="{82F21323-ED8D-425E-9FD9-B8CE6A244D94}">
      <dsp:nvSpPr>
        <dsp:cNvPr id="0" name=""/>
        <dsp:cNvSpPr/>
      </dsp:nvSpPr>
      <dsp:spPr>
        <a:xfrm>
          <a:off x="3275987" y="1095"/>
          <a:ext cx="1576024" cy="1037629"/>
        </a:xfrm>
        <a:prstGeom prst="ellipse">
          <a:avLst/>
        </a:prstGeom>
        <a:solidFill>
          <a:schemeClr val="accent2">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Innovation capacity</a:t>
          </a:r>
          <a:endParaRPr lang="fr-FR" sz="1300" kern="1200" dirty="0"/>
        </a:p>
      </dsp:txBody>
      <dsp:txXfrm>
        <a:off x="3506790" y="153052"/>
        <a:ext cx="1114418" cy="733715"/>
      </dsp:txXfrm>
    </dsp:sp>
    <dsp:sp modelId="{80758F94-A76F-4288-98F3-4B264F62D99A}">
      <dsp:nvSpPr>
        <dsp:cNvPr id="0" name=""/>
        <dsp:cNvSpPr/>
      </dsp:nvSpPr>
      <dsp:spPr>
        <a:xfrm>
          <a:off x="4674128" y="808312"/>
          <a:ext cx="1576024" cy="10376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36CF28BA-0E7A-4A2B-8D0D-E5851333CF5E}">
      <dsp:nvSpPr>
        <dsp:cNvPr id="0" name=""/>
        <dsp:cNvSpPr/>
      </dsp:nvSpPr>
      <dsp:spPr>
        <a:xfrm>
          <a:off x="4674128" y="2422746"/>
          <a:ext cx="1576024" cy="10376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E05AD9F9-E07C-45A0-AD7A-3A44434DDC33}">
      <dsp:nvSpPr>
        <dsp:cNvPr id="0" name=""/>
        <dsp:cNvSpPr/>
      </dsp:nvSpPr>
      <dsp:spPr>
        <a:xfrm>
          <a:off x="3275987" y="3229963"/>
          <a:ext cx="1576024" cy="10376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16936EF1-9AEB-4EEB-91B3-D416093C4093}">
      <dsp:nvSpPr>
        <dsp:cNvPr id="0" name=""/>
        <dsp:cNvSpPr/>
      </dsp:nvSpPr>
      <dsp:spPr>
        <a:xfrm>
          <a:off x="1877847" y="2422746"/>
          <a:ext cx="1576024" cy="1037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Open Sans" panose="020B0606030504020204" pitchFamily="34" charset="0"/>
              <a:ea typeface="Calibri" panose="020F0502020204030204" pitchFamily="34" charset="0"/>
            </a:rPr>
            <a:t>Organisation</a:t>
          </a:r>
          <a:endParaRPr lang="en-US" sz="1300" kern="1200" dirty="0">
            <a:latin typeface="Open Sans" panose="020B0606030504020204" pitchFamily="34" charset="0"/>
            <a:ea typeface="Calibri" panose="020F0502020204030204" pitchFamily="34" charset="0"/>
          </a:endParaRPr>
        </a:p>
      </dsp:txBody>
      <dsp:txXfrm>
        <a:off x="2108650" y="2574703"/>
        <a:ext cx="1114418" cy="733715"/>
      </dsp:txXfrm>
    </dsp:sp>
    <dsp:sp modelId="{B421B1CC-6D65-4A89-875C-E15B21F785C6}">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DF427-85EE-46AF-B5E1-B44A9AF3AFBE}">
      <dsp:nvSpPr>
        <dsp:cNvPr id="0" name=""/>
        <dsp:cNvSpPr/>
      </dsp:nvSpPr>
      <dsp:spPr>
        <a:xfrm>
          <a:off x="2412211" y="482556"/>
          <a:ext cx="3303576" cy="3303576"/>
        </a:xfrm>
        <a:prstGeom prst="blockArc">
          <a:avLst>
            <a:gd name="adj1" fmla="val 12600000"/>
            <a:gd name="adj2" fmla="val 162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0CFFE9-31B3-4D46-88E7-E4D944DFBF5B}">
      <dsp:nvSpPr>
        <dsp:cNvPr id="0" name=""/>
        <dsp:cNvSpPr/>
      </dsp:nvSpPr>
      <dsp:spPr>
        <a:xfrm>
          <a:off x="2412211" y="482556"/>
          <a:ext cx="3303576" cy="3303576"/>
        </a:xfrm>
        <a:prstGeom prst="blockArc">
          <a:avLst>
            <a:gd name="adj1" fmla="val 9000000"/>
            <a:gd name="adj2" fmla="val 12600000"/>
            <a:gd name="adj3" fmla="val 4523"/>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4FBAFA-FEBE-4E97-80AC-F0A2C31C0D24}">
      <dsp:nvSpPr>
        <dsp:cNvPr id="0" name=""/>
        <dsp:cNvSpPr/>
      </dsp:nvSpPr>
      <dsp:spPr>
        <a:xfrm>
          <a:off x="2412211" y="482556"/>
          <a:ext cx="3303576" cy="3303576"/>
        </a:xfrm>
        <a:prstGeom prst="blockArc">
          <a:avLst>
            <a:gd name="adj1" fmla="val 5400000"/>
            <a:gd name="adj2" fmla="val 9000000"/>
            <a:gd name="adj3" fmla="val 452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7CB111-97C2-4639-BE2C-B9AC23CDF94C}">
      <dsp:nvSpPr>
        <dsp:cNvPr id="0" name=""/>
        <dsp:cNvSpPr/>
      </dsp:nvSpPr>
      <dsp:spPr>
        <a:xfrm>
          <a:off x="2412211" y="482556"/>
          <a:ext cx="3303576" cy="3303576"/>
        </a:xfrm>
        <a:prstGeom prst="blockArc">
          <a:avLst>
            <a:gd name="adj1" fmla="val 1800000"/>
            <a:gd name="adj2" fmla="val 5400000"/>
            <a:gd name="adj3" fmla="val 452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FE9D7-E9AA-4D1E-A47E-3DCC0C5BB046}">
      <dsp:nvSpPr>
        <dsp:cNvPr id="0" name=""/>
        <dsp:cNvSpPr/>
      </dsp:nvSpPr>
      <dsp:spPr>
        <a:xfrm>
          <a:off x="2412211" y="482556"/>
          <a:ext cx="3303576" cy="3303576"/>
        </a:xfrm>
        <a:prstGeom prst="blockArc">
          <a:avLst>
            <a:gd name="adj1" fmla="val 19800000"/>
            <a:gd name="adj2" fmla="val 1800000"/>
            <a:gd name="adj3" fmla="val 452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A005C7-7C09-4F8A-A657-BB22B8325E5F}">
      <dsp:nvSpPr>
        <dsp:cNvPr id="0" name=""/>
        <dsp:cNvSpPr/>
      </dsp:nvSpPr>
      <dsp:spPr>
        <a:xfrm>
          <a:off x="2412211" y="482556"/>
          <a:ext cx="3303576" cy="3303576"/>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6112AF-4E17-4BF6-BB5C-2BABE661123E}">
      <dsp:nvSpPr>
        <dsp:cNvPr id="0" name=""/>
        <dsp:cNvSpPr/>
      </dsp:nvSpPr>
      <dsp:spPr>
        <a:xfrm>
          <a:off x="3322835" y="1393180"/>
          <a:ext cx="1482328" cy="1482328"/>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1" kern="1200"/>
            <a:t> </a:t>
          </a:r>
          <a:endParaRPr lang="fr-FR" sz="1400" b="1" kern="1200" dirty="0"/>
        </a:p>
      </dsp:txBody>
      <dsp:txXfrm>
        <a:off x="3539917" y="1610262"/>
        <a:ext cx="1048164" cy="1048164"/>
      </dsp:txXfrm>
    </dsp:sp>
    <dsp:sp modelId="{AC801993-CA24-413D-9DC9-2FC35CD64AD9}">
      <dsp:nvSpPr>
        <dsp:cNvPr id="0" name=""/>
        <dsp:cNvSpPr/>
      </dsp:nvSpPr>
      <dsp:spPr>
        <a:xfrm>
          <a:off x="3275987" y="1095"/>
          <a:ext cx="1576024" cy="10376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Innovation capacity</a:t>
          </a:r>
          <a:endParaRPr lang="fr-FR" sz="1300" kern="1200" dirty="0"/>
        </a:p>
      </dsp:txBody>
      <dsp:txXfrm>
        <a:off x="3506790" y="153052"/>
        <a:ext cx="1114418" cy="733715"/>
      </dsp:txXfrm>
    </dsp:sp>
    <dsp:sp modelId="{C7AC09FA-93E7-42D9-AE91-CB7423C09704}">
      <dsp:nvSpPr>
        <dsp:cNvPr id="0" name=""/>
        <dsp:cNvSpPr/>
      </dsp:nvSpPr>
      <dsp:spPr>
        <a:xfrm>
          <a:off x="4674128" y="808312"/>
          <a:ext cx="1576024" cy="1037629"/>
        </a:xfrm>
        <a:prstGeom prst="ellipse">
          <a:avLst/>
        </a:prstGeom>
        <a:solidFill>
          <a:schemeClr val="accent3">
            <a:hueOff val="0"/>
            <a:satOff val="0"/>
            <a:lumOff val="0"/>
            <a:alphaOff val="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Collaboration</a:t>
          </a:r>
        </a:p>
      </dsp:txBody>
      <dsp:txXfrm>
        <a:off x="4904931" y="960269"/>
        <a:ext cx="1114418" cy="733715"/>
      </dsp:txXfrm>
    </dsp:sp>
    <dsp:sp modelId="{6400DD47-4D65-4AA8-98AC-F036B52CC840}">
      <dsp:nvSpPr>
        <dsp:cNvPr id="0" name=""/>
        <dsp:cNvSpPr/>
      </dsp:nvSpPr>
      <dsp:spPr>
        <a:xfrm>
          <a:off x="4674128" y="2422746"/>
          <a:ext cx="1576024" cy="103762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Process</a:t>
          </a:r>
        </a:p>
      </dsp:txBody>
      <dsp:txXfrm>
        <a:off x="4904931" y="2574703"/>
        <a:ext cx="1114418" cy="733715"/>
      </dsp:txXfrm>
    </dsp:sp>
    <dsp:sp modelId="{460D042A-AEA3-4C85-8EF0-A3FF221AFC02}">
      <dsp:nvSpPr>
        <dsp:cNvPr id="0" name=""/>
        <dsp:cNvSpPr/>
      </dsp:nvSpPr>
      <dsp:spPr>
        <a:xfrm>
          <a:off x="3275987" y="3229963"/>
          <a:ext cx="1576024" cy="103762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Agility</a:t>
          </a:r>
        </a:p>
      </dsp:txBody>
      <dsp:txXfrm>
        <a:off x="3506790" y="3381920"/>
        <a:ext cx="1114418" cy="733715"/>
      </dsp:txXfrm>
    </dsp:sp>
    <dsp:sp modelId="{EE861653-58DE-45A3-9C4C-77B489CF9709}">
      <dsp:nvSpPr>
        <dsp:cNvPr id="0" name=""/>
        <dsp:cNvSpPr/>
      </dsp:nvSpPr>
      <dsp:spPr>
        <a:xfrm>
          <a:off x="1877847" y="2422746"/>
          <a:ext cx="1576024" cy="103762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Open Sans" panose="020B0606030504020204" pitchFamily="34" charset="0"/>
              <a:ea typeface="Calibri" panose="020F0502020204030204" pitchFamily="34" charset="0"/>
            </a:rPr>
            <a:t>Organisation</a:t>
          </a:r>
          <a:endParaRPr lang="en-US" sz="1300" kern="1200" dirty="0">
            <a:latin typeface="Open Sans" panose="020B0606030504020204" pitchFamily="34" charset="0"/>
            <a:ea typeface="Calibri" panose="020F0502020204030204" pitchFamily="34" charset="0"/>
          </a:endParaRPr>
        </a:p>
      </dsp:txBody>
      <dsp:txXfrm>
        <a:off x="2108650" y="2574703"/>
        <a:ext cx="1114418" cy="733715"/>
      </dsp:txXfrm>
    </dsp:sp>
    <dsp:sp modelId="{28CB7132-7BF3-4F93-A04E-D0B0F062DD4E}">
      <dsp:nvSpPr>
        <dsp:cNvPr id="0" name=""/>
        <dsp:cNvSpPr/>
      </dsp:nvSpPr>
      <dsp:spPr>
        <a:xfrm>
          <a:off x="1877847" y="808312"/>
          <a:ext cx="1576024" cy="1037629"/>
        </a:xfrm>
        <a:prstGeom prst="ellipse">
          <a:avLst/>
        </a:prstGeom>
        <a:solidFill>
          <a:srgbClr val="2ED7A1"/>
        </a:solidFill>
        <a:ln w="12700" cap="flat" cmpd="sng" algn="ctr">
          <a:solidFill>
            <a:srgbClr val="2ED7A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Open Sans" panose="020B0606030504020204" pitchFamily="34" charset="0"/>
              <a:ea typeface="Calibri" panose="020F0502020204030204" pitchFamily="34" charset="0"/>
            </a:rPr>
            <a:t>Strategy</a:t>
          </a:r>
        </a:p>
      </dsp:txBody>
      <dsp:txXfrm>
        <a:off x="2108650" y="960269"/>
        <a:ext cx="1114418" cy="7337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405B18-7A2D-4682-AB42-51E108B415CF}" type="datetimeFigureOut">
              <a:rPr lang="en-GB" smtClean="0"/>
              <a:t>27/02/2023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77CFC5-79D4-4711-A81B-04DDDD420091}" type="slidenum">
              <a:rPr lang="en-GB" smtClean="0"/>
              <a:t>‹#›</a:t>
            </a:fld>
            <a:endParaRPr lang="en-GB"/>
          </a:p>
        </p:txBody>
      </p:sp>
    </p:spTree>
    <p:extLst>
      <p:ext uri="{BB962C8B-B14F-4D97-AF65-F5344CB8AC3E}">
        <p14:creationId xmlns:p14="http://schemas.microsoft.com/office/powerpoint/2010/main" val="3291715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F7858-B4F7-4B7F-9A3F-DE3E3BF3D33E}"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48CEE-10BE-4964-8D1D-39C11D694B8D}" type="slidenum">
              <a:rPr lang="en-GB" smtClean="0"/>
              <a:t>‹#›</a:t>
            </a:fld>
            <a:endParaRPr lang="en-GB"/>
          </a:p>
        </p:txBody>
      </p:sp>
    </p:spTree>
    <p:extLst>
      <p:ext uri="{BB962C8B-B14F-4D97-AF65-F5344CB8AC3E}">
        <p14:creationId xmlns:p14="http://schemas.microsoft.com/office/powerpoint/2010/main" val="236621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BA90A5-5962-41AD-B8A7-F0164E50B49C}" type="slidenum">
              <a:rPr lang="en-GB" altLang="en-US" smtClean="0"/>
              <a:pPr fontAlgn="base">
                <a:spcBef>
                  <a:spcPct val="0"/>
                </a:spcBef>
                <a:spcAft>
                  <a:spcPct val="0"/>
                </a:spcAft>
              </a:pPr>
              <a:t>1</a:t>
            </a:fld>
            <a:endParaRPr lang="en-GB" altLang="en-US"/>
          </a:p>
        </p:txBody>
      </p:sp>
    </p:spTree>
    <p:extLst>
      <p:ext uri="{BB962C8B-B14F-4D97-AF65-F5344CB8AC3E}">
        <p14:creationId xmlns:p14="http://schemas.microsoft.com/office/powerpoint/2010/main" val="327173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2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Finally, we would like to say thank you to all the projects and project partners for all your hard work, enthusiasm, commitment and, of course, the many outstanding achievements</a:t>
            </a:r>
          </a:p>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A90A5-5962-41AD-B8A7-F0164E50B49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264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A90A5-5962-41AD-B8A7-F0164E50B49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1735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BA90A5-5962-41AD-B8A7-F0164E50B49C}" type="slidenum">
              <a:rPr lang="en-GB" altLang="en-US" smtClean="0"/>
              <a:pPr fontAlgn="base">
                <a:spcBef>
                  <a:spcPct val="0"/>
                </a:spcBef>
                <a:spcAft>
                  <a:spcPct val="0"/>
                </a:spcAft>
              </a:pPr>
              <a:t>26</a:t>
            </a:fld>
            <a:endParaRPr lang="en-GB" altLang="en-US" dirty="0"/>
          </a:p>
        </p:txBody>
      </p:sp>
    </p:spTree>
    <p:extLst>
      <p:ext uri="{BB962C8B-B14F-4D97-AF65-F5344CB8AC3E}">
        <p14:creationId xmlns:p14="http://schemas.microsoft.com/office/powerpoint/2010/main" val="327173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Nous vivons une période sans précédent de perturbations économiques, sociales et sanitaires,</a:t>
            </a:r>
            <a:r>
              <a:rPr lang="fr-FR" sz="1200" b="0" i="0" kern="1200" baseline="0" dirty="0">
                <a:solidFill>
                  <a:schemeClr val="tx1"/>
                </a:solidFill>
                <a:effectLst/>
                <a:latin typeface="+mn-lt"/>
                <a:ea typeface="+mn-ea"/>
                <a:cs typeface="+mn-cs"/>
              </a:rPr>
              <a:t> et l</a:t>
            </a:r>
            <a:r>
              <a:rPr lang="fr-FR" sz="1200" b="0" i="0" kern="1200" dirty="0">
                <a:solidFill>
                  <a:schemeClr val="tx1"/>
                </a:solidFill>
                <a:effectLst/>
                <a:latin typeface="+mn-lt"/>
                <a:ea typeface="+mn-ea"/>
                <a:cs typeface="+mn-cs"/>
              </a:rPr>
              <a:t>a pandémie COVID-19 en est un excellent exemple puisqu’elle a changé notre façon de vivre, de travailler et d’interagir les uns avec les autres.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a:t>
            </a:r>
            <a:r>
              <a:rPr lang="fr-FR" sz="1200" b="0" i="0" kern="1200" baseline="0" dirty="0">
                <a:solidFill>
                  <a:schemeClr val="tx1"/>
                </a:solidFill>
                <a:effectLst/>
                <a:latin typeface="+mn-lt"/>
                <a:ea typeface="+mn-ea"/>
                <a:cs typeface="+mn-cs"/>
              </a:rPr>
              <a:t> majorité des</a:t>
            </a:r>
            <a:r>
              <a:rPr lang="fr-FR" sz="1200" b="0" i="0" kern="1200" dirty="0">
                <a:solidFill>
                  <a:schemeClr val="tx1"/>
                </a:solidFill>
                <a:effectLst/>
                <a:latin typeface="+mn-lt"/>
                <a:ea typeface="+mn-ea"/>
                <a:cs typeface="+mn-cs"/>
              </a:rPr>
              <a:t> entreprises ont été touchées de manière significative et ont dû faire face à des défis sans précédent. Dans ce contexte difficile, la résilience est devenue un enjeu crucial pour les entreprises et</a:t>
            </a:r>
            <a:r>
              <a:rPr lang="fr-FR" sz="1200" b="0" i="0" kern="1200" baseline="0" dirty="0">
                <a:solidFill>
                  <a:schemeClr val="tx1"/>
                </a:solidFill>
                <a:effectLst/>
                <a:latin typeface="+mn-lt"/>
                <a:ea typeface="+mn-ea"/>
                <a:cs typeface="+mn-cs"/>
              </a:rPr>
              <a:t> ceux quelque soit leur</a:t>
            </a:r>
            <a:r>
              <a:rPr lang="fr-FR" sz="1200" b="0" i="0" kern="1200" dirty="0">
                <a:solidFill>
                  <a:schemeClr val="tx1"/>
                </a:solidFill>
                <a:effectLst/>
                <a:latin typeface="+mn-lt"/>
                <a:ea typeface="+mn-ea"/>
                <a:cs typeface="+mn-cs"/>
              </a:rPr>
              <a:t> taille. Les entreprises résilientes sont mieux préparées à gérer les risques et les incertitudes, et </a:t>
            </a:r>
            <a:r>
              <a:rPr lang="fr-FR" sz="1200" b="0" i="0" kern="1200" baseline="0" dirty="0">
                <a:solidFill>
                  <a:schemeClr val="tx1"/>
                </a:solidFill>
                <a:effectLst/>
                <a:latin typeface="+mn-lt"/>
                <a:ea typeface="+mn-ea"/>
                <a:cs typeface="+mn-cs"/>
              </a:rPr>
              <a:t>en </a:t>
            </a:r>
            <a:r>
              <a:rPr lang="fr-FR" sz="1200" b="0" i="0" kern="1200" dirty="0">
                <a:solidFill>
                  <a:schemeClr val="tx1"/>
                </a:solidFill>
                <a:effectLst/>
                <a:latin typeface="+mn-lt"/>
                <a:ea typeface="+mn-ea"/>
                <a:cs typeface="+mn-cs"/>
              </a:rPr>
              <a:t>s'adaptant rapidement à des conditions changeantes, elles sont plus susceptibles de survivre et de prospérer dans des situations difficiles</a:t>
            </a:r>
            <a:r>
              <a:rPr lang="fr-FR" sz="1200" b="0" i="0" kern="1200" baseline="0" dirty="0">
                <a:solidFill>
                  <a:schemeClr val="tx1"/>
                </a:solidFill>
                <a:effectLst/>
                <a:latin typeface="+mn-lt"/>
                <a:ea typeface="+mn-ea"/>
                <a:cs typeface="+mn-cs"/>
              </a:rPr>
              <a:t>.</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La résilience est la capacité […]. Les</a:t>
            </a:r>
            <a:r>
              <a:rPr lang="fr-FR" sz="1200" b="0" i="0" kern="1200" baseline="0" dirty="0">
                <a:solidFill>
                  <a:schemeClr val="tx1"/>
                </a:solidFill>
                <a:effectLst/>
                <a:latin typeface="+mn-lt"/>
                <a:ea typeface="+mn-ea"/>
                <a:cs typeface="+mn-cs"/>
              </a:rPr>
              <a:t> chocs ou les perturbations peuvent avoir des natures divers, ça peut être[…]</a:t>
            </a:r>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endParaRPr lang="fr-FR" sz="1200" b="0" i="0" kern="1200" baseline="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28</a:t>
            </a:fld>
            <a:endParaRPr lang="en-GB"/>
          </a:p>
        </p:txBody>
      </p:sp>
    </p:spTree>
    <p:extLst>
      <p:ext uri="{BB962C8B-B14F-4D97-AF65-F5344CB8AC3E}">
        <p14:creationId xmlns:p14="http://schemas.microsoft.com/office/powerpoint/2010/main" val="365428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 études précédentes ont démontré</a:t>
            </a:r>
            <a:r>
              <a:rPr lang="fr-FR" baseline="0" dirty="0"/>
              <a:t> qu’il ne s’agissait pas d’un état mais d’un processus constitué de 3 stratégies dans un but d’innovation de business model :</a:t>
            </a:r>
          </a:p>
          <a:p>
            <a:pPr marL="171450" indent="-171450">
              <a:buFont typeface="Arial" panose="020B0604020202020204" pitchFamily="34" charset="0"/>
              <a:buChar char="•"/>
            </a:pPr>
            <a:r>
              <a:rPr lang="fr-FR" u="sng" baseline="0" dirty="0"/>
              <a:t>Retranchement :  </a:t>
            </a:r>
            <a:r>
              <a:rPr lang="fr-FR" baseline="0" dirty="0"/>
              <a:t>la PME met en place des mesures rapides à court terme ne nécessitant pas de changement organisationnels important qui sont cependant susceptible de réduire l’étendue des activités tels que la réduction des coûts.</a:t>
            </a:r>
          </a:p>
          <a:p>
            <a:pPr marL="171450" indent="-171450">
              <a:buFont typeface="Arial" panose="020B0604020202020204" pitchFamily="34" charset="0"/>
              <a:buChar char="•"/>
            </a:pPr>
            <a:r>
              <a:rPr lang="fr-FR" u="sng" baseline="0" dirty="0"/>
              <a:t>Persévérance :</a:t>
            </a:r>
            <a:r>
              <a:rPr lang="fr-FR" baseline="0" dirty="0"/>
              <a:t> la PME met en place des mesures de protection à moyen terme tels que l’extension des canaux de distributions ou la mobilisation des ressources sous-exploitées pour ramener son niveau d’activité à la normale le plus rapidement possible. </a:t>
            </a:r>
          </a:p>
          <a:p>
            <a:pPr marL="171450" indent="-171450">
              <a:buFont typeface="Arial" panose="020B0604020202020204" pitchFamily="34" charset="0"/>
              <a:buChar char="•"/>
            </a:pPr>
            <a:r>
              <a:rPr lang="fr-FR" u="sng" baseline="0" dirty="0"/>
              <a:t>Innovation :</a:t>
            </a:r>
            <a:r>
              <a:rPr lang="fr-FR" baseline="0" dirty="0"/>
              <a:t> la PME s’engage dans un renouvellement stratégique de son business model tel que l’élargissement à de nouveaux marchés, l’intégration de nouvelles compétences/technologies ou la proposition de nouveaux produits/services.</a:t>
            </a:r>
          </a:p>
          <a:p>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29</a:t>
            </a:fld>
            <a:endParaRPr lang="en-GB"/>
          </a:p>
        </p:txBody>
      </p:sp>
    </p:spTree>
    <p:extLst>
      <p:ext uri="{BB962C8B-B14F-4D97-AF65-F5344CB8AC3E}">
        <p14:creationId xmlns:p14="http://schemas.microsoft.com/office/powerpoint/2010/main" val="20119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La pandémie COVID-19 a mis en lumière l'importance de la résilience pour les entreprises. Elle a entraîné une crise économique sans précédent, avec les fermetures forcées des entreprises […]</a:t>
            </a:r>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30</a:t>
            </a:fld>
            <a:endParaRPr lang="en-GB"/>
          </a:p>
        </p:txBody>
      </p:sp>
    </p:spTree>
    <p:extLst>
      <p:ext uri="{BB962C8B-B14F-4D97-AF65-F5344CB8AC3E}">
        <p14:creationId xmlns:p14="http://schemas.microsoft.com/office/powerpoint/2010/main" val="381495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Plusieurs</a:t>
            </a:r>
            <a:r>
              <a:rPr lang="fr-FR" baseline="0" dirty="0"/>
              <a:t> situations ont été observées face à ces perturbations et 6 types de BM ont ainsi été identifiés.</a:t>
            </a:r>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31</a:t>
            </a:fld>
            <a:endParaRPr lang="en-GB"/>
          </a:p>
        </p:txBody>
      </p:sp>
    </p:spTree>
    <p:extLst>
      <p:ext uri="{BB962C8B-B14F-4D97-AF65-F5344CB8AC3E}">
        <p14:creationId xmlns:p14="http://schemas.microsoft.com/office/powerpoint/2010/main" val="367046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Pour s'adapter rapidement à ces perturbations</a:t>
            </a:r>
            <a:r>
              <a:rPr lang="fr-FR" sz="1200" b="0" i="0" kern="1200" baseline="0" dirty="0">
                <a:solidFill>
                  <a:schemeClr val="tx1"/>
                </a:solidFill>
                <a:effectLst/>
                <a:latin typeface="+mn-lt"/>
                <a:ea typeface="+mn-ea"/>
                <a:cs typeface="+mn-cs"/>
              </a:rPr>
              <a:t> et tenter de maintenir l</a:t>
            </a:r>
            <a:r>
              <a:rPr lang="fr-FR" sz="1200" b="0" i="0" kern="1200" dirty="0">
                <a:solidFill>
                  <a:schemeClr val="tx1"/>
                </a:solidFill>
                <a:effectLst/>
                <a:latin typeface="+mn-lt"/>
                <a:ea typeface="+mn-ea"/>
                <a:cs typeface="+mn-cs"/>
              </a:rPr>
              <a:t>eur activité malgré les défis auxquels elles sont confrontées, les PME les plus résilientes ont développé un</a:t>
            </a:r>
            <a:r>
              <a:rPr lang="fr-FR" sz="1200" b="0" i="0" kern="1200" baseline="0" dirty="0">
                <a:solidFill>
                  <a:schemeClr val="tx1"/>
                </a:solidFill>
                <a:effectLst/>
                <a:latin typeface="+mn-lt"/>
                <a:ea typeface="+mn-ea"/>
                <a:cs typeface="+mn-cs"/>
              </a:rPr>
              <a:t> large éventails de solutions que l’on peut regrouper en différentes catégories :</a:t>
            </a: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Réduction des coûts : ce type de mesure tel que la mise en place du chômage partiel conduit généralement à une réduction du périmètre d'activité de l'entreprise, voire à une suspension de son activité pendant la crise</a:t>
            </a: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Réorganisation des activités</a:t>
            </a:r>
            <a:r>
              <a:rPr lang="fr-FR" sz="1200" b="0" i="0" kern="1200" baseline="0" dirty="0">
                <a:solidFill>
                  <a:schemeClr val="tx1"/>
                </a:solidFill>
                <a:effectLst/>
                <a:latin typeface="+mn-lt"/>
                <a:ea typeface="+mn-ea"/>
                <a:cs typeface="+mn-cs"/>
              </a:rPr>
              <a:t> : adaptation des routines organisationnelles en intégrant le numérique, </a:t>
            </a:r>
            <a:r>
              <a:rPr lang="fr-FR" sz="1200" b="0" i="0" kern="1200" dirty="0">
                <a:solidFill>
                  <a:schemeClr val="tx1"/>
                </a:solidFill>
                <a:effectLst/>
                <a:latin typeface="+mn-lt"/>
                <a:ea typeface="+mn-ea"/>
                <a:cs typeface="+mn-cs"/>
              </a:rPr>
              <a:t>exploitation</a:t>
            </a:r>
            <a:r>
              <a:rPr lang="fr-FR" sz="1200" b="0" i="0" kern="1200" baseline="0" dirty="0">
                <a:solidFill>
                  <a:schemeClr val="tx1"/>
                </a:solidFill>
                <a:effectLst/>
                <a:latin typeface="+mn-lt"/>
                <a:ea typeface="+mn-ea"/>
                <a:cs typeface="+mn-cs"/>
              </a:rPr>
              <a:t> d</a:t>
            </a:r>
            <a:r>
              <a:rPr lang="fr-FR" sz="1200" b="0" i="0" kern="1200" dirty="0">
                <a:solidFill>
                  <a:schemeClr val="tx1"/>
                </a:solidFill>
                <a:effectLst/>
                <a:latin typeface="+mn-lt"/>
                <a:ea typeface="+mn-ea"/>
                <a:cs typeface="+mn-cs"/>
              </a:rPr>
              <a:t>es compétences et infrastructures disponibles</a:t>
            </a:r>
            <a:r>
              <a:rPr lang="fr-FR" sz="1200" b="0" i="0" kern="1200" baseline="0" dirty="0">
                <a:solidFill>
                  <a:schemeClr val="tx1"/>
                </a:solidFill>
                <a:effectLst/>
                <a:latin typeface="+mn-lt"/>
                <a:ea typeface="+mn-ea"/>
                <a:cs typeface="+mn-cs"/>
              </a:rPr>
              <a:t> afin de </a:t>
            </a:r>
            <a:r>
              <a:rPr lang="fr-FR" sz="1200" b="0" i="0" kern="1200" dirty="0">
                <a:solidFill>
                  <a:schemeClr val="tx1"/>
                </a:solidFill>
                <a:effectLst/>
                <a:latin typeface="+mn-lt"/>
                <a:ea typeface="+mn-ea"/>
                <a:cs typeface="+mn-cs"/>
              </a:rPr>
              <a:t>trouver des solutions extrêmement rapides dans une perspective de court terme.</a:t>
            </a: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Reconfiguration de chaîne de valeur : extension,</a:t>
            </a:r>
            <a:r>
              <a:rPr lang="fr-FR" sz="1200" b="0" i="0" kern="1200" baseline="0" dirty="0">
                <a:solidFill>
                  <a:schemeClr val="tx1"/>
                </a:solidFill>
                <a:effectLst/>
                <a:latin typeface="+mn-lt"/>
                <a:ea typeface="+mn-ea"/>
                <a:cs typeface="+mn-cs"/>
              </a:rPr>
              <a:t> réduction ou abandon de partenariat avec des fournisseurs ou prestataires dans le but d’assurer un approvisionnement</a:t>
            </a: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kern="1200" dirty="0">
                <a:solidFill>
                  <a:schemeClr val="tx1"/>
                </a:solidFill>
                <a:effectLst/>
                <a:latin typeface="+mn-lt"/>
                <a:ea typeface="+mn-ea"/>
                <a:cs typeface="+mn-cs"/>
              </a:rPr>
              <a:t>Extension : Développer de nouveaux canaux de distribution pour atteindre le client,</a:t>
            </a:r>
            <a:r>
              <a:rPr lang="fr-FR" sz="1200" b="0" i="0" kern="1200" baseline="0" dirty="0">
                <a:solidFill>
                  <a:schemeClr val="tx1"/>
                </a:solidFill>
                <a:effectLst/>
                <a:latin typeface="+mn-lt"/>
                <a:ea typeface="+mn-ea"/>
                <a:cs typeface="+mn-cs"/>
              </a:rPr>
              <a:t> généralement en incluant des outils numériques </a:t>
            </a:r>
            <a:r>
              <a:rPr lang="fr-FR" sz="1200" b="0" i="0" kern="1200" dirty="0">
                <a:solidFill>
                  <a:schemeClr val="tx1"/>
                </a:solidFill>
                <a:effectLst/>
                <a:latin typeface="+mn-lt"/>
                <a:ea typeface="+mn-ea"/>
                <a:cs typeface="+mn-cs"/>
              </a:rPr>
              <a:t>: vente en ligne, livraison à domicile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Adaptation de la proposition de valeur :</a:t>
            </a:r>
            <a:r>
              <a:rPr lang="fr-FR" sz="1200" b="0" i="0" kern="1200" baseline="0" dirty="0">
                <a:solidFill>
                  <a:schemeClr val="tx1"/>
                </a:solidFill>
                <a:effectLst/>
                <a:latin typeface="+mn-lt"/>
                <a:ea typeface="+mn-ea"/>
                <a:cs typeface="+mn-cs"/>
              </a:rPr>
              <a:t> Reformuler la proposition de valeur </a:t>
            </a:r>
            <a:r>
              <a:rPr lang="fr-FR" sz="1200" b="0" i="0" kern="1200" dirty="0">
                <a:solidFill>
                  <a:schemeClr val="tx1"/>
                </a:solidFill>
                <a:effectLst/>
                <a:latin typeface="+mn-lt"/>
                <a:ea typeface="+mn-ea"/>
                <a:cs typeface="+mn-cs"/>
              </a:rPr>
              <a:t>pour s’adapter aux besoins changeant des </a:t>
            </a:r>
            <a:r>
              <a:rPr lang="fr-FR" sz="1200" b="0" i="0" kern="1200" baseline="0" dirty="0">
                <a:solidFill>
                  <a:schemeClr val="tx1"/>
                </a:solidFill>
                <a:effectLst/>
                <a:latin typeface="+mn-lt"/>
                <a:ea typeface="+mn-ea"/>
                <a:cs typeface="+mn-cs"/>
              </a:rPr>
              <a:t>utilisateurs (les compétences et ressources restent les mêmes)</a:t>
            </a:r>
          </a:p>
          <a:p>
            <a:pPr marL="171450" indent="-171450">
              <a:buFont typeface="Arial" panose="020B0604020202020204" pitchFamily="34" charset="0"/>
              <a:buChar char="•"/>
            </a:pPr>
            <a:endParaRPr lang="fr-FR"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baseline="0" dirty="0">
                <a:solidFill>
                  <a:schemeClr val="tx1"/>
                </a:solidFill>
                <a:effectLst/>
                <a:latin typeface="+mn-lt"/>
                <a:ea typeface="+mn-ea"/>
                <a:cs typeface="+mn-cs"/>
              </a:rPr>
              <a:t>Développement d’une nouvelle PV : Se p</a:t>
            </a:r>
            <a:r>
              <a:rPr lang="fr-FR" sz="1200" b="0" i="0" kern="1200" dirty="0">
                <a:solidFill>
                  <a:schemeClr val="tx1"/>
                </a:solidFill>
                <a:effectLst/>
                <a:latin typeface="+mn-lt"/>
                <a:ea typeface="+mn-ea"/>
                <a:cs typeface="+mn-cs"/>
              </a:rPr>
              <a:t>ositionner</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sur un nouveau marché en proposant une nouvelle offre</a:t>
            </a:r>
            <a:r>
              <a:rPr lang="fr-FR" sz="1200" b="0" i="0" kern="1200" baseline="0" dirty="0">
                <a:solidFill>
                  <a:schemeClr val="tx1"/>
                </a:solidFill>
                <a:effectLst/>
                <a:latin typeface="+mn-lt"/>
                <a:ea typeface="+mn-ea"/>
                <a:cs typeface="+mn-cs"/>
              </a:rPr>
              <a:t> (les compétences et ressources restent les mêmes mais nouveaux clients)</a:t>
            </a: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Nouveau BM : Développer de nouvelles activités en s'appuyant sur de nouvelles ressources et compétences ou par le biais de nouveaux partenariats.</a:t>
            </a:r>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32</a:t>
            </a:fld>
            <a:endParaRPr lang="en-GB"/>
          </a:p>
        </p:txBody>
      </p:sp>
    </p:spTree>
    <p:extLst>
      <p:ext uri="{BB962C8B-B14F-4D97-AF65-F5344CB8AC3E}">
        <p14:creationId xmlns:p14="http://schemas.microsoft.com/office/powerpoint/2010/main" val="4210042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Au travers les différentes</a:t>
            </a:r>
            <a:r>
              <a:rPr lang="fr-FR" baseline="0" dirty="0"/>
              <a:t> solutions apportées, il nous a été possible d’identifier 6 facteurs de résilience pour un business model</a:t>
            </a:r>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33</a:t>
            </a:fld>
            <a:endParaRPr lang="en-GB"/>
          </a:p>
        </p:txBody>
      </p:sp>
    </p:spTree>
    <p:extLst>
      <p:ext uri="{BB962C8B-B14F-4D97-AF65-F5344CB8AC3E}">
        <p14:creationId xmlns:p14="http://schemas.microsoft.com/office/powerpoint/2010/main" val="148635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34</a:t>
            </a:fld>
            <a:endParaRPr lang="en-GB"/>
          </a:p>
        </p:txBody>
      </p:sp>
    </p:spTree>
    <p:extLst>
      <p:ext uri="{BB962C8B-B14F-4D97-AF65-F5344CB8AC3E}">
        <p14:creationId xmlns:p14="http://schemas.microsoft.com/office/powerpoint/2010/main" val="122170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dirty="0">
                <a:latin typeface="Arial" panose="020B0604020202020204" pitchFamily="34" charset="0"/>
                <a:cs typeface="Arial" panose="020B0604020202020204" pitchFamily="34" charset="0"/>
              </a:rPr>
              <a:t>I am extremely pleased to be here today to mark this occasion. </a:t>
            </a:r>
          </a:p>
          <a:p>
            <a:pPr eaLnBrk="1" hangingPunct="1">
              <a:spcBef>
                <a:spcPct val="0"/>
              </a:spcBef>
            </a:pPr>
            <a:endParaRPr lang="en-GB" altLang="en-US" sz="1600" dirty="0">
              <a:latin typeface="Arial" panose="020B0604020202020204" pitchFamily="34" charset="0"/>
              <a:cs typeface="Arial" panose="020B0604020202020204" pitchFamily="34" charset="0"/>
            </a:endParaRPr>
          </a:p>
          <a:p>
            <a:pPr eaLnBrk="1" hangingPunct="1">
              <a:spcBef>
                <a:spcPct val="0"/>
              </a:spcBef>
            </a:pPr>
            <a:r>
              <a:rPr lang="en-GB" altLang="en-US" sz="1600" dirty="0">
                <a:latin typeface="Arial" panose="020B0604020202020204" pitchFamily="34" charset="0"/>
                <a:cs typeface="Arial" panose="020B0604020202020204" pitchFamily="34" charset="0"/>
              </a:rPr>
              <a:t>Project closure is an opportunity to celebrate your projects achievements and outputs and the journey you have been on to get to this point. </a:t>
            </a:r>
          </a:p>
          <a:p>
            <a:pPr eaLnBrk="1" hangingPunct="1">
              <a:spcBef>
                <a:spcPct val="0"/>
              </a:spcBef>
            </a:pPr>
            <a:endParaRPr lang="en-GB" altLang="en-US" sz="1600" dirty="0">
              <a:latin typeface="Arial" panose="020B0604020202020204" pitchFamily="34" charset="0"/>
              <a:cs typeface="Arial" panose="020B0604020202020204" pitchFamily="34" charset="0"/>
            </a:endParaRPr>
          </a:p>
          <a:p>
            <a:pPr eaLnBrk="1" hangingPunct="1">
              <a:spcBef>
                <a:spcPct val="0"/>
              </a:spcBef>
            </a:pPr>
            <a:r>
              <a:rPr lang="en-GB" altLang="en-US" sz="1600" dirty="0">
                <a:latin typeface="Arial" panose="020B0604020202020204" pitchFamily="34" charset="0"/>
                <a:cs typeface="Arial" panose="020B0604020202020204" pitchFamily="34" charset="0"/>
              </a:rPr>
              <a:t>For those that don’t know, the Interreg France (Channel) England programme was set up in 2014 to deliver economic, social and environmental growth in the south of the UK and the north of France. </a:t>
            </a:r>
          </a:p>
          <a:p>
            <a:pPr eaLnBrk="1" hangingPunct="1">
              <a:spcBef>
                <a:spcPct val="0"/>
              </a:spcBef>
            </a:pPr>
            <a:endParaRPr lang="en-GB" altLang="en-US" sz="1600" dirty="0">
              <a:latin typeface="Arial" panose="020B0604020202020204" pitchFamily="34" charset="0"/>
              <a:cs typeface="Arial" panose="020B0604020202020204" pitchFamily="34" charset="0"/>
            </a:endParaRPr>
          </a:p>
          <a:p>
            <a:pPr eaLnBrk="1" hangingPunct="1">
              <a:spcBef>
                <a:spcPct val="0"/>
              </a:spcBef>
            </a:pPr>
            <a:r>
              <a:rPr lang="en-GB" altLang="en-US" sz="1600" dirty="0">
                <a:latin typeface="Arial" panose="020B0604020202020204" pitchFamily="34" charset="0"/>
                <a:cs typeface="Arial" panose="020B0604020202020204" pitchFamily="34" charset="0"/>
              </a:rPr>
              <a:t>Right at the beginning of this journey, we developed a cooperation agreement between the UK and FR delegation setting out the guiding principles and the common challenges – that would decide the specific objectives for the Programme. </a:t>
            </a:r>
          </a:p>
          <a:p>
            <a:pPr eaLnBrk="1" hangingPunct="1">
              <a:spcBef>
                <a:spcPct val="0"/>
              </a:spcBef>
            </a:pPr>
            <a:endParaRPr lang="en-GB" altLang="en-US" sz="1600" dirty="0">
              <a:latin typeface="TH SarabunPSK" panose="020B0502040204020203" pitchFamily="34" charset="-34"/>
              <a:cs typeface="TH SarabunPSK" panose="020B0502040204020203" pitchFamily="34" charset="-34"/>
            </a:endParaRPr>
          </a:p>
          <a:p>
            <a:pPr eaLnBrk="1" hangingPunct="1">
              <a:spcBef>
                <a:spcPct val="0"/>
              </a:spcBef>
            </a:pPr>
            <a:endParaRPr lang="en-GB" altLang="en-US" sz="1600" dirty="0">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BA90A5-5962-41AD-B8A7-F0164E50B49C}" type="slidenum">
              <a:rPr lang="en-GB" altLang="en-US" smtClean="0"/>
              <a:pPr fontAlgn="base">
                <a:spcBef>
                  <a:spcPct val="0"/>
                </a:spcBef>
                <a:spcAft>
                  <a:spcPct val="0"/>
                </a:spcAft>
              </a:pPr>
              <a:t>3</a:t>
            </a:fld>
            <a:endParaRPr lang="en-GB" altLang="en-US"/>
          </a:p>
        </p:txBody>
      </p:sp>
    </p:spTree>
    <p:extLst>
      <p:ext uri="{BB962C8B-B14F-4D97-AF65-F5344CB8AC3E}">
        <p14:creationId xmlns:p14="http://schemas.microsoft.com/office/powerpoint/2010/main" val="327173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35</a:t>
            </a:fld>
            <a:endParaRPr lang="en-GB"/>
          </a:p>
        </p:txBody>
      </p:sp>
    </p:spTree>
    <p:extLst>
      <p:ext uri="{BB962C8B-B14F-4D97-AF65-F5344CB8AC3E}">
        <p14:creationId xmlns:p14="http://schemas.microsoft.com/office/powerpoint/2010/main" val="1859107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36</a:t>
            </a:fld>
            <a:endParaRPr lang="en-GB"/>
          </a:p>
        </p:txBody>
      </p:sp>
    </p:spTree>
    <p:extLst>
      <p:ext uri="{BB962C8B-B14F-4D97-AF65-F5344CB8AC3E}">
        <p14:creationId xmlns:p14="http://schemas.microsoft.com/office/powerpoint/2010/main" val="141017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37</a:t>
            </a:fld>
            <a:endParaRPr lang="en-GB"/>
          </a:p>
        </p:txBody>
      </p:sp>
    </p:spTree>
    <p:extLst>
      <p:ext uri="{BB962C8B-B14F-4D97-AF65-F5344CB8AC3E}">
        <p14:creationId xmlns:p14="http://schemas.microsoft.com/office/powerpoint/2010/main" val="1328255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38</a:t>
            </a:fld>
            <a:endParaRPr lang="en-GB"/>
          </a:p>
        </p:txBody>
      </p:sp>
    </p:spTree>
    <p:extLst>
      <p:ext uri="{BB962C8B-B14F-4D97-AF65-F5344CB8AC3E}">
        <p14:creationId xmlns:p14="http://schemas.microsoft.com/office/powerpoint/2010/main" val="62000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39</a:t>
            </a:fld>
            <a:endParaRPr lang="en-GB"/>
          </a:p>
        </p:txBody>
      </p:sp>
    </p:spTree>
    <p:extLst>
      <p:ext uri="{BB962C8B-B14F-4D97-AF65-F5344CB8AC3E}">
        <p14:creationId xmlns:p14="http://schemas.microsoft.com/office/powerpoint/2010/main" val="62000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peut donc identifier plusieurs niveaux de résilience</a:t>
            </a:r>
            <a:r>
              <a:rPr lang="fr-FR" baseline="0" dirty="0"/>
              <a:t> en fonction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40</a:t>
            </a:fld>
            <a:endParaRPr lang="en-GB"/>
          </a:p>
        </p:txBody>
      </p:sp>
    </p:spTree>
    <p:extLst>
      <p:ext uri="{BB962C8B-B14F-4D97-AF65-F5344CB8AC3E}">
        <p14:creationId xmlns:p14="http://schemas.microsoft.com/office/powerpoint/2010/main" val="682115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La résilience organisationnelle est un enjeu majeur pour les PME, en particulier dans des situations de crise telles que la pandémie COVID-19.</a:t>
            </a:r>
          </a:p>
          <a:p>
            <a:r>
              <a:rPr lang="fr-FR" sz="1200" b="0" i="0" kern="1200" dirty="0">
                <a:solidFill>
                  <a:schemeClr val="tx1"/>
                </a:solidFill>
                <a:effectLst/>
                <a:latin typeface="+mn-lt"/>
                <a:ea typeface="+mn-ea"/>
                <a:cs typeface="+mn-cs"/>
              </a:rPr>
              <a:t>Les PME qui ont su faire preuve de résilience ont été celles qui ont faire preuve</a:t>
            </a:r>
            <a:r>
              <a:rPr lang="fr-FR" sz="1200" b="0" i="0" kern="1200" baseline="0" dirty="0">
                <a:solidFill>
                  <a:schemeClr val="tx1"/>
                </a:solidFill>
                <a:effectLst/>
                <a:latin typeface="+mn-lt"/>
                <a:ea typeface="+mn-ea"/>
                <a:cs typeface="+mn-cs"/>
              </a:rPr>
              <a:t> d’une capacité d’adaptation en répondant</a:t>
            </a:r>
            <a:r>
              <a:rPr lang="fr-FR" sz="1200" b="0" i="0" kern="1200" dirty="0">
                <a:solidFill>
                  <a:schemeClr val="tx1"/>
                </a:solidFill>
                <a:effectLst/>
                <a:latin typeface="+mn-lt"/>
                <a:ea typeface="+mn-ea"/>
                <a:cs typeface="+mn-cs"/>
              </a:rPr>
              <a:t> rapidement aux changements de l'environnement ou</a:t>
            </a:r>
            <a:r>
              <a:rPr lang="fr-FR" sz="1200" b="0" i="0" kern="1200" baseline="0" dirty="0">
                <a:solidFill>
                  <a:schemeClr val="tx1"/>
                </a:solidFill>
                <a:effectLst/>
                <a:latin typeface="+mn-lt"/>
                <a:ea typeface="+mn-ea"/>
                <a:cs typeface="+mn-cs"/>
              </a:rPr>
              <a:t> aux changements des besoins clients</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La résilience organisationnelle étant un processus continu et non un état, </a:t>
            </a:r>
            <a:r>
              <a:rPr lang="fr-FR" sz="1200" b="0" i="0" kern="1200" baseline="0" dirty="0">
                <a:solidFill>
                  <a:schemeClr val="tx1"/>
                </a:solidFill>
                <a:effectLst/>
                <a:latin typeface="+mn-lt"/>
                <a:ea typeface="+mn-ea"/>
                <a:cs typeface="+mn-cs"/>
              </a:rPr>
              <a:t>il est crucial de ce préparer en amont à des situations de crise en développant les différents leviers à savoir la capacité d'innovation, la collaboration, les processus, l'agilité, l'organisation et la stratégie.</a:t>
            </a:r>
          </a:p>
          <a:p>
            <a:r>
              <a:rPr lang="fr-FR" sz="1200" b="0" i="0" kern="1200" dirty="0">
                <a:solidFill>
                  <a:schemeClr val="tx1"/>
                </a:solidFill>
                <a:effectLst/>
                <a:latin typeface="+mn-lt"/>
                <a:ea typeface="+mn-ea"/>
                <a:cs typeface="+mn-cs"/>
              </a:rPr>
              <a:t>Les dirigeants d'entreprise doivent donc comprendre ces facteurs de résilience et de les intégrer à leur stratégie. En investissant dans ces leviers, les PME seront en mesure de mieux se préparer à faire face aux futurs défis et à maintenir leur activité dans un environnement économique, social et environnemental en constante évolution.</a:t>
            </a:r>
          </a:p>
        </p:txBody>
      </p:sp>
      <p:sp>
        <p:nvSpPr>
          <p:cNvPr id="4" name="Espace réservé du numéro de diapositive 3"/>
          <p:cNvSpPr>
            <a:spLocks noGrp="1"/>
          </p:cNvSpPr>
          <p:nvPr>
            <p:ph type="sldNum" sz="quarter" idx="10"/>
          </p:nvPr>
        </p:nvSpPr>
        <p:spPr/>
        <p:txBody>
          <a:bodyPr/>
          <a:lstStyle/>
          <a:p>
            <a:fld id="{06B48CEE-10BE-4964-8D1D-39C11D694B8D}" type="slidenum">
              <a:rPr lang="en-GB" smtClean="0"/>
              <a:t>41</a:t>
            </a:fld>
            <a:endParaRPr lang="en-GB"/>
          </a:p>
        </p:txBody>
      </p:sp>
    </p:spTree>
    <p:extLst>
      <p:ext uri="{BB962C8B-B14F-4D97-AF65-F5344CB8AC3E}">
        <p14:creationId xmlns:p14="http://schemas.microsoft.com/office/powerpoint/2010/main" val="3158649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away from the pandemic</a:t>
            </a:r>
          </a:p>
          <a:p>
            <a:r>
              <a:rPr lang="en-GB" dirty="0"/>
              <a:t>Financial support over the last few years has helped many small businesses survive. However, there is argument to be made that it has created some inefficiency among SMEs. </a:t>
            </a:r>
          </a:p>
          <a:p>
            <a:r>
              <a:rPr lang="en-GB" dirty="0"/>
              <a:t>Measures now need to ensure that support encourages innovative start-ups and help processes of ‘creative destruction’ that can also contribute to more resilient entrepreneurial ecosystems and reduce the number of ‘zombie businesses’.</a:t>
            </a:r>
          </a:p>
          <a:p>
            <a:r>
              <a:rPr lang="en-GB" dirty="0"/>
              <a:t>Current economic pressures</a:t>
            </a:r>
          </a:p>
          <a:p>
            <a:r>
              <a:rPr lang="en-GB" dirty="0"/>
              <a:t>Interest rate rises along with the onset of a recession will make it harder for businesses to access loans and finance as banks tighten their eligibility requirements and increase the cost of such lending. Additionally, venture capitalists may become reticent to back many businesses given the forecast growth figures for the economy.</a:t>
            </a:r>
          </a:p>
          <a:p>
            <a:r>
              <a:rPr lang="en-GB" dirty="0"/>
              <a:t>Inflation will have a major impact on businesses with ‘menu costs’ and higher energy costs affecting smaller businesses more as they do not have the economies of scale to match larger companies. Energy intensive production may become unprofitable and pricing for orders with prolonged lead times may become vulnerable to the instability in these prices.</a:t>
            </a:r>
          </a:p>
          <a:p>
            <a:r>
              <a:rPr lang="en-GB" dirty="0"/>
              <a:t>Supply chain issues will have a much greater impact on smaller companies as they have less leverage than larger firms as they are ordering fewer units. This may result in a much longer time span between the product’s conception and it going to market, possibly reducing their competitiveness.</a:t>
            </a: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01CB3D2C-8DB3-4FCA-A5BF-5D7E3AB9F139}" type="slidenum">
              <a:rPr lang="en-GB" smtClean="0"/>
              <a:t>44</a:t>
            </a:fld>
            <a:endParaRPr lang="en-GB"/>
          </a:p>
        </p:txBody>
      </p:sp>
    </p:spTree>
    <p:extLst>
      <p:ext uri="{BB962C8B-B14F-4D97-AF65-F5344CB8AC3E}">
        <p14:creationId xmlns:p14="http://schemas.microsoft.com/office/powerpoint/2010/main" val="1908735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757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considering this question, we reviewed literature, spoke to key people and set out a series of headlines </a:t>
            </a:r>
          </a:p>
          <a:p>
            <a:r>
              <a:rPr lang="en-GB" dirty="0"/>
              <a:t>- key literature which explores the different types of support, whether that be for access to finance, early-stage businesses or across different communities. </a:t>
            </a:r>
          </a:p>
          <a:p>
            <a:r>
              <a:rPr lang="en-GB" dirty="0"/>
              <a:t>- identify the barriers faced by people wanting to establish their own business and the barriers they face in sustaining and growing that business. </a:t>
            </a:r>
          </a:p>
          <a:p>
            <a:r>
              <a:rPr lang="en-GB" dirty="0"/>
              <a:t>- explore international examples of where governments have low barriers to entry and high value enterprise support. </a:t>
            </a:r>
          </a:p>
          <a:p>
            <a:endParaRPr lang="en-GB" dirty="0"/>
          </a:p>
          <a:p>
            <a:r>
              <a:rPr lang="en-GB" dirty="0"/>
              <a:t>Produce a research document which: </a:t>
            </a:r>
          </a:p>
          <a:p>
            <a:r>
              <a:rPr lang="en-GB" dirty="0"/>
              <a:t>- succinctly demonstrates the value of support (financial, skills, social value)</a:t>
            </a:r>
          </a:p>
          <a:p>
            <a:r>
              <a:rPr lang="en-GB" dirty="0"/>
              <a:t>- gives recommendations to improve the support further and reduce current barriers </a:t>
            </a:r>
          </a:p>
          <a:p>
            <a:r>
              <a:rPr lang="en-GB" dirty="0"/>
              <a:t>- provides lobbying messages to central government about the importance of this area. </a:t>
            </a:r>
          </a:p>
          <a:p>
            <a:endParaRPr lang="en-GB" dirty="0"/>
          </a:p>
          <a:p>
            <a:r>
              <a:rPr lang="en-GB" dirty="0"/>
              <a:t>We have conducted the vast majority of our literature on enterprise support across a range of topics. Some literature includes:</a:t>
            </a:r>
          </a:p>
          <a:p>
            <a:r>
              <a:rPr lang="en-GB" dirty="0"/>
              <a:t>- Research to understand the barriers to take up and use of business support </a:t>
            </a:r>
          </a:p>
          <a:p>
            <a:r>
              <a:rPr lang="en-GB" dirty="0"/>
              <a:t>- Support for Small Businesses - House of Commons Library </a:t>
            </a:r>
          </a:p>
          <a:p>
            <a:r>
              <a:rPr lang="en-GB" dirty="0"/>
              <a:t>- Business time - How ready are UK firms for the decisive decade?</a:t>
            </a:r>
          </a:p>
          <a:p>
            <a:r>
              <a:rPr lang="en-GB" dirty="0"/>
              <a:t>-  TIME TO CHANGE: A BLUEPRINT FOR ADVANCING THE UK’S ETHNIC MINORITY BUSINESSES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25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n-lt"/>
                <a:ea typeface="Calibri" panose="020F0502020204030204" pitchFamily="34" charset="0"/>
                <a:cs typeface="Times New Roman" panose="02020603050405020304" pitchFamily="18" charset="0"/>
              </a:rPr>
              <a:t>The Interreg FCE programme was funded by the European Regional Development Fund (ERDF), with the objective to correct imbalances between its regions, by supporting economic recovery, job creation, competitiveness, innovation, and sustainability. </a:t>
            </a:r>
          </a:p>
          <a:p>
            <a:pPr>
              <a:lnSpc>
                <a:spcPct val="107000"/>
              </a:lnSpc>
              <a:spcAft>
                <a:spcPts val="800"/>
              </a:spcAft>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Interreg has and continues to be a key instrument of the European Union to support cooperation between partners across borders to tackle common challenges together and find shared solutions – whether in the field of health, research and education, transport, or sustainable energy.</a:t>
            </a:r>
            <a:r>
              <a:rPr lang="en-GB" sz="1200" dirty="0">
                <a:solidFill>
                  <a:srgbClr val="292B2C"/>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92B2C"/>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92B2C"/>
                </a:solidFill>
                <a:effectLst/>
                <a:latin typeface="+mn-lt"/>
                <a:ea typeface="Calibri" panose="020F0502020204030204" pitchFamily="34" charset="0"/>
                <a:cs typeface="Times New Roman" panose="02020603050405020304" pitchFamily="18" charset="0"/>
              </a:rPr>
              <a:t>The FCE programme does this by bringing together partners in the UK and France, from </a:t>
            </a:r>
            <a:r>
              <a:rPr lang="en-GB" baseline="0" dirty="0"/>
              <a:t>the South and East Coasts of England from Cornwall to Norfolk, and the North Coast of France from </a:t>
            </a:r>
            <a:r>
              <a:rPr lang="en-GB" baseline="0" dirty="0" err="1"/>
              <a:t>Finistère</a:t>
            </a:r>
            <a:r>
              <a:rPr lang="en-GB" baseline="0" dirty="0"/>
              <a:t> to Pas-de-Calais.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Over the past 8 years the Programme and projects have successfully overcome a number of unexpected hurdles from Brexit to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4</a:t>
            </a:fld>
            <a:endParaRPr lang="en-GB"/>
          </a:p>
        </p:txBody>
      </p:sp>
    </p:spTree>
    <p:extLst>
      <p:ext uri="{BB962C8B-B14F-4D97-AF65-F5344CB8AC3E}">
        <p14:creationId xmlns:p14="http://schemas.microsoft.com/office/powerpoint/2010/main" val="1830498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considering this question, we reviewed literature, spoke to key people and set out a series of headlines </a:t>
            </a:r>
          </a:p>
          <a:p>
            <a:r>
              <a:rPr lang="en-GB" dirty="0"/>
              <a:t>- key literature which explores the different types of support, whether that be for access to finance, early-stage businesses or across different communities. </a:t>
            </a:r>
          </a:p>
          <a:p>
            <a:r>
              <a:rPr lang="en-GB" dirty="0"/>
              <a:t>- identify the barriers faced by people wanting to establish their own business and the barriers they face in sustaining and growing that business. </a:t>
            </a:r>
          </a:p>
          <a:p>
            <a:r>
              <a:rPr lang="en-GB" dirty="0"/>
              <a:t>- explore international examples of where governments have low barriers to entry and high value enterprise support. </a:t>
            </a:r>
          </a:p>
          <a:p>
            <a:endParaRPr lang="en-GB" dirty="0"/>
          </a:p>
          <a:p>
            <a:r>
              <a:rPr lang="en-GB" dirty="0"/>
              <a:t>Produce a research document which: </a:t>
            </a:r>
          </a:p>
          <a:p>
            <a:r>
              <a:rPr lang="en-GB" dirty="0"/>
              <a:t>- succinctly demonstrates the value of support (financial, skills, social value)</a:t>
            </a:r>
          </a:p>
          <a:p>
            <a:r>
              <a:rPr lang="en-GB" dirty="0"/>
              <a:t>- gives recommendations to improve the support further and reduce current barriers </a:t>
            </a:r>
          </a:p>
          <a:p>
            <a:r>
              <a:rPr lang="en-GB" dirty="0"/>
              <a:t>- provides lobbying messages to central government about the importance of this area. </a:t>
            </a:r>
          </a:p>
          <a:p>
            <a:endParaRPr lang="en-GB" dirty="0"/>
          </a:p>
          <a:p>
            <a:r>
              <a:rPr lang="en-GB" dirty="0"/>
              <a:t>We have conducted the vast majority of our literature on enterprise support across a range of topics. Some literature includes:</a:t>
            </a:r>
          </a:p>
          <a:p>
            <a:r>
              <a:rPr lang="en-GB" dirty="0"/>
              <a:t>- Research to understand the barriers to take up and use of business support </a:t>
            </a:r>
          </a:p>
          <a:p>
            <a:r>
              <a:rPr lang="en-GB" dirty="0"/>
              <a:t>- Support for Small Businesses - House of Commons Library </a:t>
            </a:r>
          </a:p>
          <a:p>
            <a:r>
              <a:rPr lang="en-GB" dirty="0"/>
              <a:t>- Business time - How ready are UK firms for the decisive decade?</a:t>
            </a:r>
          </a:p>
          <a:p>
            <a:r>
              <a:rPr lang="en-GB" dirty="0"/>
              <a:t>-  TIME TO CHANGE: A BLUEPRINT FOR ADVANCING THE UK’S ETHNIC MINORITY BUSINESSES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70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796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531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404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832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CB3D2C-8DB3-4FCA-A5BF-5D7E3AB9F1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91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Pivoting around 3 priority axis and 5 specific objectives, the programme has committed </a:t>
            </a:r>
            <a:r>
              <a:rPr lang="en-GB" sz="1800" b="1" dirty="0">
                <a:effectLst/>
                <a:latin typeface="Calibri" panose="020F0502020204030204" pitchFamily="34" charset="0"/>
                <a:ea typeface="Calibri" panose="020F0502020204030204" pitchFamily="34" charset="0"/>
                <a:cs typeface="Calibri" panose="020F0502020204030204" pitchFamily="34" charset="0"/>
              </a:rPr>
              <a:t>232.8</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a:effectLst/>
                <a:latin typeface="Calibri" panose="020F0502020204030204" pitchFamily="34" charset="0"/>
                <a:ea typeface="Calibri" panose="020F0502020204030204" pitchFamily="34" charset="0"/>
                <a:cs typeface="Calibri" panose="020F0502020204030204" pitchFamily="34" charset="0"/>
              </a:rPr>
              <a:t>€ million</a:t>
            </a:r>
            <a:r>
              <a:rPr lang="en-GB" sz="1800" dirty="0">
                <a:effectLst/>
                <a:latin typeface="Calibri" panose="020F0502020204030204" pitchFamily="34" charset="0"/>
                <a:ea typeface="Calibri" panose="020F0502020204030204" pitchFamily="34" charset="0"/>
                <a:cs typeface="Calibri" panose="020F0502020204030204" pitchFamily="34" charset="0"/>
              </a:rPr>
              <a:t> via the European Regional Development Fund</a:t>
            </a:r>
            <a:r>
              <a:rPr lang="en-GB" sz="1800" b="1"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to the funding of </a:t>
            </a:r>
            <a:r>
              <a:rPr lang="en-GB" sz="1800" b="1" dirty="0">
                <a:effectLst/>
                <a:latin typeface="Calibri" panose="020F0502020204030204" pitchFamily="34" charset="0"/>
                <a:ea typeface="Calibri" panose="020F0502020204030204" pitchFamily="34" charset="0"/>
                <a:cs typeface="Calibri" panose="020F0502020204030204" pitchFamily="34" charset="0"/>
              </a:rPr>
              <a:t>51 projects</a:t>
            </a:r>
            <a:r>
              <a:rPr lang="en-GB" sz="1800" dirty="0">
                <a:effectLst/>
                <a:latin typeface="Calibri" panose="020F0502020204030204" pitchFamily="34" charset="0"/>
                <a:ea typeface="Calibri" panose="020F0502020204030204" pitchFamily="34" charset="0"/>
                <a:cs typeface="Calibri" panose="020F0502020204030204" pitchFamily="34" charset="0"/>
              </a:rPr>
              <a:t> -including </a:t>
            </a:r>
            <a:r>
              <a:rPr lang="en-GB" sz="1800" b="1" dirty="0">
                <a:effectLst/>
                <a:latin typeface="Calibri" panose="020F0502020204030204" pitchFamily="34" charset="0"/>
                <a:ea typeface="Calibri" panose="020F0502020204030204" pitchFamily="34" charset="0"/>
                <a:cs typeface="Calibri" panose="020F0502020204030204" pitchFamily="34" charset="0"/>
              </a:rPr>
              <a:t>8 micro-projects</a:t>
            </a:r>
            <a:r>
              <a:rPr lang="en-GB" sz="1800" dirty="0">
                <a:effectLst/>
                <a:latin typeface="Calibri" panose="020F0502020204030204" pitchFamily="34" charset="0"/>
                <a:ea typeface="Calibri" panose="020F0502020204030204" pitchFamily="34" charset="0"/>
                <a:cs typeface="Calibri" panose="020F0502020204030204" pitchFamily="34" charset="0"/>
              </a:rPr>
              <a:t>- bringing together </a:t>
            </a:r>
            <a:r>
              <a:rPr lang="en-GB" sz="1800" b="1" dirty="0">
                <a:effectLst/>
                <a:latin typeface="Calibri" panose="020F0502020204030204" pitchFamily="34" charset="0"/>
                <a:ea typeface="Calibri" panose="020F0502020204030204" pitchFamily="34" charset="0"/>
                <a:cs typeface="Calibri" panose="020F0502020204030204" pitchFamily="34" charset="0"/>
              </a:rPr>
              <a:t>420 project partners </a:t>
            </a:r>
            <a:r>
              <a:rPr lang="en-GB" sz="1800" dirty="0">
                <a:effectLst/>
                <a:latin typeface="Calibri" panose="020F0502020204030204" pitchFamily="34" charset="0"/>
                <a:ea typeface="Calibri" panose="020F0502020204030204" pitchFamily="34" charset="0"/>
                <a:cs typeface="Calibri" panose="020F0502020204030204" pitchFamily="34" charset="0"/>
              </a:rPr>
              <a:t>from across the Channel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C-Care is amongst the 51 projects helping to bring benefits to the FCE area which serves a </a:t>
            </a:r>
            <a:r>
              <a:rPr lang="en-GB" sz="1800" b="1" dirty="0">
                <a:effectLst/>
                <a:latin typeface="Calibri" panose="020F0502020204030204" pitchFamily="34" charset="0"/>
                <a:ea typeface="Calibri" panose="020F0502020204030204" pitchFamily="34" charset="0"/>
                <a:cs typeface="Calibri" panose="020F0502020204030204" pitchFamily="34" charset="0"/>
              </a:rPr>
              <a:t>population of approx. 24m </a:t>
            </a:r>
            <a:r>
              <a:rPr lang="en-GB" sz="1800" dirty="0">
                <a:effectLst/>
                <a:latin typeface="Calibri" panose="020F0502020204030204" pitchFamily="34" charset="0"/>
                <a:ea typeface="Calibri" panose="020F0502020204030204" pitchFamily="34" charset="0"/>
                <a:cs typeface="Calibri" panose="020F0502020204030204" pitchFamily="34" charset="0"/>
              </a:rPr>
              <a:t>and spans about 125,000 square kilometres.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3399"/>
              </a:solidFill>
              <a:latin typeface="open sans" panose="020B0606030504020204" pitchFamily="34" charset="0"/>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5</a:t>
            </a:fld>
            <a:endParaRPr lang="en-GB"/>
          </a:p>
        </p:txBody>
      </p:sp>
    </p:spTree>
    <p:extLst>
      <p:ext uri="{BB962C8B-B14F-4D97-AF65-F5344CB8AC3E}">
        <p14:creationId xmlns:p14="http://schemas.microsoft.com/office/powerpoint/2010/main" val="379517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Of those 51 projects, we have funded 17 innovation projects, 8 social innovation, 11 promoting low carbon technology, 5 natural and cultural heritage projects and 10 enhancing and protecting coastal and transitional water ecosystems. </a:t>
            </a:r>
          </a:p>
          <a:p>
            <a:endParaRPr lang="en-GB" b="0" dirty="0"/>
          </a:p>
          <a:p>
            <a:endParaRPr lang="en-GB" b="1" dirty="0"/>
          </a:p>
          <a:p>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6</a:t>
            </a:fld>
            <a:endParaRPr lang="en-GB"/>
          </a:p>
        </p:txBody>
      </p:sp>
    </p:spTree>
    <p:extLst>
      <p:ext uri="{BB962C8B-B14F-4D97-AF65-F5344CB8AC3E}">
        <p14:creationId xmlns:p14="http://schemas.microsoft.com/office/powerpoint/2010/main" val="1358971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TIGER (Low Carbon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€45.4m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project, making it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Interreg’s biggest</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ever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project accelerates development of &amp; makes cost-effective case for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tidal stream energy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as part of a low carbon energy mix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Significant economic benefit for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coastal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Installation of 15 turbines in the Channel area, with potential for total energy capacity of 8.8MW, which could reduce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greenhouse gas emissions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by 11K tonnes</a:t>
            </a:r>
          </a:p>
          <a:p>
            <a:endParaRPr lang="en-GB" dirty="0"/>
          </a:p>
          <a:p>
            <a:r>
              <a:rPr lang="en-GB" dirty="0"/>
              <a:t>EXPERIENCE (Natural &amp; Cultural Heritage)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€24.5m </a:t>
            </a:r>
            <a:r>
              <a:rPr kumimoji="0" lang="en-GB" sz="1200" b="0" i="0" u="none" strike="noStrike" kern="1200" cap="none" spc="0" normalizeH="0" baseline="0" noProof="0" dirty="0">
                <a:ln>
                  <a:noFill/>
                </a:ln>
                <a:solidFill>
                  <a:prstClr val="black"/>
                </a:solidFill>
                <a:effectLst/>
                <a:uLnTx/>
                <a:uFillTx/>
                <a:latin typeface="+mn-lt"/>
                <a:ea typeface="+mn-ea"/>
                <a:cs typeface="+mn-cs"/>
              </a:rPr>
              <a:t>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Led by Norfolk County Council, EXPERIENCE sought </a:t>
            </a:r>
            <a:r>
              <a:rPr lang="en-GB" sz="1200" b="1" kern="1200" dirty="0">
                <a:solidFill>
                  <a:schemeClr val="tx1"/>
                </a:solidFill>
                <a:effectLst/>
                <a:latin typeface="+mn-lt"/>
                <a:ea typeface="+mn-ea"/>
                <a:cs typeface="+mn-cs"/>
              </a:rPr>
              <a:t>to extend the tourism season </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Tested and launched new </a:t>
            </a:r>
            <a:r>
              <a:rPr kumimoji="0" lang="en-GB" sz="1200" b="1" i="0" u="none" strike="noStrike" kern="1200" cap="none" spc="0" normalizeH="0" baseline="0" noProof="0" dirty="0">
                <a:ln>
                  <a:noFill/>
                </a:ln>
                <a:solidFill>
                  <a:prstClr val="black"/>
                </a:solidFill>
                <a:effectLst/>
                <a:uLnTx/>
                <a:uFillTx/>
                <a:latin typeface="+mn-lt"/>
                <a:ea typeface="+mn-ea"/>
                <a:cs typeface="+mn-cs"/>
              </a:rPr>
              <a:t>off-season, experiential tourism </a:t>
            </a:r>
            <a:r>
              <a:rPr kumimoji="0" lang="en-GB" sz="1200" b="0" i="0" u="none" strike="noStrike" kern="1200" cap="none" spc="0" normalizeH="0" baseline="0" noProof="0" dirty="0">
                <a:ln>
                  <a:noFill/>
                </a:ln>
                <a:solidFill>
                  <a:prstClr val="black"/>
                </a:solidFill>
                <a:effectLst/>
                <a:uLnTx/>
                <a:uFillTx/>
                <a:latin typeface="+mn-lt"/>
                <a:ea typeface="+mn-ea"/>
                <a:cs typeface="+mn-cs"/>
              </a:rPr>
              <a:t>offers for </a:t>
            </a:r>
            <a:r>
              <a:rPr kumimoji="0" lang="en-GB" sz="1200" b="1" i="0" u="none" strike="noStrike" kern="1200" cap="none" spc="0" normalizeH="0" baseline="0" noProof="0" dirty="0">
                <a:ln>
                  <a:noFill/>
                </a:ln>
                <a:solidFill>
                  <a:prstClr val="black"/>
                </a:solidFill>
                <a:effectLst/>
                <a:uLnTx/>
                <a:uFillTx/>
                <a:latin typeface="+mn-lt"/>
                <a:ea typeface="+mn-ea"/>
                <a:cs typeface="+mn-cs"/>
              </a:rPr>
              <a:t>20 million off-season visitors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Evaluating and improving sustainability within </a:t>
            </a:r>
            <a:r>
              <a:rPr kumimoji="0" lang="en-GB" sz="1200" b="1" i="0" u="none" strike="noStrike" kern="1200" cap="none" spc="0" normalizeH="0" baseline="0" noProof="0" dirty="0">
                <a:ln>
                  <a:noFill/>
                </a:ln>
                <a:solidFill>
                  <a:prstClr val="black"/>
                </a:solidFill>
                <a:effectLst/>
                <a:uLnTx/>
                <a:uFillTx/>
                <a:latin typeface="+mn-lt"/>
                <a:ea typeface="+mn-ea"/>
                <a:cs typeface="+mn-cs"/>
              </a:rPr>
              <a:t>new off-season tourism </a:t>
            </a:r>
            <a:r>
              <a:rPr kumimoji="0" lang="en-GB" sz="1200" b="0" i="0" u="none" strike="noStrike" kern="1200" cap="none" spc="0" normalizeH="0" baseline="0" noProof="0" dirty="0">
                <a:ln>
                  <a:noFill/>
                </a:ln>
                <a:solidFill>
                  <a:prstClr val="black"/>
                </a:solidFill>
                <a:effectLst/>
                <a:uLnTx/>
                <a:uFillTx/>
                <a:latin typeface="+mn-lt"/>
                <a:ea typeface="+mn-ea"/>
                <a:cs typeface="+mn-cs"/>
              </a:rPr>
              <a:t>offer in </a:t>
            </a:r>
            <a:r>
              <a:rPr kumimoji="0" lang="en-GB" sz="1200" b="1" i="0" u="none" strike="noStrike" kern="1200" cap="none" spc="0" normalizeH="0" baseline="0" noProof="0" dirty="0">
                <a:ln>
                  <a:noFill/>
                </a:ln>
                <a:solidFill>
                  <a:prstClr val="black"/>
                </a:solidFill>
                <a:effectLst/>
                <a:uLnTx/>
                <a:uFillTx/>
                <a:latin typeface="+mn-lt"/>
                <a:ea typeface="+mn-ea"/>
                <a:cs typeface="+mn-cs"/>
              </a:rPr>
              <a:t>6 pilot regions</a:t>
            </a:r>
            <a:endParaRPr lang="en-GB" sz="1200" b="1" kern="1200" baseline="0" dirty="0">
              <a:solidFill>
                <a:schemeClr val="tx1"/>
              </a:solidFill>
              <a:effectLst/>
              <a:latin typeface="+mn-lt"/>
              <a:ea typeface="+mn-ea"/>
              <a:cs typeface="+mn-cs"/>
            </a:endParaRP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0732F-4931-4440-A6AF-8B430F2B2A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73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INCREASE (Social 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€13m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project</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INCREASE </a:t>
            </a:r>
            <a:r>
              <a:rPr lang="en-GB" sz="1800" baseline="0" dirty="0"/>
              <a:t>has developed </a:t>
            </a:r>
            <a:r>
              <a:rPr lang="en-GB" sz="1800" b="1" baseline="0" dirty="0"/>
              <a:t>training schemes in order helping social housing residents start a micro-business or re-enter employment</a:t>
            </a:r>
            <a:r>
              <a:rPr lang="en-GB" sz="1800"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aseline="0" dirty="0"/>
              <a:t>As of March 2022, the project has </a:t>
            </a:r>
            <a:r>
              <a:rPr lang="en-GB" sz="1800" b="1" baseline="0" dirty="0"/>
              <a:t>helped more than 2,300 people </a:t>
            </a:r>
            <a:r>
              <a:rPr lang="en-GB" sz="1800" baseline="0" dirty="0"/>
              <a:t>into jobs and start-ups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REVERT (Innovation)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€3.5m </a:t>
            </a:r>
            <a:r>
              <a:rPr kumimoji="0" lang="en-GB" sz="1200" b="0" i="0" u="none" strike="noStrike" kern="1200" cap="none" spc="0" normalizeH="0" baseline="0" noProof="0" dirty="0">
                <a:ln>
                  <a:noFill/>
                </a:ln>
                <a:solidFill>
                  <a:prstClr val="black"/>
                </a:solidFill>
                <a:effectLst/>
                <a:uLnTx/>
                <a:uFillTx/>
                <a:latin typeface="+mn-lt"/>
                <a:ea typeface="+mn-ea"/>
                <a:cs typeface="+mn-cs"/>
              </a:rPr>
              <a:t>project</a:t>
            </a:r>
            <a:r>
              <a:rPr kumimoji="0" lang="en-GB" sz="1200" b="1"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project sought to address the fact that 5-15% of dementia patients (equivalent of </a:t>
            </a:r>
            <a:r>
              <a:rPr kumimoji="0" lang="en-GB" sz="1200" b="1" i="0" u="none" strike="noStrike" kern="1200" cap="none" spc="0" normalizeH="0" baseline="0" noProof="0" dirty="0">
                <a:ln>
                  <a:noFill/>
                </a:ln>
                <a:solidFill>
                  <a:prstClr val="black"/>
                </a:solidFill>
                <a:effectLst/>
                <a:uLnTx/>
                <a:uFillTx/>
                <a:latin typeface="+mn-lt"/>
                <a:ea typeface="+mn-ea"/>
                <a:cs typeface="+mn-cs"/>
              </a:rPr>
              <a:t>about 65,000 - 200,000 people) are misdiagnosed with Alzheimer’s each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patients should in fact be treated for </a:t>
            </a:r>
            <a:r>
              <a:rPr kumimoji="0" lang="en-GB" sz="1200" b="1" i="0" u="none" strike="noStrike" kern="1200" cap="none" spc="0" normalizeH="0" baseline="0" noProof="0" dirty="0">
                <a:ln>
                  <a:noFill/>
                </a:ln>
                <a:solidFill>
                  <a:prstClr val="black"/>
                </a:solidFill>
                <a:effectLst/>
                <a:uLnTx/>
                <a:uFillTx/>
                <a:latin typeface="+mn-lt"/>
                <a:ea typeface="+mn-ea"/>
                <a:cs typeface="+mn-cs"/>
              </a:rPr>
              <a:t>Normal pressure hydrocephalus (NPH) </a:t>
            </a:r>
            <a:r>
              <a:rPr kumimoji="0" lang="en-GB" sz="1200" b="0" i="0" u="none" strike="noStrike" kern="1200" cap="none" spc="0" normalizeH="0" baseline="0" noProof="0" dirty="0">
                <a:ln>
                  <a:noFill/>
                </a:ln>
                <a:solidFill>
                  <a:prstClr val="black"/>
                </a:solidFill>
                <a:effectLst/>
                <a:uLnTx/>
                <a:uFillTx/>
                <a:latin typeface="+mn-lt"/>
                <a:ea typeface="+mn-ea"/>
                <a:cs typeface="+mn-cs"/>
              </a:rPr>
              <a:t>a treatable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REVERT has </a:t>
            </a:r>
            <a:r>
              <a:rPr kumimoji="0" lang="en-GB" sz="1200" b="1" i="0" u="none" strike="noStrike" kern="1200" cap="none" spc="0" normalizeH="0" baseline="0" noProof="0" dirty="0">
                <a:ln>
                  <a:noFill/>
                </a:ln>
                <a:solidFill>
                  <a:prstClr val="black"/>
                </a:solidFill>
                <a:effectLst/>
                <a:uLnTx/>
                <a:uFillTx/>
                <a:latin typeface="+mn-lt"/>
                <a:ea typeface="+mn-ea"/>
                <a:cs typeface="+mn-cs"/>
              </a:rPr>
              <a:t>implemented innovative medical tools </a:t>
            </a:r>
            <a:r>
              <a:rPr kumimoji="0" lang="en-GB" sz="1200" b="0" i="0" u="none" strike="noStrike" kern="1200" cap="none" spc="0" normalizeH="0" baseline="0" noProof="0" dirty="0">
                <a:ln>
                  <a:noFill/>
                </a:ln>
                <a:solidFill>
                  <a:prstClr val="black"/>
                </a:solidFill>
                <a:effectLst/>
                <a:uLnTx/>
                <a:uFillTx/>
                <a:latin typeface="+mn-lt"/>
                <a:ea typeface="+mn-ea"/>
                <a:cs typeface="+mn-cs"/>
              </a:rPr>
              <a:t>to diagnose NPH patients quickly and accurately as part of an integrated care pathway</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PACCO (Coastal &amp; Transitional Water Ecosystems)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€27.2m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project</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project has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restored 100 hectares of coastal wetland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two pilot sites –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Otter Estuary in Devon (UK) and </a:t>
            </a:r>
            <a:r>
              <a:rPr kumimoji="0" lang="en-GB" sz="1200" b="1" i="0" u="none" strike="noStrike" kern="1200" cap="none" spc="0" normalizeH="0" baseline="0" noProof="0" dirty="0" err="1">
                <a:ln>
                  <a:noFill/>
                </a:ln>
                <a:solidFill>
                  <a:prstClr val="black"/>
                </a:solidFill>
                <a:effectLst/>
                <a:uLnTx/>
                <a:uFillTx/>
                <a:latin typeface="Calibri" panose="020F0502020204030204"/>
                <a:ea typeface="+mn-ea"/>
                <a:cs typeface="+mn-cs"/>
              </a:rPr>
              <a:t>Saane</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Valley in Normandy (France)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will allow </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better management of flooding, absorb carbon, and provide benefits for people and wildlife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0732F-4931-4440-A6AF-8B430F2B2A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98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TIGER is biggest ever funded Interreg project. </a:t>
            </a:r>
          </a:p>
          <a:p>
            <a:endParaRPr lang="en-GB" dirty="0"/>
          </a:p>
          <a:p>
            <a:r>
              <a:rPr lang="en-GB" dirty="0"/>
              <a:t>In total our projects have been recognised with around 32 awards, and for 2 consecutive years an FCE project won a RegioStars award – CobBauge and Cool Food.</a:t>
            </a:r>
          </a:p>
          <a:p>
            <a:endParaRPr lang="en-GB" dirty="0"/>
          </a:p>
          <a:p>
            <a:r>
              <a:rPr lang="en-GB" sz="1800" b="0" i="0" dirty="0">
                <a:effectLst/>
                <a:latin typeface="Arial" panose="020B0604020202020204" pitchFamily="34" charset="0"/>
                <a:ea typeface="Calibri" panose="020F0502020204030204" pitchFamily="34" charset="0"/>
              </a:rPr>
              <a:t>In November 2022, ReCon Soil &amp; CobBauge exhibited at COP 27 and used it as opportunity to highlight the importance of protecting and reusing soil, as part of a delegation organised by University of Plymouth</a:t>
            </a:r>
          </a:p>
          <a:p>
            <a:endParaRPr lang="en-GB" sz="1800" b="0" i="0" dirty="0">
              <a:effectLst/>
              <a:latin typeface="Arial" panose="020B0604020202020204" pitchFamily="34" charset="0"/>
              <a:ea typeface="Calibri" panose="020F0502020204030204" pitchFamily="34" charset="0"/>
            </a:endParaRPr>
          </a:p>
          <a:p>
            <a:r>
              <a:rPr lang="en-GB" sz="2800" b="0" i="0" dirty="0">
                <a:solidFill>
                  <a:srgbClr val="000000"/>
                </a:solidFill>
                <a:effectLst/>
                <a:latin typeface="open sans" panose="020B0606030504020204" pitchFamily="34" charset="0"/>
              </a:rPr>
              <a:t>Preventing Plastic Pollution was promoted at Tokyo Olympics in Summer 2021. A flyer produced on behalf  of PPP was included in Team GB’s Olympic kit bags, encouraging British athletes to become plastic pollution prevention ambassadors. The initiative was the result of a collaboration between project Preventing Plastic Pollution, the Environment Agency and the Big Plastic pledge, founded by Olympic Champion in sailing and Team GB flagbearer Hannah Mills.</a:t>
            </a:r>
          </a:p>
          <a:p>
            <a:endParaRPr lang="en-GB" sz="2800" b="0" i="0" dirty="0">
              <a:solidFill>
                <a:srgbClr val="000000"/>
              </a:solidFill>
              <a:effectLst/>
              <a:latin typeface="open sans" panose="020B0606030504020204" pitchFamily="34" charset="0"/>
            </a:endParaRPr>
          </a:p>
          <a:p>
            <a:r>
              <a:rPr lang="en-GB" sz="2800" b="0" i="0" dirty="0">
                <a:solidFill>
                  <a:srgbClr val="000000"/>
                </a:solidFill>
                <a:effectLst/>
                <a:latin typeface="open sans" panose="020B0606030504020204" pitchFamily="34" charset="0"/>
              </a:rPr>
              <a:t>We’ve received lots of media coverage for our projects in French and UK media. </a:t>
            </a:r>
            <a:r>
              <a:rPr lang="en-GB" sz="1800" spc="50" dirty="0">
                <a:effectLst/>
                <a:latin typeface="Arial" panose="020B0604020202020204" pitchFamily="34" charset="0"/>
                <a:ea typeface="Calibri" panose="020F0502020204030204" pitchFamily="34" charset="0"/>
              </a:rPr>
              <a:t>In early 2022, PACCo project featured as part of BBC Country File’s visit to Clinton Devon Estates and the Lower Otter valley. While Aspire project featured on BBC News in 2022. </a:t>
            </a:r>
            <a:endParaRPr lang="en-GB" sz="1800" dirty="0"/>
          </a:p>
          <a:p>
            <a:endParaRPr lang="en-GB" sz="1800" b="0" i="0" dirty="0">
              <a:effectLst/>
              <a:latin typeface="Arial" panose="020B0604020202020204" pitchFamily="34" charset="0"/>
              <a:ea typeface="Calibri" panose="020F0502020204030204" pitchFamily="34" charset="0"/>
            </a:endParaRPr>
          </a:p>
          <a:p>
            <a:endParaRPr lang="en-GB" sz="1800" b="0" i="0" dirty="0">
              <a:effectLst/>
              <a:latin typeface="Arial" panose="020B0604020202020204" pitchFamily="34" charset="0"/>
              <a:ea typeface="Calibri" panose="020F0502020204030204" pitchFamily="34" charset="0"/>
            </a:endParaRPr>
          </a:p>
          <a:p>
            <a:endParaRPr lang="en-GB" sz="1800" b="0" i="0" dirty="0">
              <a:effectLst/>
              <a:latin typeface="Calibri" panose="020F0502020204030204" pitchFamily="34" charset="0"/>
              <a:ea typeface="Calibri" panose="020F0502020204030204" pitchFamily="34" charset="0"/>
            </a:endParaRPr>
          </a:p>
          <a:p>
            <a:r>
              <a:rPr lang="en-GB" sz="1800" b="1" i="1"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9</a:t>
            </a:fld>
            <a:endParaRPr lang="en-GB"/>
          </a:p>
        </p:txBody>
      </p:sp>
    </p:spTree>
    <p:extLst>
      <p:ext uri="{BB962C8B-B14F-4D97-AF65-F5344CB8AC3E}">
        <p14:creationId xmlns:p14="http://schemas.microsoft.com/office/powerpoint/2010/main" val="51184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GB" dirty="0"/>
              <a:t>Increase the quality and effectiveness of service delivery to the most socially and economically disadvantaged groups through social innovation </a:t>
            </a:r>
            <a:endParaRPr lang="en-GB" b="0" i="0" dirty="0">
              <a:solidFill>
                <a:srgbClr val="000000"/>
              </a:solidFill>
              <a:effectLst/>
              <a:latin typeface="open sans" pitchFamily="2" charset="0"/>
            </a:endParaRPr>
          </a:p>
          <a:p>
            <a:endParaRPr lang="en-GB" dirty="0"/>
          </a:p>
          <a:p>
            <a:r>
              <a:rPr lang="en-GB" dirty="0"/>
              <a:t>Four programme output indicators, concentrating on one today, as it is the most tangible to a wide audience. CI45</a:t>
            </a:r>
          </a:p>
          <a:p>
            <a:endParaRPr lang="en-GB" dirty="0"/>
          </a:p>
          <a:p>
            <a:r>
              <a:rPr lang="en-GB" dirty="0"/>
              <a:t>Also legacy is an important one for us. </a:t>
            </a:r>
          </a:p>
          <a:p>
            <a:endParaRPr lang="en-GB" dirty="0"/>
          </a:p>
          <a:p>
            <a:r>
              <a:rPr lang="en-GB" dirty="0"/>
              <a:t>Lessons learned from the impact of COVID and what can be done differently. </a:t>
            </a:r>
          </a:p>
          <a:p>
            <a:r>
              <a:rPr lang="en-GB" dirty="0"/>
              <a:t>Toolkit to prepare for the next pandemic or event, a chance to be proactive and pivot sooner to new ways of working. Soften the economic impact. </a:t>
            </a:r>
          </a:p>
          <a:p>
            <a:r>
              <a:rPr lang="en-GB" dirty="0"/>
              <a:t>AS the high streets have changed, not just because of COVID, but they ways in which we use them. More of a cultural hub than purely for shopping. </a:t>
            </a:r>
          </a:p>
          <a:p>
            <a:r>
              <a:rPr lang="en-GB" dirty="0"/>
              <a:t>Dissemination of the lessons learned for other Interreg programmes and generally other economies. </a:t>
            </a:r>
          </a:p>
          <a:p>
            <a:endParaRPr lang="en-GB" dirty="0"/>
          </a:p>
          <a:p>
            <a:r>
              <a:rPr lang="en-GB" dirty="0"/>
              <a:t>*Outputs – worth including a highlight of </a:t>
            </a:r>
            <a:r>
              <a:rPr lang="en-GB" sz="1200" dirty="0">
                <a:effectLst/>
                <a:latin typeface="Calibri" panose="020F0502020204030204" pitchFamily="34" charset="0"/>
                <a:ea typeface="Calibri" panose="020F0502020204030204" pitchFamily="34" charset="0"/>
              </a:rPr>
              <a:t>actual spend and achievement of output indicators in relation to the programme targets to highlight how they are contributing to the programme. </a:t>
            </a:r>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10</a:t>
            </a:fld>
            <a:endParaRPr lang="en-GB"/>
          </a:p>
        </p:txBody>
      </p:sp>
    </p:spTree>
    <p:extLst>
      <p:ext uri="{BB962C8B-B14F-4D97-AF65-F5344CB8AC3E}">
        <p14:creationId xmlns:p14="http://schemas.microsoft.com/office/powerpoint/2010/main" val="810490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8400" y="0"/>
            <a:ext cx="5223600" cy="2829970"/>
          </a:xfrm>
          <a:prstGeom prst="rect">
            <a:avLst/>
          </a:prstGeom>
        </p:spPr>
      </p:pic>
      <p:sp>
        <p:nvSpPr>
          <p:cNvPr id="2" name="Title 1"/>
          <p:cNvSpPr>
            <a:spLocks noGrp="1"/>
          </p:cNvSpPr>
          <p:nvPr>
            <p:ph type="ctrTitle"/>
          </p:nvPr>
        </p:nvSpPr>
        <p:spPr>
          <a:xfrm>
            <a:off x="1524000" y="3090047"/>
            <a:ext cx="9144000" cy="903085"/>
          </a:xfrm>
        </p:spPr>
        <p:txBody>
          <a:bodyPr anchor="b">
            <a:normAutofit/>
          </a:bodyPr>
          <a:lstStyle>
            <a:lvl1pPr algn="ctr">
              <a:defRPr sz="5000" b="0">
                <a:solidFill>
                  <a:srgbClr val="003399"/>
                </a:solidFill>
                <a:latin typeface="+mn-lt"/>
              </a:defRPr>
            </a:lvl1pPr>
          </a:lstStyle>
          <a:p>
            <a:r>
              <a:rPr lang="en-US" dirty="0"/>
              <a:t>Click to edit Master title style</a:t>
            </a:r>
            <a:endParaRPr lang="en-GB" dirty="0"/>
          </a:p>
        </p:txBody>
      </p:sp>
      <p:grpSp>
        <p:nvGrpSpPr>
          <p:cNvPr id="8" name="Group 7"/>
          <p:cNvGrpSpPr>
            <a:grpSpLocks/>
          </p:cNvGrpSpPr>
          <p:nvPr userDrawn="1"/>
        </p:nvGrpSpPr>
        <p:grpSpPr bwMode="auto">
          <a:xfrm rot="5400000">
            <a:off x="1622972" y="-1622972"/>
            <a:ext cx="3733175" cy="6979119"/>
            <a:chOff x="1078534" y="1042968"/>
            <a:chExt cx="23584" cy="43434"/>
          </a:xfrm>
        </p:grpSpPr>
        <p:sp>
          <p:nvSpPr>
            <p:cNvPr id="9"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0"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1"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grpSp>
    </p:spTree>
    <p:extLst>
      <p:ext uri="{BB962C8B-B14F-4D97-AF65-F5344CB8AC3E}">
        <p14:creationId xmlns:p14="http://schemas.microsoft.com/office/powerpoint/2010/main" val="376797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3399"/>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838200" y="1847850"/>
            <a:ext cx="10515600" cy="3676650"/>
          </a:xfrm>
        </p:spPr>
        <p:txBody>
          <a:bodyPr/>
          <a:lstStyle>
            <a:lvl1pPr>
              <a:defRPr>
                <a:solidFill>
                  <a:srgbClr val="003399"/>
                </a:solidFill>
                <a:latin typeface="+mn-lt"/>
              </a:defRPr>
            </a:lvl1pPr>
            <a:lvl2pPr>
              <a:defRPr>
                <a:solidFill>
                  <a:srgbClr val="003399"/>
                </a:solidFill>
                <a:latin typeface="+mn-lt"/>
              </a:defRPr>
            </a:lvl2pPr>
            <a:lvl3pPr>
              <a:defRPr>
                <a:solidFill>
                  <a:srgbClr val="003399"/>
                </a:solidFill>
                <a:latin typeface="+mn-lt"/>
              </a:defRPr>
            </a:lvl3pPr>
            <a:lvl4pPr>
              <a:defRPr>
                <a:solidFill>
                  <a:srgbClr val="003399"/>
                </a:solidFill>
                <a:latin typeface="+mn-lt"/>
              </a:defRPr>
            </a:lvl4pPr>
            <a:lvl5pPr>
              <a:defRPr>
                <a:solidFill>
                  <a:srgbClr val="00339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p:cNvGrpSpPr>
            <a:grpSpLocks/>
          </p:cNvGrpSpPr>
          <p:nvPr userDrawn="1"/>
        </p:nvGrpSpPr>
        <p:grpSpPr bwMode="auto">
          <a:xfrm rot="16200000">
            <a:off x="9348866" y="4014866"/>
            <a:ext cx="2392340" cy="3293927"/>
            <a:chOff x="1078534" y="1042968"/>
            <a:chExt cx="23584" cy="43434"/>
          </a:xfrm>
        </p:grpSpPr>
        <p:sp>
          <p:nvSpPr>
            <p:cNvPr id="8"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9"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0"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gr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492748"/>
            <a:ext cx="2520000" cy="1365251"/>
          </a:xfrm>
          <a:prstGeom prst="rect">
            <a:avLst/>
          </a:prstGeom>
        </p:spPr>
      </p:pic>
    </p:spTree>
    <p:extLst>
      <p:ext uri="{BB962C8B-B14F-4D97-AF65-F5344CB8AC3E}">
        <p14:creationId xmlns:p14="http://schemas.microsoft.com/office/powerpoint/2010/main" val="351676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EBF799A-0A45-4A72-BB6D-A5BB081D0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274" y="365337"/>
            <a:ext cx="4749276" cy="2311359"/>
          </a:xfrm>
          <a:prstGeom prst="rect">
            <a:avLst/>
          </a:prstGeom>
        </p:spPr>
      </p:pic>
      <p:grpSp>
        <p:nvGrpSpPr>
          <p:cNvPr id="8" name="Group 7"/>
          <p:cNvGrpSpPr>
            <a:grpSpLocks/>
          </p:cNvGrpSpPr>
          <p:nvPr userDrawn="1"/>
        </p:nvGrpSpPr>
        <p:grpSpPr bwMode="auto">
          <a:xfrm rot="5400000">
            <a:off x="1622972" y="-1622972"/>
            <a:ext cx="3733175" cy="6979119"/>
            <a:chOff x="1078534" y="1042968"/>
            <a:chExt cx="23584" cy="43434"/>
          </a:xfrm>
        </p:grpSpPr>
        <p:sp>
          <p:nvSpPr>
            <p:cNvPr id="9"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0"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1"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grpSp>
    </p:spTree>
    <p:extLst>
      <p:ext uri="{BB962C8B-B14F-4D97-AF65-F5344CB8AC3E}">
        <p14:creationId xmlns:p14="http://schemas.microsoft.com/office/powerpoint/2010/main" val="188947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CA6653-131C-0540-A111-0D47293E9DAF}"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40C80-3BB6-6C47-90AA-B5C80722ED9E}" type="slidenum">
              <a:rPr lang="en-US" smtClean="0"/>
              <a:t>‹#›</a:t>
            </a:fld>
            <a:endParaRPr lang="en-US"/>
          </a:p>
        </p:txBody>
      </p:sp>
    </p:spTree>
    <p:extLst>
      <p:ext uri="{BB962C8B-B14F-4D97-AF65-F5344CB8AC3E}">
        <p14:creationId xmlns:p14="http://schemas.microsoft.com/office/powerpoint/2010/main" val="3035119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B475A-8DCC-4C29-B4FE-79767120A70C}" type="datetimeFigureOut">
              <a:rPr lang="en-GB" smtClean="0"/>
              <a:t>27/02/2023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22613-E1E9-48F0-B4B9-639AE5E60F0F}" type="slidenum">
              <a:rPr lang="en-GB" smtClean="0"/>
              <a:t>‹#›</a:t>
            </a:fld>
            <a:endParaRPr lang="en-GB"/>
          </a:p>
        </p:txBody>
      </p:sp>
    </p:spTree>
    <p:extLst>
      <p:ext uri="{BB962C8B-B14F-4D97-AF65-F5344CB8AC3E}">
        <p14:creationId xmlns:p14="http://schemas.microsoft.com/office/powerpoint/2010/main" val="215701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35.jpeg"/><Relationship Id="rId4" Type="http://schemas.openxmlformats.org/officeDocument/2006/relationships/image" Target="../media/image4.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4.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2.jp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0.jpe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40.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0.jpe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0.jpe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0.jpeg"/><Relationship Id="rId7" Type="http://schemas.openxmlformats.org/officeDocument/2006/relationships/diagramColors" Target="../diagrams/colors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0.jpeg"/><Relationship Id="rId7" Type="http://schemas.openxmlformats.org/officeDocument/2006/relationships/diagramColors" Target="../diagrams/colors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0.jpe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0.jpeg"/><Relationship Id="rId7" Type="http://schemas.openxmlformats.org/officeDocument/2006/relationships/diagramColors" Target="../diagrams/colors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0.jpeg"/><Relationship Id="rId7" Type="http://schemas.openxmlformats.org/officeDocument/2006/relationships/diagramColors" Target="../diagrams/colors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0.jpe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GB" sz="36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697833" y="2763272"/>
            <a:ext cx="10676605" cy="1938992"/>
          </a:xfrm>
          <a:prstGeom prst="rect">
            <a:avLst/>
          </a:prstGeom>
          <a:noFill/>
        </p:spPr>
        <p:txBody>
          <a:bodyPr wrap="square" rtlCol="0">
            <a:spAutoFit/>
          </a:bodyPr>
          <a:lstStyle/>
          <a:p>
            <a:pPr algn="ctr"/>
            <a:r>
              <a:rPr lang="en-GB" sz="40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C-Care Project Closure Event</a:t>
            </a:r>
          </a:p>
          <a:p>
            <a:pPr algn="ctr"/>
            <a:r>
              <a:rPr lang="en-GB" sz="4000" dirty="0">
                <a:solidFill>
                  <a:srgbClr val="003399"/>
                </a:solidFill>
                <a:latin typeface="Open Sans" panose="020B0606030504020204" pitchFamily="34" charset="0"/>
                <a:ea typeface="Open Sans" panose="020B0606030504020204" pitchFamily="34" charset="0"/>
                <a:cs typeface="Open Sans" panose="020B0606030504020204" pitchFamily="34" charset="0"/>
              </a:rPr>
              <a:t>1 March 2023 - 1 Mars 2023</a:t>
            </a:r>
          </a:p>
          <a:p>
            <a:pPr algn="ctr"/>
            <a:r>
              <a:rPr lang="en-GB" sz="40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C-Care </a:t>
            </a:r>
            <a:r>
              <a:rPr lang="fr-FR" sz="40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Évènement</a:t>
            </a:r>
            <a:r>
              <a:rPr lang="en-GB" sz="40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 De Cloture du Projet</a:t>
            </a:r>
          </a:p>
        </p:txBody>
      </p:sp>
      <p:pic>
        <p:nvPicPr>
          <p:cNvPr id="4" name="Picture 3" descr="A picture containing text&#10;&#10;Description automatically generated">
            <a:extLst>
              <a:ext uri="{FF2B5EF4-FFF2-40B4-BE49-F238E27FC236}">
                <a16:creationId xmlns:a16="http://schemas.microsoft.com/office/drawing/2014/main" id="{0DCC2CC4-54EA-4F6C-BFA3-98CCA317D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477" y="417948"/>
            <a:ext cx="4430956" cy="2156440"/>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75F4FF5B-2D77-DA0E-E04C-F8AE07A54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98" y="4730332"/>
            <a:ext cx="1520231" cy="993537"/>
          </a:xfrm>
          <a:prstGeom prst="rect">
            <a:avLst/>
          </a:prstGeom>
        </p:spPr>
      </p:pic>
      <p:pic>
        <p:nvPicPr>
          <p:cNvPr id="16" name="Picture 15" descr="New Anglia Logo">
            <a:extLst>
              <a:ext uri="{FF2B5EF4-FFF2-40B4-BE49-F238E27FC236}">
                <a16:creationId xmlns:a16="http://schemas.microsoft.com/office/drawing/2014/main" id="{41B8F134-9470-F7F0-A8F6-3EBC48BF37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0357" y="5047513"/>
            <a:ext cx="2196661" cy="676356"/>
          </a:xfrm>
          <a:prstGeom prst="rect">
            <a:avLst/>
          </a:prstGeom>
          <a:noFill/>
          <a:ln>
            <a:noFill/>
          </a:ln>
        </p:spPr>
      </p:pic>
      <p:pic>
        <p:nvPicPr>
          <p:cNvPr id="17" name="Picture 16">
            <a:extLst>
              <a:ext uri="{FF2B5EF4-FFF2-40B4-BE49-F238E27FC236}">
                <a16:creationId xmlns:a16="http://schemas.microsoft.com/office/drawing/2014/main" id="{35891174-3EF4-761A-7A27-CE5B8532DFA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9391" y="4884816"/>
            <a:ext cx="1145078" cy="891956"/>
          </a:xfrm>
          <a:prstGeom prst="rect">
            <a:avLst/>
          </a:prstGeom>
          <a:noFill/>
          <a:ln>
            <a:noFill/>
          </a:ln>
        </p:spPr>
      </p:pic>
      <p:pic>
        <p:nvPicPr>
          <p:cNvPr id="18" name="Picture 17">
            <a:extLst>
              <a:ext uri="{FF2B5EF4-FFF2-40B4-BE49-F238E27FC236}">
                <a16:creationId xmlns:a16="http://schemas.microsoft.com/office/drawing/2014/main" id="{A87BC454-2F43-691C-28E5-5E4A03D8A1C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7014" y="4946822"/>
            <a:ext cx="1615241" cy="813647"/>
          </a:xfrm>
          <a:prstGeom prst="rect">
            <a:avLst/>
          </a:prstGeom>
          <a:noFill/>
          <a:ln>
            <a:noFill/>
          </a:ln>
        </p:spPr>
      </p:pic>
      <p:pic>
        <p:nvPicPr>
          <p:cNvPr id="19" name="Picture 18">
            <a:extLst>
              <a:ext uri="{FF2B5EF4-FFF2-40B4-BE49-F238E27FC236}">
                <a16:creationId xmlns:a16="http://schemas.microsoft.com/office/drawing/2014/main" id="{4177D6C9-752B-128A-8885-A41F53F9FF5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2029" y="6077208"/>
            <a:ext cx="3305175" cy="495300"/>
          </a:xfrm>
          <a:prstGeom prst="rect">
            <a:avLst/>
          </a:prstGeom>
          <a:noFill/>
          <a:ln>
            <a:noFill/>
          </a:ln>
        </p:spPr>
      </p:pic>
      <p:pic>
        <p:nvPicPr>
          <p:cNvPr id="20" name="Picture 19">
            <a:extLst>
              <a:ext uri="{FF2B5EF4-FFF2-40B4-BE49-F238E27FC236}">
                <a16:creationId xmlns:a16="http://schemas.microsoft.com/office/drawing/2014/main" id="{5859CA71-187A-2AFC-B0EC-BCEE7579043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4798" y="5792039"/>
            <a:ext cx="2855061" cy="879862"/>
          </a:xfrm>
          <a:prstGeom prst="rect">
            <a:avLst/>
          </a:prstGeom>
          <a:noFill/>
          <a:ln>
            <a:noFill/>
          </a:ln>
        </p:spPr>
      </p:pic>
      <p:pic>
        <p:nvPicPr>
          <p:cNvPr id="21" name="Picture 20" descr="Text&#10;&#10;Description automatically generated with low confidence">
            <a:extLst>
              <a:ext uri="{FF2B5EF4-FFF2-40B4-BE49-F238E27FC236}">
                <a16:creationId xmlns:a16="http://schemas.microsoft.com/office/drawing/2014/main" id="{C23F4C53-F446-FB11-F0A2-F194FFF59F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77169" y="4946822"/>
            <a:ext cx="2112029" cy="897118"/>
          </a:xfrm>
          <a:prstGeom prst="rect">
            <a:avLst/>
          </a:prstGeom>
        </p:spPr>
      </p:pic>
    </p:spTree>
    <p:extLst>
      <p:ext uri="{BB962C8B-B14F-4D97-AF65-F5344CB8AC3E}">
        <p14:creationId xmlns:p14="http://schemas.microsoft.com/office/powerpoint/2010/main" val="341275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16DC-1387-49BD-8262-318BA9B925E0}"/>
              </a:ext>
            </a:extLst>
          </p:cNvPr>
          <p:cNvSpPr>
            <a:spLocks noGrp="1"/>
          </p:cNvSpPr>
          <p:nvPr>
            <p:ph type="title"/>
          </p:nvPr>
        </p:nvSpPr>
        <p:spPr/>
        <p:txBody>
          <a:bodyPr>
            <a:normAutofit/>
          </a:bodyPr>
          <a:lstStyle/>
          <a:p>
            <a:r>
              <a:rPr lang="en-GB" sz="3200" dirty="0"/>
              <a:t>Your project highlights /  </a:t>
            </a:r>
            <a:r>
              <a:rPr lang="fr-FR" altLang="en-US" sz="3200" i="1" dirty="0">
                <a:solidFill>
                  <a:schemeClr val="bg2"/>
                </a:solidFill>
              </a:rPr>
              <a:t>Votre projet mis en avant </a:t>
            </a:r>
            <a:br>
              <a:rPr lang="fr-FR" altLang="en-US" sz="2400" dirty="0">
                <a:solidFill>
                  <a:schemeClr val="tx1"/>
                </a:solidFill>
                <a:latin typeface="Arial" panose="020B0604020202020204" pitchFamily="34" charset="0"/>
              </a:rPr>
            </a:br>
            <a:endParaRPr lang="en-GB" sz="3200" dirty="0"/>
          </a:p>
        </p:txBody>
      </p:sp>
      <p:cxnSp>
        <p:nvCxnSpPr>
          <p:cNvPr id="11" name="Straight Connector 10">
            <a:extLst>
              <a:ext uri="{FF2B5EF4-FFF2-40B4-BE49-F238E27FC236}">
                <a16:creationId xmlns:a16="http://schemas.microsoft.com/office/drawing/2014/main" id="{54EC94D0-5AB0-416A-A83A-0A76C780A87C}"/>
              </a:ext>
            </a:extLst>
          </p:cNvPr>
          <p:cNvCxnSpPr/>
          <p:nvPr/>
        </p:nvCxnSpPr>
        <p:spPr>
          <a:xfrm>
            <a:off x="2472000" y="1390467"/>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1A0000C7-CFF5-42F5-BB2F-A67394DA3905}"/>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5FC0D41C-6536-4829-89B8-8A7488BDAB89}"/>
              </a:ext>
            </a:extLst>
          </p:cNvPr>
          <p:cNvSpPr txBox="1"/>
          <p:nvPr/>
        </p:nvSpPr>
        <p:spPr>
          <a:xfrm>
            <a:off x="1905486" y="1647011"/>
            <a:ext cx="41905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C-Care </a:t>
            </a:r>
            <a:r>
              <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400" i="1" dirty="0">
                <a:solidFill>
                  <a:srgbClr val="003399"/>
                </a:solidFill>
                <a:latin typeface="Open Sans" panose="020B0606030504020204" pitchFamily="34" charset="0"/>
                <a:ea typeface="Open Sans" panose="020B0606030504020204" pitchFamily="34" charset="0"/>
                <a:cs typeface="Open Sans" panose="020B0606030504020204" pitchFamily="34" charset="0"/>
              </a:rPr>
              <a:t>Covid Channel Area Response Exchange </a:t>
            </a:r>
            <a:endPar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5D6DDF54-99D8-41AB-96FD-F50D684B77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748" y="1660777"/>
            <a:ext cx="804768" cy="809190"/>
          </a:xfrm>
          <a:prstGeom prst="rect">
            <a:avLst/>
          </a:prstGeom>
        </p:spPr>
      </p:pic>
      <p:sp>
        <p:nvSpPr>
          <p:cNvPr id="10" name="TextBox 9">
            <a:extLst>
              <a:ext uri="{FF2B5EF4-FFF2-40B4-BE49-F238E27FC236}">
                <a16:creationId xmlns:a16="http://schemas.microsoft.com/office/drawing/2014/main" id="{B75BE156-47A1-482A-B5A3-D21F3C3BB9B7}"/>
              </a:ext>
            </a:extLst>
          </p:cNvPr>
          <p:cNvSpPr txBox="1"/>
          <p:nvPr/>
        </p:nvSpPr>
        <p:spPr>
          <a:xfrm>
            <a:off x="1315132" y="2801674"/>
            <a:ext cx="9006840" cy="1200329"/>
          </a:xfrm>
          <a:prstGeom prst="rect">
            <a:avLst/>
          </a:prstGeom>
          <a:noFill/>
        </p:spPr>
        <p:txBody>
          <a:bodyPr wrap="square" rtlCol="0">
            <a:spAutoFit/>
          </a:bodyPr>
          <a:lstStyle/>
          <a:p>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Common Indicator 45 -  Number of participants promoting gender equality, equal opportunities and social inclusion across borders.</a:t>
            </a:r>
          </a:p>
          <a:p>
            <a:pPr marL="742950" lvl="1" indent="-285750">
              <a:buFont typeface="Arial" panose="020B0604020202020204" pitchFamily="34" charset="0"/>
              <a:buChar char="•"/>
            </a:pPr>
            <a:r>
              <a:rPr lang="en-GB" i="1" dirty="0">
                <a:solidFill>
                  <a:srgbClr val="003399"/>
                </a:solidFill>
                <a:latin typeface="Open Sans" panose="020B0606030504020204" pitchFamily="34" charset="0"/>
                <a:ea typeface="Open Sans" panose="020B0606030504020204" pitchFamily="34" charset="0"/>
                <a:cs typeface="Open Sans" panose="020B0606030504020204" pitchFamily="34" charset="0"/>
              </a:rPr>
              <a:t>Businesses supported: 545</a:t>
            </a:r>
          </a:p>
          <a:p>
            <a:pPr marL="742950" lvl="1" indent="-285750">
              <a:buFont typeface="Arial" panose="020B0604020202020204" pitchFamily="34" charset="0"/>
              <a:buChar char="•"/>
            </a:pPr>
            <a:r>
              <a:rPr lang="en-GB" i="1" dirty="0">
                <a:solidFill>
                  <a:srgbClr val="003399"/>
                </a:solidFill>
                <a:latin typeface="Open Sans" panose="020B0606030504020204" pitchFamily="34" charset="0"/>
                <a:ea typeface="Open Sans" panose="020B0606030504020204" pitchFamily="34" charset="0"/>
                <a:cs typeface="Open Sans" panose="020B0606030504020204" pitchFamily="34" charset="0"/>
              </a:rPr>
              <a:t>Supporting individuals at risk of unemployment: 863</a:t>
            </a:r>
          </a:p>
        </p:txBody>
      </p:sp>
      <p:sp>
        <p:nvSpPr>
          <p:cNvPr id="12" name="TextBox 11">
            <a:extLst>
              <a:ext uri="{FF2B5EF4-FFF2-40B4-BE49-F238E27FC236}">
                <a16:creationId xmlns:a16="http://schemas.microsoft.com/office/drawing/2014/main" id="{00AF670E-401E-4ECC-A0B9-8BD13FB6B4D4}"/>
              </a:ext>
            </a:extLst>
          </p:cNvPr>
          <p:cNvSpPr txBox="1"/>
          <p:nvPr/>
        </p:nvSpPr>
        <p:spPr>
          <a:xfrm>
            <a:off x="1315132" y="4116303"/>
            <a:ext cx="9006840" cy="1200329"/>
          </a:xfrm>
          <a:prstGeom prst="rect">
            <a:avLst/>
          </a:prstGeom>
          <a:noFill/>
        </p:spPr>
        <p:txBody>
          <a:bodyPr wrap="square" rtlCol="0">
            <a:spAutoFit/>
          </a:bodyPr>
          <a:lstStyle/>
          <a:p>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Legacy</a:t>
            </a:r>
          </a:p>
          <a:p>
            <a:pPr marL="742950" lvl="1" indent="-285750">
              <a:buFont typeface="Arial" panose="020B0604020202020204" pitchFamily="34" charset="0"/>
              <a:buChar char="•"/>
            </a:pPr>
            <a:r>
              <a:rPr lang="en-GB" i="1" dirty="0">
                <a:solidFill>
                  <a:srgbClr val="003399"/>
                </a:solidFill>
                <a:latin typeface="Open Sans" panose="020B0606030504020204" pitchFamily="34" charset="0"/>
                <a:ea typeface="Open Sans" panose="020B0606030504020204" pitchFamily="34" charset="0"/>
                <a:cs typeface="Open Sans" panose="020B0606030504020204" pitchFamily="34" charset="0"/>
              </a:rPr>
              <a:t>Toolkits developed for the changing nature of business. </a:t>
            </a:r>
          </a:p>
          <a:p>
            <a:pPr marL="742950" lvl="1" indent="-285750">
              <a:buFont typeface="Arial" panose="020B0604020202020204" pitchFamily="34" charset="0"/>
              <a:buChar char="•"/>
            </a:pPr>
            <a:r>
              <a:rPr lang="en-GB" i="1" dirty="0">
                <a:solidFill>
                  <a:srgbClr val="003399"/>
                </a:solidFill>
                <a:latin typeface="Open Sans" panose="020B0606030504020204" pitchFamily="34" charset="0"/>
                <a:ea typeface="Open Sans" panose="020B0606030504020204" pitchFamily="34" charset="0"/>
                <a:cs typeface="Open Sans" panose="020B0606030504020204" pitchFamily="34" charset="0"/>
              </a:rPr>
              <a:t>Changing nature of our high streets. </a:t>
            </a:r>
          </a:p>
          <a:p>
            <a:pPr marL="742950" lvl="1" indent="-285750">
              <a:buFont typeface="Arial" panose="020B0604020202020204" pitchFamily="34" charset="0"/>
              <a:buChar char="•"/>
            </a:pPr>
            <a:r>
              <a:rPr lang="en-GB" i="1" dirty="0">
                <a:solidFill>
                  <a:srgbClr val="003399"/>
                </a:solidFill>
                <a:latin typeface="Open Sans" panose="020B0606030504020204" pitchFamily="34" charset="0"/>
                <a:ea typeface="Open Sans" panose="020B0606030504020204" pitchFamily="34" charset="0"/>
                <a:cs typeface="Open Sans" panose="020B0606030504020204" pitchFamily="34" charset="0"/>
              </a:rPr>
              <a:t>Can be shared widely. </a:t>
            </a:r>
          </a:p>
        </p:txBody>
      </p:sp>
    </p:spTree>
    <p:extLst>
      <p:ext uri="{BB962C8B-B14F-4D97-AF65-F5344CB8AC3E}">
        <p14:creationId xmlns:p14="http://schemas.microsoft.com/office/powerpoint/2010/main" val="400115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9FAEE5"/>
              </a:solidFill>
              <a:effectLst/>
              <a:uLnTx/>
              <a:uFillTx/>
              <a:latin typeface="Calibri" panose="020F0502020204030204"/>
              <a:ea typeface="+mj-ea"/>
              <a:cs typeface="+mj-cs"/>
            </a:endParaRPr>
          </a:p>
        </p:txBody>
      </p:sp>
      <p:sp>
        <p:nvSpPr>
          <p:cNvPr id="2" name="TextBox 1"/>
          <p:cNvSpPr txBox="1"/>
          <p:nvPr/>
        </p:nvSpPr>
        <p:spPr>
          <a:xfrm>
            <a:off x="1815213" y="2699445"/>
            <a:ext cx="8833756" cy="2585323"/>
          </a:xfrm>
          <a:prstGeom prst="rect">
            <a:avLst/>
          </a:prstGeom>
          <a:noFill/>
        </p:spPr>
        <p:txBody>
          <a:bodyPr wrap="square" rtlCol="0">
            <a:spAutoFit/>
          </a:bodyPr>
          <a:lstStyle/>
          <a:p>
            <a:pPr algn="ctr">
              <a:defRPr/>
            </a:pPr>
            <a:r>
              <a:rPr kumimoji="0" lang="en-GB" sz="38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Thank you and congratulations on your achievements</a:t>
            </a:r>
            <a:r>
              <a:rPr lang="en-GB" sz="3800" i="1" dirty="0">
                <a:solidFill>
                  <a:srgbClr val="003399"/>
                </a:solidFill>
                <a:latin typeface="Open Sans" panose="020B0606030504020204" pitchFamily="34" charset="0"/>
                <a:ea typeface="Open Sans" panose="020B0606030504020204" pitchFamily="34" charset="0"/>
                <a:cs typeface="Open Sans" panose="020B0606030504020204" pitchFamily="34" charset="0"/>
              </a:rPr>
              <a:t> / </a:t>
            </a:r>
            <a:r>
              <a:rPr lang="fr-FR" altLang="en-US" sz="3800" i="1" dirty="0">
                <a:solidFill>
                  <a:schemeClr val="bg2"/>
                </a:solidFill>
                <a:latin typeface="Open Sans" panose="020B0606030504020204" pitchFamily="34" charset="0"/>
                <a:ea typeface="Open Sans" panose="020B0606030504020204" pitchFamily="34" charset="0"/>
                <a:cs typeface="Open Sans" panose="020B0606030504020204" pitchFamily="34" charset="0"/>
              </a:rPr>
              <a:t>Merci et félicitations pour vos accomplissements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1">
            <a:extLst>
              <a:ext uri="{FF2B5EF4-FFF2-40B4-BE49-F238E27FC236}">
                <a16:creationId xmlns:a16="http://schemas.microsoft.com/office/drawing/2014/main" id="{A94AC495-444D-4873-AE22-AECA0CE25B96}"/>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0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9FAEE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1">
            <a:extLst>
              <a:ext uri="{FF2B5EF4-FFF2-40B4-BE49-F238E27FC236}">
                <a16:creationId xmlns:a16="http://schemas.microsoft.com/office/drawing/2014/main" id="{038583C0-C7AE-4958-BCB7-85F78179C795}"/>
              </a:ext>
            </a:extLst>
          </p:cNvPr>
          <p:cNvSpPr txBox="1">
            <a:spLocks/>
          </p:cNvSpPr>
          <p:nvPr/>
        </p:nvSpPr>
        <p:spPr>
          <a:xfrm>
            <a:off x="87740" y="3778735"/>
            <a:ext cx="11717382" cy="2663971"/>
          </a:xfrm>
          <a:prstGeom prst="rect">
            <a:avLst/>
          </a:prstGeom>
          <a:noFill/>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b="0" kern="1200">
                <a:solidFill>
                  <a:srgbClr val="F6C018"/>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0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Overview of C-Care</a:t>
            </a:r>
          </a:p>
          <a:p>
            <a:pPr marL="0" marR="0" lvl="0" indent="0" algn="ctr" defTabSz="914400" rtl="0" eaLnBrk="1" fontAlgn="auto" latinLnBrk="0" hangingPunct="1">
              <a:lnSpc>
                <a:spcPct val="90000"/>
              </a:lnSpc>
              <a:spcBef>
                <a:spcPct val="0"/>
              </a:spcBef>
              <a:spcAft>
                <a:spcPts val="0"/>
              </a:spcAft>
              <a:buClrTx/>
              <a:buSzTx/>
              <a:buFontTx/>
              <a:buNone/>
              <a:tabLst/>
              <a:defRPr/>
            </a:pPr>
            <a:r>
              <a:rPr lang="fr-FR" sz="40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Vue d’ensemble du projet C-Care</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sz="40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Covid Channel Area Response Exchange</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sz="4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20000"/>
              </a:lnSpc>
              <a:spcBef>
                <a:spcPct val="0"/>
              </a:spcBef>
              <a:spcAft>
                <a:spcPts val="0"/>
              </a:spcAft>
              <a:buClrTx/>
              <a:buSzTx/>
              <a:buFontTx/>
              <a:buNone/>
              <a:tabLst/>
              <a:defRPr/>
            </a:pPr>
            <a:r>
              <a:rPr lang="en-GB" sz="35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Steve Samson &amp; Guillaume Strebelle</a:t>
            </a:r>
          </a:p>
          <a:p>
            <a:pPr marL="0" marR="0" lvl="0" indent="0" algn="ctr" defTabSz="914400" rtl="0" eaLnBrk="1" fontAlgn="auto" latinLnBrk="0" hangingPunct="1">
              <a:lnSpc>
                <a:spcPct val="120000"/>
              </a:lnSpc>
              <a:spcBef>
                <a:spcPct val="0"/>
              </a:spcBef>
              <a:spcAft>
                <a:spcPts val="0"/>
              </a:spcAft>
              <a:buClrTx/>
              <a:buSzTx/>
              <a:buFontTx/>
              <a:buNone/>
              <a:tabLst/>
              <a:defRPr/>
            </a:pPr>
            <a:r>
              <a:rPr lang="en-GB" sz="35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Kent County Council</a:t>
            </a:r>
            <a:endParaRPr lang="fr-FR" sz="35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j-ea"/>
              <a:cs typeface="+mj-cs"/>
            </a:endParaRPr>
          </a:p>
        </p:txBody>
      </p:sp>
      <p:pic>
        <p:nvPicPr>
          <p:cNvPr id="16" name="Picture 15">
            <a:extLst>
              <a:ext uri="{FF2B5EF4-FFF2-40B4-BE49-F238E27FC236}">
                <a16:creationId xmlns:a16="http://schemas.microsoft.com/office/drawing/2014/main" id="{F02BCA2C-E693-478E-84CE-7E940A6E857A}"/>
              </a:ext>
            </a:extLst>
          </p:cNvPr>
          <p:cNvPicPr>
            <a:picLocks noChangeAspect="1"/>
          </p:cNvPicPr>
          <p:nvPr/>
        </p:nvPicPr>
        <p:blipFill rotWithShape="1">
          <a:blip r:embed="rId3"/>
          <a:srcRect l="24850" t="31032" r="45089" b="14181"/>
          <a:stretch/>
        </p:blipFill>
        <p:spPr>
          <a:xfrm>
            <a:off x="4692211" y="1069038"/>
            <a:ext cx="2176657" cy="2237208"/>
          </a:xfrm>
          <a:prstGeom prst="rect">
            <a:avLst/>
          </a:prstGeom>
        </p:spPr>
      </p:pic>
    </p:spTree>
    <p:extLst>
      <p:ext uri="{BB962C8B-B14F-4D97-AF65-F5344CB8AC3E}">
        <p14:creationId xmlns:p14="http://schemas.microsoft.com/office/powerpoint/2010/main" val="313728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F66EBC-DC18-4307-BBEF-EF5A3D5B9CE0}"/>
              </a:ext>
            </a:extLst>
          </p:cNvPr>
          <p:cNvSpPr txBox="1">
            <a:spLocks/>
          </p:cNvSpPr>
          <p:nvPr/>
        </p:nvSpPr>
        <p:spPr>
          <a:xfrm>
            <a:off x="437322" y="291549"/>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dirty="0">
                <a:latin typeface="Open Sans" panose="020B0606030504020204" pitchFamily="34" charset="0"/>
                <a:ea typeface="Open Sans" panose="020B0606030504020204" pitchFamily="34" charset="0"/>
                <a:cs typeface="Open Sans" panose="020B0606030504020204" pitchFamily="34" charset="0"/>
              </a:rPr>
              <a:t>Developing C-Care</a:t>
            </a:r>
          </a:p>
          <a:p>
            <a:pPr marL="0" marR="0" lvl="0" indent="0" defTabSz="914400" rtl="0" eaLnBrk="1" fontAlgn="auto" latinLnBrk="0" hangingPunct="1">
              <a:lnSpc>
                <a:spcPct val="90000"/>
              </a:lnSpc>
              <a:spcBef>
                <a:spcPct val="0"/>
              </a:spcBef>
              <a:spcAft>
                <a:spcPts val="0"/>
              </a:spcAft>
              <a:buClrTx/>
              <a:buSzTx/>
              <a:buFontTx/>
              <a:buNone/>
              <a:tabLst/>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Le d</a:t>
            </a:r>
            <a:r>
              <a:rPr lang="fr-FR"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é</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veloppement</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du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projet</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C-Care</a:t>
            </a:r>
          </a:p>
        </p:txBody>
      </p:sp>
      <p:sp>
        <p:nvSpPr>
          <p:cNvPr id="24" name="TextBox 23">
            <a:extLst>
              <a:ext uri="{FF2B5EF4-FFF2-40B4-BE49-F238E27FC236}">
                <a16:creationId xmlns:a16="http://schemas.microsoft.com/office/drawing/2014/main" id="{9255B382-5324-4D33-A199-9067C3705379}"/>
              </a:ext>
            </a:extLst>
          </p:cNvPr>
          <p:cNvSpPr txBox="1"/>
          <p:nvPr/>
        </p:nvSpPr>
        <p:spPr>
          <a:xfrm>
            <a:off x="263437" y="1617112"/>
            <a:ext cx="5938580" cy="2939266"/>
          </a:xfrm>
          <a:prstGeom prst="rect">
            <a:avLst/>
          </a:prstGeom>
          <a:noFill/>
        </p:spPr>
        <p:txBody>
          <a:bodyPr wrap="square">
            <a:spAutoFit/>
          </a:bodyPr>
          <a:lstStyle/>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The pandemic impacted everything</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Businesses were hit hard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Some sectors really suffered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Individuals struggled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Social Exclusion was exacerbated: digital poverty increased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The way we use our town centres changed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The future was uncertain</a:t>
            </a:r>
          </a:p>
        </p:txBody>
      </p:sp>
      <p:sp>
        <p:nvSpPr>
          <p:cNvPr id="2" name="TextBox 1">
            <a:extLst>
              <a:ext uri="{FF2B5EF4-FFF2-40B4-BE49-F238E27FC236}">
                <a16:creationId xmlns:a16="http://schemas.microsoft.com/office/drawing/2014/main" id="{ED296C6E-81B3-455F-BFCD-F213E327D02D}"/>
              </a:ext>
            </a:extLst>
          </p:cNvPr>
          <p:cNvSpPr txBox="1"/>
          <p:nvPr/>
        </p:nvSpPr>
        <p:spPr>
          <a:xfrm>
            <a:off x="6452967" y="1617112"/>
            <a:ext cx="5330663" cy="2862322"/>
          </a:xfrm>
          <a:prstGeom prst="rect">
            <a:avLst/>
          </a:prstGeom>
          <a:noFill/>
        </p:spPr>
        <p:txBody>
          <a:bodyPr wrap="square" rtlCol="0">
            <a:spAutoFit/>
          </a:bodyPr>
          <a:lstStyle/>
          <a:p>
            <a:pPr marL="285750" indent="-285750">
              <a:buFont typeface="Arial" panose="020B0604020202020204" pitchFamily="34" charset="0"/>
              <a:buChar char="•"/>
            </a:pPr>
            <a:r>
              <a:rPr lang="fr-FR" b="1" i="1" dirty="0">
                <a:solidFill>
                  <a:srgbClr val="536ED0"/>
                </a:solidFill>
                <a:latin typeface="open sans" panose="020B0606030504020204" pitchFamily="34" charset="0"/>
              </a:rPr>
              <a:t>La pandémie a eu des répercussions pour tous</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Les entreprises ont été durement touchées</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Certains secteurs ont vraiment souffert</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Individus en difficulté</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L’exclusion sociale a été exacerbée : la précarité numérique a augmenté</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La façon dont nous utilisons nos centres-villes a changé</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L’avenir était incertain</a:t>
            </a:r>
          </a:p>
        </p:txBody>
      </p:sp>
    </p:spTree>
    <p:extLst>
      <p:ext uri="{BB962C8B-B14F-4D97-AF65-F5344CB8AC3E}">
        <p14:creationId xmlns:p14="http://schemas.microsoft.com/office/powerpoint/2010/main" val="199067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F66EBC-DC18-4307-BBEF-EF5A3D5B9CE0}"/>
              </a:ext>
            </a:extLst>
          </p:cNvPr>
          <p:cNvSpPr txBox="1">
            <a:spLocks/>
          </p:cNvSpPr>
          <p:nvPr/>
        </p:nvSpPr>
        <p:spPr>
          <a:xfrm>
            <a:off x="437322" y="291549"/>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dirty="0">
                <a:latin typeface="Open Sans" panose="020B0606030504020204" pitchFamily="34" charset="0"/>
                <a:ea typeface="Open Sans" panose="020B0606030504020204" pitchFamily="34" charset="0"/>
                <a:cs typeface="Open Sans" panose="020B0606030504020204" pitchFamily="34" charset="0"/>
              </a:rPr>
              <a:t>About C-Care </a:t>
            </a:r>
          </a:p>
          <a:p>
            <a:pPr marL="0" marR="0" lvl="0" indent="0" defTabSz="914400" rtl="0" eaLnBrk="1" fontAlgn="auto" latinLnBrk="0" hangingPunct="1">
              <a:lnSpc>
                <a:spcPct val="90000"/>
              </a:lnSpc>
              <a:spcBef>
                <a:spcPct val="0"/>
              </a:spcBef>
              <a:spcAft>
                <a:spcPts val="0"/>
              </a:spcAft>
              <a:buClrTx/>
              <a:buSzTx/>
              <a:buFontTx/>
              <a:buNone/>
              <a:tabLst/>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À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propos</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de C-Care</a:t>
            </a:r>
          </a:p>
        </p:txBody>
      </p:sp>
      <p:sp>
        <p:nvSpPr>
          <p:cNvPr id="24" name="TextBox 23">
            <a:extLst>
              <a:ext uri="{FF2B5EF4-FFF2-40B4-BE49-F238E27FC236}">
                <a16:creationId xmlns:a16="http://schemas.microsoft.com/office/drawing/2014/main" id="{9255B382-5324-4D33-A199-9067C3705379}"/>
              </a:ext>
            </a:extLst>
          </p:cNvPr>
          <p:cNvSpPr txBox="1"/>
          <p:nvPr/>
        </p:nvSpPr>
        <p:spPr>
          <a:xfrm>
            <a:off x="437322" y="1777412"/>
            <a:ext cx="5938580" cy="3157275"/>
          </a:xfrm>
          <a:prstGeom prst="rect">
            <a:avLst/>
          </a:prstGeom>
          <a:noFill/>
        </p:spPr>
        <p:txBody>
          <a:bodyPr wrap="square">
            <a:spAutoFit/>
          </a:bodyPr>
          <a:lstStyle/>
          <a:p>
            <a:pPr marL="0" indent="0">
              <a:spcAft>
                <a:spcPts val="500"/>
              </a:spcAft>
              <a:buFont typeface="Arial" panose="020B0604020202020204" pitchFamily="34" charset="0"/>
              <a:buNone/>
            </a:pPr>
            <a:r>
              <a:rPr lang="en-GB" dirty="0">
                <a:solidFill>
                  <a:srgbClr val="003399"/>
                </a:solidFill>
                <a:latin typeface="open sans" panose="020B0606030504020204" pitchFamily="34" charset="0"/>
              </a:rPr>
              <a:t>Interreg ‘Capitalisation’ Project submitted under special call for proposals: ‘Covid-19 emergency response - Maximising project impact’.</a:t>
            </a:r>
          </a:p>
          <a:p>
            <a:pPr marL="0" indent="0">
              <a:spcAft>
                <a:spcPts val="500"/>
              </a:spcAft>
              <a:buFont typeface="Arial" panose="020B0604020202020204" pitchFamily="34" charset="0"/>
              <a:buNone/>
            </a:pPr>
            <a:endParaRPr lang="en-GB" dirty="0">
              <a:solidFill>
                <a:srgbClr val="003399"/>
              </a:solidFill>
              <a:latin typeface="open sans" panose="020B0606030504020204" pitchFamily="34" charset="0"/>
            </a:endParaRPr>
          </a:p>
          <a:p>
            <a:pPr marL="0" indent="0">
              <a:spcAft>
                <a:spcPts val="500"/>
              </a:spcAft>
              <a:buFont typeface="Arial" panose="020B0604020202020204" pitchFamily="34" charset="0"/>
              <a:buNone/>
            </a:pPr>
            <a:r>
              <a:rPr lang="en-GB" b="1" dirty="0">
                <a:solidFill>
                  <a:srgbClr val="003399"/>
                </a:solidFill>
                <a:latin typeface="open sans" panose="020B0606030504020204" pitchFamily="34" charset="0"/>
              </a:rPr>
              <a:t>Lead Partner</a:t>
            </a:r>
            <a:r>
              <a:rPr lang="en-GB" dirty="0">
                <a:solidFill>
                  <a:srgbClr val="003399"/>
                </a:solidFill>
                <a:latin typeface="open sans" panose="020B0606030504020204" pitchFamily="34" charset="0"/>
              </a:rPr>
              <a:t>: Kent County Council</a:t>
            </a:r>
          </a:p>
          <a:p>
            <a:pPr marL="0" indent="0">
              <a:spcAft>
                <a:spcPts val="500"/>
              </a:spcAft>
              <a:buFont typeface="Arial" panose="020B0604020202020204" pitchFamily="34" charset="0"/>
              <a:buNone/>
            </a:pPr>
            <a:r>
              <a:rPr lang="en-GB" b="1" dirty="0">
                <a:solidFill>
                  <a:srgbClr val="003399"/>
                </a:solidFill>
                <a:latin typeface="open sans" panose="020B0606030504020204" pitchFamily="34" charset="0"/>
              </a:rPr>
              <a:t>Aim:</a:t>
            </a:r>
            <a:r>
              <a:rPr lang="en-GB" dirty="0">
                <a:solidFill>
                  <a:srgbClr val="003399"/>
                </a:solidFill>
                <a:latin typeface="open sans" panose="020B0606030504020204" pitchFamily="34" charset="0"/>
              </a:rPr>
              <a:t> To respond to socio-economic challenges caused by the Covid-19 pandemic</a:t>
            </a:r>
          </a:p>
          <a:p>
            <a:pPr marL="0" indent="0">
              <a:spcAft>
                <a:spcPts val="250"/>
              </a:spcAft>
              <a:buFont typeface="Arial" panose="020B0604020202020204" pitchFamily="34" charset="0"/>
              <a:buNone/>
            </a:pPr>
            <a:r>
              <a:rPr lang="en-GB" b="1" dirty="0">
                <a:solidFill>
                  <a:srgbClr val="003399"/>
                </a:solidFill>
                <a:latin typeface="open sans" panose="020B0606030504020204" pitchFamily="34" charset="0"/>
              </a:rPr>
              <a:t>Total budget:</a:t>
            </a:r>
            <a:r>
              <a:rPr lang="en-GB" dirty="0">
                <a:solidFill>
                  <a:srgbClr val="003399"/>
                </a:solidFill>
                <a:latin typeface="open sans" panose="020B0606030504020204" pitchFamily="34" charset="0"/>
              </a:rPr>
              <a:t> €6.7m European Regional Development Fund</a:t>
            </a:r>
          </a:p>
          <a:p>
            <a:pPr marL="0" indent="0">
              <a:spcAft>
                <a:spcPts val="250"/>
              </a:spcAft>
              <a:buFont typeface="Arial" panose="020B0604020202020204" pitchFamily="34" charset="0"/>
              <a:buNone/>
            </a:pPr>
            <a:r>
              <a:rPr lang="en-GB" dirty="0">
                <a:solidFill>
                  <a:srgbClr val="003399"/>
                </a:solidFill>
                <a:latin typeface="open sans" panose="020B0606030504020204" pitchFamily="34" charset="0"/>
              </a:rPr>
              <a:t>Timescale:   April 2021 – March 2023</a:t>
            </a:r>
          </a:p>
        </p:txBody>
      </p:sp>
      <p:sp>
        <p:nvSpPr>
          <p:cNvPr id="2" name="TextBox 1">
            <a:extLst>
              <a:ext uri="{FF2B5EF4-FFF2-40B4-BE49-F238E27FC236}">
                <a16:creationId xmlns:a16="http://schemas.microsoft.com/office/drawing/2014/main" id="{ED296C6E-81B3-455F-BFCD-F213E327D02D}"/>
              </a:ext>
            </a:extLst>
          </p:cNvPr>
          <p:cNvSpPr txBox="1"/>
          <p:nvPr/>
        </p:nvSpPr>
        <p:spPr>
          <a:xfrm>
            <a:off x="6481919" y="1617112"/>
            <a:ext cx="5330663" cy="3139321"/>
          </a:xfrm>
          <a:prstGeom prst="rect">
            <a:avLst/>
          </a:prstGeom>
          <a:noFill/>
        </p:spPr>
        <p:txBody>
          <a:bodyPr wrap="square" rtlCol="0">
            <a:spAutoFit/>
          </a:bodyPr>
          <a:lstStyle/>
          <a:p>
            <a:r>
              <a:rPr lang="fr-FR" i="1" dirty="0">
                <a:solidFill>
                  <a:srgbClr val="536ED0"/>
                </a:solidFill>
                <a:latin typeface="open sans" panose="020B0606030504020204" pitchFamily="34" charset="0"/>
              </a:rPr>
              <a:t>Projet Interreg « Capitalisation » soumis dans le cadre d’un appel </a:t>
            </a:r>
            <a:r>
              <a:rPr lang="en-GB" i="1" dirty="0">
                <a:solidFill>
                  <a:srgbClr val="536ED0"/>
                </a:solidFill>
                <a:latin typeface="open sans" panose="020B0606030504020204" pitchFamily="34" charset="0"/>
              </a:rPr>
              <a:t>à </a:t>
            </a:r>
            <a:r>
              <a:rPr lang="fr-FR" i="1" dirty="0">
                <a:solidFill>
                  <a:srgbClr val="536ED0"/>
                </a:solidFill>
                <a:latin typeface="open sans" panose="020B0606030504020204" pitchFamily="34" charset="0"/>
              </a:rPr>
              <a:t>projets spécial : « Réponse d’urgence face au COVID-19 - Maximiser l’impact du projet ». </a:t>
            </a:r>
          </a:p>
          <a:p>
            <a:br>
              <a:rPr lang="fr-FR" i="1" dirty="0">
                <a:solidFill>
                  <a:srgbClr val="536ED0"/>
                </a:solidFill>
                <a:latin typeface="open sans" panose="020B0606030504020204" pitchFamily="34" charset="0"/>
              </a:rPr>
            </a:br>
            <a:r>
              <a:rPr lang="fr-FR" b="1" i="1" dirty="0">
                <a:solidFill>
                  <a:srgbClr val="536ED0"/>
                </a:solidFill>
                <a:latin typeface="open sans" panose="020B0606030504020204" pitchFamily="34" charset="0"/>
              </a:rPr>
              <a:t>Chef de File: </a:t>
            </a:r>
            <a:r>
              <a:rPr lang="fr-FR" i="1" dirty="0">
                <a:solidFill>
                  <a:srgbClr val="536ED0"/>
                </a:solidFill>
                <a:latin typeface="open sans" panose="020B0606030504020204" pitchFamily="34" charset="0"/>
              </a:rPr>
              <a:t>Kent County Council</a:t>
            </a:r>
            <a:br>
              <a:rPr lang="fr-FR" i="1" dirty="0">
                <a:solidFill>
                  <a:srgbClr val="536ED0"/>
                </a:solidFill>
                <a:latin typeface="open sans" panose="020B0606030504020204" pitchFamily="34" charset="0"/>
              </a:rPr>
            </a:br>
            <a:r>
              <a:rPr lang="fr-FR" b="1" i="1" dirty="0">
                <a:solidFill>
                  <a:srgbClr val="536ED0"/>
                </a:solidFill>
                <a:latin typeface="open sans" panose="020B0606030504020204" pitchFamily="34" charset="0"/>
              </a:rPr>
              <a:t>Objectif : </a:t>
            </a:r>
            <a:r>
              <a:rPr lang="fr-FR" i="1" dirty="0">
                <a:solidFill>
                  <a:srgbClr val="536ED0"/>
                </a:solidFill>
                <a:latin typeface="open sans" panose="020B0606030504020204" pitchFamily="34" charset="0"/>
              </a:rPr>
              <a:t>Relever les défis socio-économiques causés par la pandémie de COVID-19</a:t>
            </a:r>
            <a:br>
              <a:rPr lang="fr-FR" i="1" dirty="0">
                <a:solidFill>
                  <a:srgbClr val="536ED0"/>
                </a:solidFill>
                <a:latin typeface="open sans" panose="020B0606030504020204" pitchFamily="34" charset="0"/>
              </a:rPr>
            </a:br>
            <a:r>
              <a:rPr lang="fr-FR" b="1" i="1" dirty="0">
                <a:solidFill>
                  <a:srgbClr val="536ED0"/>
                </a:solidFill>
                <a:latin typeface="open sans" panose="020B0606030504020204" pitchFamily="34" charset="0"/>
              </a:rPr>
              <a:t>Budget total : </a:t>
            </a:r>
            <a:r>
              <a:rPr lang="fr-FR" i="1" dirty="0">
                <a:solidFill>
                  <a:srgbClr val="536ED0"/>
                </a:solidFill>
                <a:latin typeface="open sans" panose="020B0606030504020204" pitchFamily="34" charset="0"/>
              </a:rPr>
              <a:t>6,7 millions d’euros de Fonds Européen de Développement Régional</a:t>
            </a:r>
            <a:br>
              <a:rPr lang="fr-FR" i="1" dirty="0">
                <a:solidFill>
                  <a:srgbClr val="536ED0"/>
                </a:solidFill>
                <a:latin typeface="open sans" panose="020B0606030504020204" pitchFamily="34" charset="0"/>
              </a:rPr>
            </a:br>
            <a:r>
              <a:rPr lang="fr-FR" i="1" dirty="0">
                <a:solidFill>
                  <a:srgbClr val="536ED0"/>
                </a:solidFill>
                <a:latin typeface="open sans" panose="020B0606030504020204" pitchFamily="34" charset="0"/>
              </a:rPr>
              <a:t>Calendrier : avril 2021 – mars 2023</a:t>
            </a:r>
            <a:endParaRPr lang="en-GB" i="1" dirty="0">
              <a:solidFill>
                <a:srgbClr val="536ED0"/>
              </a:solidFill>
              <a:latin typeface="open sans" panose="020B0606030504020204" pitchFamily="34" charset="0"/>
            </a:endParaRPr>
          </a:p>
        </p:txBody>
      </p:sp>
    </p:spTree>
    <p:extLst>
      <p:ext uri="{BB962C8B-B14F-4D97-AF65-F5344CB8AC3E}">
        <p14:creationId xmlns:p14="http://schemas.microsoft.com/office/powerpoint/2010/main" val="200685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F66EBC-DC18-4307-BBEF-EF5A3D5B9CE0}"/>
              </a:ext>
            </a:extLst>
          </p:cNvPr>
          <p:cNvSpPr txBox="1">
            <a:spLocks/>
          </p:cNvSpPr>
          <p:nvPr/>
        </p:nvSpPr>
        <p:spPr>
          <a:xfrm>
            <a:off x="437322" y="291549"/>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dirty="0">
                <a:latin typeface="Open Sans" panose="020B0606030504020204" pitchFamily="34" charset="0"/>
                <a:ea typeface="Open Sans" panose="020B0606030504020204" pitchFamily="34" charset="0"/>
                <a:cs typeface="Open Sans" panose="020B0606030504020204" pitchFamily="34" charset="0"/>
              </a:rPr>
              <a:t>Developing C-Care</a:t>
            </a:r>
          </a:p>
          <a:p>
            <a:pPr marL="0" marR="0" lvl="0" indent="0" defTabSz="914400" rtl="0" eaLnBrk="1" fontAlgn="auto" latinLnBrk="0" hangingPunct="1">
              <a:lnSpc>
                <a:spcPct val="90000"/>
              </a:lnSpc>
              <a:spcBef>
                <a:spcPct val="0"/>
              </a:spcBef>
              <a:spcAft>
                <a:spcPts val="0"/>
              </a:spcAft>
              <a:buClrTx/>
              <a:buSzTx/>
              <a:buFontTx/>
              <a:buNone/>
              <a:tabLst/>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Le d</a:t>
            </a:r>
            <a:r>
              <a:rPr lang="fr-FR"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é</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veloppement</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du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projet</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C-Care</a:t>
            </a:r>
          </a:p>
        </p:txBody>
      </p:sp>
      <p:sp>
        <p:nvSpPr>
          <p:cNvPr id="24" name="TextBox 23">
            <a:extLst>
              <a:ext uri="{FF2B5EF4-FFF2-40B4-BE49-F238E27FC236}">
                <a16:creationId xmlns:a16="http://schemas.microsoft.com/office/drawing/2014/main" id="{9255B382-5324-4D33-A199-9067C3705379}"/>
              </a:ext>
            </a:extLst>
          </p:cNvPr>
          <p:cNvSpPr txBox="1"/>
          <p:nvPr/>
        </p:nvSpPr>
        <p:spPr>
          <a:xfrm>
            <a:off x="263437" y="1617112"/>
            <a:ext cx="5938580" cy="3926716"/>
          </a:xfrm>
          <a:prstGeom prst="rect">
            <a:avLst/>
          </a:prstGeom>
          <a:noFill/>
        </p:spPr>
        <p:txBody>
          <a:bodyPr wrap="square">
            <a:spAutoFit/>
          </a:bodyPr>
          <a:lstStyle/>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The Interreg FCE Programme offered a chance to apply for funding</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A partnership was formed during lockdown</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Key topics were discussed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The focus was determined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A bid was developed, submitted, approved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We had to hit the ground running!</a:t>
            </a:r>
          </a:p>
          <a:p>
            <a:pPr>
              <a:spcAft>
                <a:spcPts val="500"/>
              </a:spcAft>
            </a:pPr>
            <a:endParaRPr lang="en-GB" sz="2000" b="1" dirty="0">
              <a:solidFill>
                <a:srgbClr val="003399"/>
              </a:solidFill>
              <a:latin typeface="open sans" panose="020B0606030504020204" pitchFamily="34" charset="0"/>
            </a:endParaRP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Brexit &amp; the war in Ukraine caused even more challenges along the way!</a:t>
            </a:r>
          </a:p>
        </p:txBody>
      </p:sp>
      <p:sp>
        <p:nvSpPr>
          <p:cNvPr id="2" name="TextBox 1">
            <a:extLst>
              <a:ext uri="{FF2B5EF4-FFF2-40B4-BE49-F238E27FC236}">
                <a16:creationId xmlns:a16="http://schemas.microsoft.com/office/drawing/2014/main" id="{ED296C6E-81B3-455F-BFCD-F213E327D02D}"/>
              </a:ext>
            </a:extLst>
          </p:cNvPr>
          <p:cNvSpPr txBox="1"/>
          <p:nvPr/>
        </p:nvSpPr>
        <p:spPr>
          <a:xfrm>
            <a:off x="6202017" y="1643963"/>
            <a:ext cx="5475596" cy="3416320"/>
          </a:xfrm>
          <a:prstGeom prst="rect">
            <a:avLst/>
          </a:prstGeom>
          <a:noFill/>
        </p:spPr>
        <p:txBody>
          <a:bodyPr wrap="square" rtlCol="0">
            <a:spAutoFit/>
          </a:bodyPr>
          <a:lstStyle/>
          <a:p>
            <a:pPr marL="285750" indent="-285750">
              <a:buFont typeface="Arial" panose="020B0604020202020204" pitchFamily="34" charset="0"/>
              <a:buChar char="•"/>
            </a:pPr>
            <a:r>
              <a:rPr lang="fr-FR" b="1" i="1" dirty="0">
                <a:solidFill>
                  <a:srgbClr val="536ED0"/>
                </a:solidFill>
                <a:latin typeface="open sans" panose="020B0606030504020204" pitchFamily="34" charset="0"/>
              </a:rPr>
              <a:t>Le programme Interreg FCE a présenté une opportunité de financement</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Un partenariat a été formé pendant le confinement</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Les principaux sujets ont été abordés</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L’objectif a été déterminé</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Une candidature a été élaborée, soumise et approuvée</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On a dû se mettre immédiatement au travail !</a:t>
            </a:r>
          </a:p>
          <a:p>
            <a:pPr marL="285750" indent="-285750">
              <a:buFont typeface="Arial" panose="020B0604020202020204" pitchFamily="34" charset="0"/>
              <a:buChar char="•"/>
            </a:pPr>
            <a:endParaRPr lang="fr-FR" b="1"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Le </a:t>
            </a:r>
            <a:r>
              <a:rPr lang="fr-FR" b="1" i="1" dirty="0" err="1">
                <a:solidFill>
                  <a:srgbClr val="536ED0"/>
                </a:solidFill>
                <a:latin typeface="open sans" panose="020B0606030504020204" pitchFamily="34" charset="0"/>
              </a:rPr>
              <a:t>brexit</a:t>
            </a:r>
            <a:r>
              <a:rPr lang="fr-FR" b="1" i="1" dirty="0">
                <a:solidFill>
                  <a:srgbClr val="536ED0"/>
                </a:solidFill>
                <a:latin typeface="open sans" panose="020B0606030504020204" pitchFamily="34" charset="0"/>
              </a:rPr>
              <a:t> et la guerre en Ukraine ont causé encore plus de défis en cours de route!</a:t>
            </a:r>
            <a:endParaRPr lang="en-GB" b="1" i="1" dirty="0">
              <a:solidFill>
                <a:srgbClr val="536ED0"/>
              </a:solidFill>
              <a:latin typeface="open sans" panose="020B0606030504020204" pitchFamily="34" charset="0"/>
            </a:endParaRPr>
          </a:p>
        </p:txBody>
      </p:sp>
    </p:spTree>
    <p:extLst>
      <p:ext uri="{BB962C8B-B14F-4D97-AF65-F5344CB8AC3E}">
        <p14:creationId xmlns:p14="http://schemas.microsoft.com/office/powerpoint/2010/main" val="167460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F66EBC-DC18-4307-BBEF-EF5A3D5B9CE0}"/>
              </a:ext>
            </a:extLst>
          </p:cNvPr>
          <p:cNvSpPr txBox="1">
            <a:spLocks/>
          </p:cNvSpPr>
          <p:nvPr/>
        </p:nvSpPr>
        <p:spPr>
          <a:xfrm>
            <a:off x="437322" y="291549"/>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dirty="0">
                <a:latin typeface="Open Sans" panose="020B0606030504020204" pitchFamily="34" charset="0"/>
                <a:ea typeface="Open Sans" panose="020B0606030504020204" pitchFamily="34" charset="0"/>
                <a:cs typeface="Open Sans" panose="020B0606030504020204" pitchFamily="34" charset="0"/>
              </a:rPr>
              <a:t>Delivering C-Care</a:t>
            </a:r>
          </a:p>
          <a:p>
            <a:pPr marL="0" marR="0" lvl="0" indent="0" defTabSz="914400" rtl="0" eaLnBrk="1" fontAlgn="auto" latinLnBrk="0" hangingPunct="1">
              <a:lnSpc>
                <a:spcPct val="90000"/>
              </a:lnSpc>
              <a:spcBef>
                <a:spcPct val="0"/>
              </a:spcBef>
              <a:spcAft>
                <a:spcPts val="0"/>
              </a:spcAft>
              <a:buClrTx/>
              <a:buSzTx/>
              <a:buFontTx/>
              <a:buNone/>
              <a:tabLst/>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La mise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en</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oeuvre du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projet</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C-Care</a:t>
            </a:r>
          </a:p>
        </p:txBody>
      </p:sp>
      <p:sp>
        <p:nvSpPr>
          <p:cNvPr id="24" name="TextBox 23">
            <a:extLst>
              <a:ext uri="{FF2B5EF4-FFF2-40B4-BE49-F238E27FC236}">
                <a16:creationId xmlns:a16="http://schemas.microsoft.com/office/drawing/2014/main" id="{9255B382-5324-4D33-A199-9067C3705379}"/>
              </a:ext>
            </a:extLst>
          </p:cNvPr>
          <p:cNvSpPr txBox="1"/>
          <p:nvPr/>
        </p:nvSpPr>
        <p:spPr>
          <a:xfrm>
            <a:off x="263437" y="1617112"/>
            <a:ext cx="5938580" cy="3798476"/>
          </a:xfrm>
          <a:prstGeom prst="rect">
            <a:avLst/>
          </a:prstGeom>
          <a:noFill/>
        </p:spPr>
        <p:txBody>
          <a:bodyPr wrap="square">
            <a:spAutoFit/>
          </a:bodyPr>
          <a:lstStyle/>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But…</a:t>
            </a:r>
          </a:p>
          <a:p>
            <a:pPr marL="285750" indent="-285750">
              <a:spcAft>
                <a:spcPts val="500"/>
              </a:spcAft>
              <a:buFont typeface="Arial" panose="020B0604020202020204" pitchFamily="34" charset="0"/>
              <a:buChar char="•"/>
            </a:pPr>
            <a:endParaRPr lang="en-GB" sz="2000" b="1" dirty="0">
              <a:solidFill>
                <a:srgbClr val="003399"/>
              </a:solidFill>
              <a:latin typeface="open sans" panose="020B0606030504020204" pitchFamily="34" charset="0"/>
            </a:endParaRP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C-Care has had a huge impact on the ground</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We’ve helped more than 1,700 businesses practically and in building resilience</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We’ve supported more than 1,500 individuals with access to employment and business creation</a:t>
            </a:r>
          </a:p>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We’ve put plans in place to boost town centres on both sides of the Channel</a:t>
            </a:r>
          </a:p>
        </p:txBody>
      </p:sp>
      <p:sp>
        <p:nvSpPr>
          <p:cNvPr id="2" name="TextBox 1">
            <a:extLst>
              <a:ext uri="{FF2B5EF4-FFF2-40B4-BE49-F238E27FC236}">
                <a16:creationId xmlns:a16="http://schemas.microsoft.com/office/drawing/2014/main" id="{ED296C6E-81B3-455F-BFCD-F213E327D02D}"/>
              </a:ext>
            </a:extLst>
          </p:cNvPr>
          <p:cNvSpPr txBox="1"/>
          <p:nvPr/>
        </p:nvSpPr>
        <p:spPr>
          <a:xfrm>
            <a:off x="6096000" y="1630711"/>
            <a:ext cx="5330663" cy="3693319"/>
          </a:xfrm>
          <a:prstGeom prst="rect">
            <a:avLst/>
          </a:prstGeom>
          <a:noFill/>
        </p:spPr>
        <p:txBody>
          <a:bodyPr wrap="square" rtlCol="0">
            <a:spAutoFit/>
          </a:bodyPr>
          <a:lstStyle/>
          <a:p>
            <a:pPr marL="285750" indent="-285750">
              <a:buFont typeface="Arial" panose="020B0604020202020204" pitchFamily="34" charset="0"/>
              <a:buChar char="•"/>
            </a:pPr>
            <a:r>
              <a:rPr lang="fr-FR" b="1" i="1" dirty="0">
                <a:solidFill>
                  <a:srgbClr val="536ED0"/>
                </a:solidFill>
                <a:latin typeface="open sans" panose="020B0606030504020204" pitchFamily="34" charset="0"/>
              </a:rPr>
              <a:t>Mais…</a:t>
            </a:r>
          </a:p>
          <a:p>
            <a:pPr marL="285750" indent="-285750">
              <a:buFont typeface="Arial" panose="020B0604020202020204" pitchFamily="34" charset="0"/>
              <a:buChar char="•"/>
            </a:pPr>
            <a:endParaRPr lang="fr-FR" b="1"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C-Care a eu un impact prépondérant sur le terrain</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Nous avons aidé plus de 1 700 entreprises sur le plan pratique, en renforçant leur résilience.</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Nous avons aidé plus de 1 500 personnes à accéder à l’emploi et à la création d’entreprise.</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Nous avons mis en place des programmes pour dynamiser les centres-villes des deux côtés de la Manche</a:t>
            </a:r>
            <a:endParaRPr lang="en-GB" b="1" i="1" dirty="0">
              <a:solidFill>
                <a:srgbClr val="536ED0"/>
              </a:solidFill>
              <a:latin typeface="open sans" panose="020B0606030504020204" pitchFamily="34" charset="0"/>
            </a:endParaRPr>
          </a:p>
        </p:txBody>
      </p:sp>
    </p:spTree>
    <p:extLst>
      <p:ext uri="{BB962C8B-B14F-4D97-AF65-F5344CB8AC3E}">
        <p14:creationId xmlns:p14="http://schemas.microsoft.com/office/powerpoint/2010/main" val="15661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F66EBC-DC18-4307-BBEF-EF5A3D5B9CE0}"/>
              </a:ext>
            </a:extLst>
          </p:cNvPr>
          <p:cNvSpPr txBox="1">
            <a:spLocks/>
          </p:cNvSpPr>
          <p:nvPr/>
        </p:nvSpPr>
        <p:spPr>
          <a:xfrm>
            <a:off x="437322" y="291549"/>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dirty="0">
                <a:latin typeface="Open Sans" panose="020B0606030504020204" pitchFamily="34" charset="0"/>
                <a:ea typeface="Open Sans" panose="020B0606030504020204" pitchFamily="34" charset="0"/>
                <a:cs typeface="Open Sans" panose="020B0606030504020204" pitchFamily="34" charset="0"/>
              </a:rPr>
              <a:t>Our Closure Event</a:t>
            </a:r>
          </a:p>
          <a:p>
            <a:pPr marL="0" marR="0" lvl="0" indent="0" defTabSz="914400" rtl="0" eaLnBrk="1" fontAlgn="auto" latinLnBrk="0" hangingPunct="1">
              <a:lnSpc>
                <a:spcPct val="90000"/>
              </a:lnSpc>
              <a:spcBef>
                <a:spcPct val="0"/>
              </a:spcBef>
              <a:spcAft>
                <a:spcPts val="0"/>
              </a:spcAft>
              <a:buClrTx/>
              <a:buSzTx/>
              <a:buFontTx/>
              <a:buNone/>
              <a:tabLst/>
              <a:defRPr/>
            </a:pPr>
            <a:r>
              <a:rPr lang="fr-FR"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Notre événement de clôture</a:t>
            </a:r>
          </a:p>
        </p:txBody>
      </p:sp>
      <p:sp>
        <p:nvSpPr>
          <p:cNvPr id="24" name="TextBox 23">
            <a:extLst>
              <a:ext uri="{FF2B5EF4-FFF2-40B4-BE49-F238E27FC236}">
                <a16:creationId xmlns:a16="http://schemas.microsoft.com/office/drawing/2014/main" id="{9255B382-5324-4D33-A199-9067C3705379}"/>
              </a:ext>
            </a:extLst>
          </p:cNvPr>
          <p:cNvSpPr txBox="1"/>
          <p:nvPr/>
        </p:nvSpPr>
        <p:spPr>
          <a:xfrm>
            <a:off x="263437" y="1617112"/>
            <a:ext cx="5938580" cy="3062377"/>
          </a:xfrm>
          <a:prstGeom prst="rect">
            <a:avLst/>
          </a:prstGeom>
          <a:noFill/>
        </p:spPr>
        <p:txBody>
          <a:bodyPr wrap="square">
            <a:spAutoFit/>
          </a:bodyPr>
          <a:lstStyle/>
          <a:p>
            <a:pPr>
              <a:spcAft>
                <a:spcPts val="500"/>
              </a:spcAft>
            </a:pPr>
            <a:r>
              <a:rPr lang="en-GB" sz="2400" b="1" dirty="0">
                <a:solidFill>
                  <a:srgbClr val="003399"/>
                </a:solidFill>
                <a:latin typeface="open sans" panose="020B0606030504020204" pitchFamily="34" charset="0"/>
              </a:rPr>
              <a:t>Day 1:</a:t>
            </a:r>
          </a:p>
          <a:p>
            <a:pPr>
              <a:spcAft>
                <a:spcPts val="500"/>
              </a:spcAft>
            </a:pPr>
            <a:r>
              <a:rPr lang="en-GB" sz="2400" b="1" dirty="0">
                <a:solidFill>
                  <a:srgbClr val="003399"/>
                </a:solidFill>
                <a:latin typeface="open sans" panose="020B0606030504020204" pitchFamily="34" charset="0"/>
              </a:rPr>
              <a:t>Sharing success and lessons learned</a:t>
            </a:r>
          </a:p>
          <a:p>
            <a:pPr>
              <a:spcAft>
                <a:spcPts val="500"/>
              </a:spcAft>
            </a:pPr>
            <a:endParaRPr lang="en-GB" sz="2400" b="1" dirty="0">
              <a:solidFill>
                <a:srgbClr val="003399"/>
              </a:solidFill>
              <a:latin typeface="open sans" panose="020B0606030504020204" pitchFamily="34" charset="0"/>
            </a:endParaRPr>
          </a:p>
          <a:p>
            <a:pPr>
              <a:spcAft>
                <a:spcPts val="500"/>
              </a:spcAft>
            </a:pPr>
            <a:r>
              <a:rPr lang="en-GB" sz="2400" b="1" dirty="0">
                <a:solidFill>
                  <a:srgbClr val="003399"/>
                </a:solidFill>
                <a:latin typeface="open sans" panose="020B0606030504020204" pitchFamily="34" charset="0"/>
              </a:rPr>
              <a:t>Day 2:</a:t>
            </a:r>
          </a:p>
          <a:p>
            <a:pPr>
              <a:spcAft>
                <a:spcPts val="500"/>
              </a:spcAft>
            </a:pPr>
            <a:r>
              <a:rPr lang="en-GB" sz="2400" b="1" dirty="0">
                <a:solidFill>
                  <a:srgbClr val="003399"/>
                </a:solidFill>
                <a:latin typeface="open sans" panose="020B0606030504020204" pitchFamily="34" charset="0"/>
              </a:rPr>
              <a:t>Looking to the Future and next steps</a:t>
            </a:r>
          </a:p>
          <a:p>
            <a:pPr>
              <a:spcAft>
                <a:spcPts val="500"/>
              </a:spcAft>
            </a:pPr>
            <a:endParaRPr lang="en-GB" sz="2400" b="1" dirty="0">
              <a:solidFill>
                <a:srgbClr val="003399"/>
              </a:solidFill>
              <a:latin typeface="open sans" panose="020B0606030504020204" pitchFamily="34" charset="0"/>
            </a:endParaRPr>
          </a:p>
          <a:p>
            <a:pPr>
              <a:spcAft>
                <a:spcPts val="500"/>
              </a:spcAft>
            </a:pPr>
            <a:r>
              <a:rPr lang="en-GB" sz="2400" b="1" dirty="0">
                <a:solidFill>
                  <a:srgbClr val="003399"/>
                </a:solidFill>
                <a:latin typeface="open sans" panose="020B0606030504020204" pitchFamily="34" charset="0"/>
              </a:rPr>
              <a:t>Please interact as much as possible!</a:t>
            </a:r>
          </a:p>
        </p:txBody>
      </p:sp>
      <p:sp>
        <p:nvSpPr>
          <p:cNvPr id="2" name="TextBox 1">
            <a:extLst>
              <a:ext uri="{FF2B5EF4-FFF2-40B4-BE49-F238E27FC236}">
                <a16:creationId xmlns:a16="http://schemas.microsoft.com/office/drawing/2014/main" id="{ED296C6E-81B3-455F-BFCD-F213E327D02D}"/>
              </a:ext>
            </a:extLst>
          </p:cNvPr>
          <p:cNvSpPr txBox="1"/>
          <p:nvPr/>
        </p:nvSpPr>
        <p:spPr>
          <a:xfrm>
            <a:off x="6309641" y="2319477"/>
            <a:ext cx="5330663" cy="2031325"/>
          </a:xfrm>
          <a:prstGeom prst="rect">
            <a:avLst/>
          </a:prstGeom>
          <a:noFill/>
        </p:spPr>
        <p:txBody>
          <a:bodyPr wrap="square" rtlCol="0">
            <a:spAutoFit/>
          </a:bodyPr>
          <a:lstStyle/>
          <a:p>
            <a:pPr marL="285750" indent="-285750">
              <a:buFont typeface="Arial" panose="020B0604020202020204" pitchFamily="34" charset="0"/>
              <a:buChar char="•"/>
            </a:pPr>
            <a:r>
              <a:rPr lang="fr-FR" b="1" i="1" dirty="0">
                <a:solidFill>
                  <a:srgbClr val="536ED0"/>
                </a:solidFill>
                <a:latin typeface="open sans" panose="020B0606030504020204" pitchFamily="34" charset="0"/>
              </a:rPr>
              <a:t>Jour 1 :</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Partage des réussites et des leçons apprises</a:t>
            </a:r>
          </a:p>
          <a:p>
            <a:pPr marL="285750" indent="-285750">
              <a:buFont typeface="Arial" panose="020B0604020202020204" pitchFamily="34" charset="0"/>
              <a:buChar char="•"/>
            </a:pPr>
            <a:endParaRPr lang="fr-FR" b="1"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Jour 2 :</a:t>
            </a: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Regard vers l’avenir et les prochaines étapes</a:t>
            </a:r>
          </a:p>
          <a:p>
            <a:pPr marL="285750" indent="-285750">
              <a:buFont typeface="Arial" panose="020B0604020202020204" pitchFamily="34" charset="0"/>
              <a:buChar char="•"/>
            </a:pPr>
            <a:endParaRPr lang="fr-FR" b="1"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b="1" i="1" dirty="0">
                <a:solidFill>
                  <a:srgbClr val="536ED0"/>
                </a:solidFill>
                <a:latin typeface="open sans" panose="020B0606030504020204" pitchFamily="34" charset="0"/>
              </a:rPr>
              <a:t>Veuillez interagir autant que possible!</a:t>
            </a:r>
            <a:endParaRPr lang="en-GB" b="1" i="1" dirty="0">
              <a:solidFill>
                <a:srgbClr val="536ED0"/>
              </a:solidFill>
              <a:latin typeface="open sans" panose="020B0606030504020204" pitchFamily="34" charset="0"/>
            </a:endParaRPr>
          </a:p>
        </p:txBody>
      </p:sp>
    </p:spTree>
    <p:extLst>
      <p:ext uri="{BB962C8B-B14F-4D97-AF65-F5344CB8AC3E}">
        <p14:creationId xmlns:p14="http://schemas.microsoft.com/office/powerpoint/2010/main" val="196081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B0D43C-4432-404C-9A4F-7D138AACC875}"/>
              </a:ext>
            </a:extLst>
          </p:cNvPr>
          <p:cNvSpPr txBox="1">
            <a:spLocks/>
          </p:cNvSpPr>
          <p:nvPr/>
        </p:nvSpPr>
        <p:spPr>
          <a:xfrm>
            <a:off x="318894" y="72491"/>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a:defRPr/>
            </a:pPr>
            <a:r>
              <a:rPr lang="en-GB" sz="3200" b="1" dirty="0">
                <a:latin typeface="Open Sans" panose="020B0606030504020204" pitchFamily="34" charset="0"/>
                <a:ea typeface="Open Sans" panose="020B0606030504020204" pitchFamily="34" charset="0"/>
                <a:cs typeface="Open Sans" panose="020B0606030504020204" pitchFamily="34" charset="0"/>
              </a:rPr>
              <a:t>C-Care Partner Organisations</a:t>
            </a:r>
          </a:p>
          <a:p>
            <a:pPr marL="0" marR="0" lvl="0" indent="0" defTabSz="914400" rtl="0" eaLnBrk="1" fontAlgn="auto" latinLnBrk="0" hangingPunct="1">
              <a:lnSpc>
                <a:spcPct val="90000"/>
              </a:lnSpc>
              <a:spcBef>
                <a:spcPct val="0"/>
              </a:spcBef>
              <a:spcAft>
                <a:spcPts val="0"/>
              </a:spcAft>
              <a:buClrTx/>
              <a:buSzTx/>
              <a:buFontTx/>
              <a:buNone/>
              <a:tabLst/>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Les Organisations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Partenaires</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C-Care</a:t>
            </a:r>
          </a:p>
        </p:txBody>
      </p:sp>
      <p:pic>
        <p:nvPicPr>
          <p:cNvPr id="7" name="Picture 6" descr="A picture containing text, sign&#10;&#10;Description automatically generated">
            <a:extLst>
              <a:ext uri="{FF2B5EF4-FFF2-40B4-BE49-F238E27FC236}">
                <a16:creationId xmlns:a16="http://schemas.microsoft.com/office/drawing/2014/main" id="{A9FC654E-9BE9-4A77-AEC5-014237EA1DA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75811" y="1686605"/>
            <a:ext cx="1541429" cy="893103"/>
          </a:xfrm>
          <a:prstGeom prst="rect">
            <a:avLst/>
          </a:prstGeom>
        </p:spPr>
      </p:pic>
      <p:pic>
        <p:nvPicPr>
          <p:cNvPr id="8" name="Picture 7">
            <a:extLst>
              <a:ext uri="{FF2B5EF4-FFF2-40B4-BE49-F238E27FC236}">
                <a16:creationId xmlns:a16="http://schemas.microsoft.com/office/drawing/2014/main" id="{8A6C2DD7-10BD-403F-95B3-5F44CDC2CF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191" y="4048635"/>
            <a:ext cx="2254098" cy="334702"/>
          </a:xfrm>
          <a:prstGeom prst="rect">
            <a:avLst/>
          </a:prstGeom>
          <a:noFill/>
          <a:ln>
            <a:noFill/>
          </a:ln>
        </p:spPr>
      </p:pic>
      <p:pic>
        <p:nvPicPr>
          <p:cNvPr id="9" name="Picture 8" descr="New Anglia Logo">
            <a:extLst>
              <a:ext uri="{FF2B5EF4-FFF2-40B4-BE49-F238E27FC236}">
                <a16:creationId xmlns:a16="http://schemas.microsoft.com/office/drawing/2014/main" id="{0D3D8DA4-A3F1-40A3-B2C7-4F9FE6B59F1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7170" y="3903393"/>
            <a:ext cx="2174114" cy="594683"/>
          </a:xfrm>
          <a:prstGeom prst="rect">
            <a:avLst/>
          </a:prstGeom>
          <a:noFill/>
          <a:ln>
            <a:noFill/>
          </a:ln>
        </p:spPr>
      </p:pic>
      <p:pic>
        <p:nvPicPr>
          <p:cNvPr id="10" name="Picture 9">
            <a:extLst>
              <a:ext uri="{FF2B5EF4-FFF2-40B4-BE49-F238E27FC236}">
                <a16:creationId xmlns:a16="http://schemas.microsoft.com/office/drawing/2014/main" id="{840F4A12-21C8-4A34-B587-E12EA0A3A0F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9302" y="1664429"/>
            <a:ext cx="1265237" cy="978973"/>
          </a:xfrm>
          <a:prstGeom prst="rect">
            <a:avLst/>
          </a:prstGeom>
          <a:noFill/>
          <a:ln>
            <a:noFill/>
          </a:ln>
        </p:spPr>
      </p:pic>
      <p:pic>
        <p:nvPicPr>
          <p:cNvPr id="11" name="Picture 10">
            <a:extLst>
              <a:ext uri="{FF2B5EF4-FFF2-40B4-BE49-F238E27FC236}">
                <a16:creationId xmlns:a16="http://schemas.microsoft.com/office/drawing/2014/main" id="{E92755A9-DD73-4049-AD7E-12509262510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254" y="2852000"/>
            <a:ext cx="1929979" cy="901503"/>
          </a:xfrm>
          <a:prstGeom prst="rect">
            <a:avLst/>
          </a:prstGeom>
          <a:noFill/>
          <a:ln>
            <a:noFill/>
          </a:ln>
        </p:spPr>
      </p:pic>
      <p:pic>
        <p:nvPicPr>
          <p:cNvPr id="13" name="Picture 12">
            <a:extLst>
              <a:ext uri="{FF2B5EF4-FFF2-40B4-BE49-F238E27FC236}">
                <a16:creationId xmlns:a16="http://schemas.microsoft.com/office/drawing/2014/main" id="{9B891F9C-E5BA-4B31-9261-00067A2E37B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1586" y="2804425"/>
            <a:ext cx="2995431" cy="901503"/>
          </a:xfrm>
          <a:prstGeom prst="rect">
            <a:avLst/>
          </a:prstGeom>
          <a:noFill/>
          <a:ln>
            <a:noFill/>
          </a:ln>
        </p:spPr>
      </p:pic>
      <p:grpSp>
        <p:nvGrpSpPr>
          <p:cNvPr id="14" name="Group 13">
            <a:extLst>
              <a:ext uri="{FF2B5EF4-FFF2-40B4-BE49-F238E27FC236}">
                <a16:creationId xmlns:a16="http://schemas.microsoft.com/office/drawing/2014/main" id="{43F872E2-3E9E-482F-B2D5-0DF8E37BDFAD}"/>
              </a:ext>
            </a:extLst>
          </p:cNvPr>
          <p:cNvGrpSpPr/>
          <p:nvPr/>
        </p:nvGrpSpPr>
        <p:grpSpPr>
          <a:xfrm>
            <a:off x="7678696" y="1606848"/>
            <a:ext cx="3463265" cy="3741055"/>
            <a:chOff x="5683610" y="1341863"/>
            <a:chExt cx="3723647" cy="3780351"/>
          </a:xfrm>
        </p:grpSpPr>
        <p:grpSp>
          <p:nvGrpSpPr>
            <p:cNvPr id="15" name="Group 14">
              <a:extLst>
                <a:ext uri="{FF2B5EF4-FFF2-40B4-BE49-F238E27FC236}">
                  <a16:creationId xmlns:a16="http://schemas.microsoft.com/office/drawing/2014/main" id="{F2ADC8FB-4380-4E68-AE61-F62652AD95A5}"/>
                </a:ext>
              </a:extLst>
            </p:cNvPr>
            <p:cNvGrpSpPr/>
            <p:nvPr/>
          </p:nvGrpSpPr>
          <p:grpSpPr>
            <a:xfrm>
              <a:off x="5683610" y="1341863"/>
              <a:ext cx="3723647" cy="3780351"/>
              <a:chOff x="8179279" y="2770089"/>
              <a:chExt cx="3723647" cy="3780351"/>
            </a:xfrm>
          </p:grpSpPr>
          <p:pic>
            <p:nvPicPr>
              <p:cNvPr id="17" name="Picture 16">
                <a:extLst>
                  <a:ext uri="{FF2B5EF4-FFF2-40B4-BE49-F238E27FC236}">
                    <a16:creationId xmlns:a16="http://schemas.microsoft.com/office/drawing/2014/main" id="{38E6D9E2-39B6-4F85-858F-5568AE878D5B}"/>
                  </a:ext>
                </a:extLst>
              </p:cNvPr>
              <p:cNvPicPr>
                <a:picLocks noChangeAspect="1"/>
              </p:cNvPicPr>
              <p:nvPr/>
            </p:nvPicPr>
            <p:blipFill rotWithShape="1">
              <a:blip r:embed="rId8"/>
              <a:srcRect l="24850" t="31032" r="45089" b="14181"/>
              <a:stretch/>
            </p:blipFill>
            <p:spPr>
              <a:xfrm>
                <a:off x="8179279" y="2793087"/>
                <a:ext cx="3665118" cy="3757353"/>
              </a:xfrm>
              <a:prstGeom prst="rect">
                <a:avLst/>
              </a:prstGeom>
            </p:spPr>
          </p:pic>
          <p:sp>
            <p:nvSpPr>
              <p:cNvPr id="18" name="Oval 17">
                <a:extLst>
                  <a:ext uri="{FF2B5EF4-FFF2-40B4-BE49-F238E27FC236}">
                    <a16:creationId xmlns:a16="http://schemas.microsoft.com/office/drawing/2014/main" id="{37FCEE23-C2F4-4914-8290-597234AD68D5}"/>
                  </a:ext>
                </a:extLst>
              </p:cNvPr>
              <p:cNvSpPr/>
              <p:nvPr/>
            </p:nvSpPr>
            <p:spPr>
              <a:xfrm>
                <a:off x="8687713" y="5406633"/>
                <a:ext cx="611703" cy="876186"/>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DFA7A14C-36B9-47BE-B580-C59B1DC0E3F8}"/>
                  </a:ext>
                </a:extLst>
              </p:cNvPr>
              <p:cNvSpPr/>
              <p:nvPr/>
            </p:nvSpPr>
            <p:spPr>
              <a:xfrm>
                <a:off x="11005873" y="4450676"/>
                <a:ext cx="897053" cy="602573"/>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AFD591B-9534-4643-9A09-EB274EC152F9}"/>
                  </a:ext>
                </a:extLst>
              </p:cNvPr>
              <p:cNvSpPr/>
              <p:nvPr/>
            </p:nvSpPr>
            <p:spPr>
              <a:xfrm>
                <a:off x="9992534" y="5035530"/>
                <a:ext cx="897053" cy="602573"/>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8D6AF6F-4F82-44FD-AD27-EC9A78F3796B}"/>
                  </a:ext>
                </a:extLst>
              </p:cNvPr>
              <p:cNvSpPr/>
              <p:nvPr/>
            </p:nvSpPr>
            <p:spPr>
              <a:xfrm>
                <a:off x="10469939" y="3664603"/>
                <a:ext cx="702013" cy="575832"/>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4C6F6A0-50D5-43D7-8812-B96C5AF9C82D}"/>
                  </a:ext>
                </a:extLst>
              </p:cNvPr>
              <p:cNvSpPr/>
              <p:nvPr/>
            </p:nvSpPr>
            <p:spPr>
              <a:xfrm>
                <a:off x="8808699" y="4435732"/>
                <a:ext cx="275800" cy="164070"/>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ECFEEE8D-0D61-490A-B41E-AA4BF1A7C31D}"/>
                  </a:ext>
                </a:extLst>
              </p:cNvPr>
              <p:cNvSpPr/>
              <p:nvPr/>
            </p:nvSpPr>
            <p:spPr>
              <a:xfrm>
                <a:off x="10531580" y="2770089"/>
                <a:ext cx="837531" cy="790769"/>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Oval 15">
              <a:extLst>
                <a:ext uri="{FF2B5EF4-FFF2-40B4-BE49-F238E27FC236}">
                  <a16:creationId xmlns:a16="http://schemas.microsoft.com/office/drawing/2014/main" id="{8F0E45D8-012E-4DB2-9A93-E986651A1D0E}"/>
                </a:ext>
              </a:extLst>
            </p:cNvPr>
            <p:cNvSpPr/>
            <p:nvPr/>
          </p:nvSpPr>
          <p:spPr>
            <a:xfrm>
              <a:off x="8113069" y="1354348"/>
              <a:ext cx="726131" cy="519353"/>
            </a:xfrm>
            <a:prstGeom prst="ellipse">
              <a:avLst/>
            </a:prstGeom>
            <a:noFill/>
            <a:ln w="25400">
              <a:solidFill>
                <a:srgbClr val="F6C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 name="Rectangle: Rounded Corners 23">
            <a:extLst>
              <a:ext uri="{FF2B5EF4-FFF2-40B4-BE49-F238E27FC236}">
                <a16:creationId xmlns:a16="http://schemas.microsoft.com/office/drawing/2014/main" id="{034C9DC6-EBDD-4F28-997E-D3B43ED7093A}"/>
              </a:ext>
            </a:extLst>
          </p:cNvPr>
          <p:cNvSpPr/>
          <p:nvPr/>
        </p:nvSpPr>
        <p:spPr>
          <a:xfrm>
            <a:off x="251198" y="1332482"/>
            <a:ext cx="6835138" cy="339746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flower, plant, sunflower&#10;&#10;Description automatically generated">
            <a:extLst>
              <a:ext uri="{FF2B5EF4-FFF2-40B4-BE49-F238E27FC236}">
                <a16:creationId xmlns:a16="http://schemas.microsoft.com/office/drawing/2014/main" id="{95A484FA-F015-4772-AAD4-D4A2036FE2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5640" y="91095"/>
            <a:ext cx="1780438" cy="1270367"/>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BC66C87E-F61A-C997-BA3A-40F1E2C1F0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1983" y="1692638"/>
            <a:ext cx="2102575" cy="893103"/>
          </a:xfrm>
          <a:prstGeom prst="rect">
            <a:avLst/>
          </a:prstGeom>
        </p:spPr>
      </p:pic>
      <p:sp>
        <p:nvSpPr>
          <p:cNvPr id="25" name="TextBox 24">
            <a:extLst>
              <a:ext uri="{FF2B5EF4-FFF2-40B4-BE49-F238E27FC236}">
                <a16:creationId xmlns:a16="http://schemas.microsoft.com/office/drawing/2014/main" id="{11676C66-7CA3-0F6B-D9E6-C85B8EF1CC1A}"/>
              </a:ext>
            </a:extLst>
          </p:cNvPr>
          <p:cNvSpPr txBox="1"/>
          <p:nvPr/>
        </p:nvSpPr>
        <p:spPr>
          <a:xfrm>
            <a:off x="251198" y="4935280"/>
            <a:ext cx="7766658" cy="707886"/>
          </a:xfrm>
          <a:prstGeom prst="rect">
            <a:avLst/>
          </a:prstGeom>
          <a:noFill/>
        </p:spPr>
        <p:txBody>
          <a:bodyPr wrap="square">
            <a:spAutoFit/>
          </a:bodyPr>
          <a:lstStyle/>
          <a:p>
            <a:pPr marL="285750" indent="-285750">
              <a:spcAft>
                <a:spcPts val="500"/>
              </a:spcAft>
              <a:buFont typeface="Arial" panose="020B0604020202020204" pitchFamily="34" charset="0"/>
              <a:buChar char="•"/>
            </a:pPr>
            <a:r>
              <a:rPr lang="en-GB" sz="2000" b="1" dirty="0">
                <a:solidFill>
                  <a:srgbClr val="003399"/>
                </a:solidFill>
                <a:latin typeface="open sans" panose="020B0606030504020204" pitchFamily="34" charset="0"/>
              </a:rPr>
              <a:t>Supported by an amazing network of stakeholders, service providers and friends of the project (Thank You!)</a:t>
            </a:r>
          </a:p>
        </p:txBody>
      </p:sp>
      <p:sp>
        <p:nvSpPr>
          <p:cNvPr id="5" name="TextBox 4">
            <a:extLst>
              <a:ext uri="{FF2B5EF4-FFF2-40B4-BE49-F238E27FC236}">
                <a16:creationId xmlns:a16="http://schemas.microsoft.com/office/drawing/2014/main" id="{BE58A524-EF09-3887-0586-698CEC38F2DC}"/>
              </a:ext>
            </a:extLst>
          </p:cNvPr>
          <p:cNvSpPr txBox="1"/>
          <p:nvPr/>
        </p:nvSpPr>
        <p:spPr>
          <a:xfrm>
            <a:off x="2809462" y="5709181"/>
            <a:ext cx="6175512" cy="923330"/>
          </a:xfrm>
          <a:prstGeom prst="rect">
            <a:avLst/>
          </a:prstGeom>
          <a:noFill/>
        </p:spPr>
        <p:txBody>
          <a:bodyPr wrap="square">
            <a:spAutoFit/>
          </a:bodyPr>
          <a:lstStyle/>
          <a:p>
            <a:pPr marL="285750" indent="-285750">
              <a:buFont typeface="Arial" panose="020B0604020202020204" pitchFamily="34" charset="0"/>
              <a:buChar char="•"/>
            </a:pPr>
            <a:r>
              <a:rPr lang="en-GB" b="1" i="1" dirty="0">
                <a:solidFill>
                  <a:srgbClr val="536ED0"/>
                </a:solidFill>
                <a:latin typeface="open sans" panose="020B0606030504020204" pitchFamily="34" charset="0"/>
              </a:rPr>
              <a:t>Soutenu par un </a:t>
            </a:r>
            <a:r>
              <a:rPr lang="en-GB" b="1" i="1" dirty="0" err="1">
                <a:solidFill>
                  <a:srgbClr val="536ED0"/>
                </a:solidFill>
                <a:latin typeface="open sans" panose="020B0606030504020204" pitchFamily="34" charset="0"/>
              </a:rPr>
              <a:t>réseau</a:t>
            </a:r>
            <a:r>
              <a:rPr lang="en-GB" b="1" i="1" dirty="0">
                <a:solidFill>
                  <a:srgbClr val="536ED0"/>
                </a:solidFill>
                <a:latin typeface="open sans" panose="020B0606030504020204" pitchFamily="34" charset="0"/>
              </a:rPr>
              <a:t> </a:t>
            </a:r>
            <a:r>
              <a:rPr lang="en-GB" b="1" i="1" dirty="0" err="1">
                <a:solidFill>
                  <a:srgbClr val="536ED0"/>
                </a:solidFill>
                <a:latin typeface="open sans" panose="020B0606030504020204" pitchFamily="34" charset="0"/>
              </a:rPr>
              <a:t>incroyable</a:t>
            </a:r>
            <a:r>
              <a:rPr lang="en-GB" b="1" i="1" dirty="0">
                <a:solidFill>
                  <a:srgbClr val="536ED0"/>
                </a:solidFill>
                <a:latin typeface="open sans" panose="020B0606030504020204" pitchFamily="34" charset="0"/>
              </a:rPr>
              <a:t> de parties </a:t>
            </a:r>
            <a:r>
              <a:rPr lang="en-GB" b="1" i="1" dirty="0" err="1">
                <a:solidFill>
                  <a:srgbClr val="536ED0"/>
                </a:solidFill>
                <a:latin typeface="open sans" panose="020B0606030504020204" pitchFamily="34" charset="0"/>
              </a:rPr>
              <a:t>prenantes</a:t>
            </a:r>
            <a:r>
              <a:rPr lang="en-GB" b="1" i="1" dirty="0">
                <a:solidFill>
                  <a:srgbClr val="536ED0"/>
                </a:solidFill>
                <a:latin typeface="open sans" panose="020B0606030504020204" pitchFamily="34" charset="0"/>
              </a:rPr>
              <a:t>, de </a:t>
            </a:r>
            <a:r>
              <a:rPr lang="en-GB" b="1" i="1" dirty="0" err="1">
                <a:solidFill>
                  <a:srgbClr val="536ED0"/>
                </a:solidFill>
                <a:latin typeface="open sans" panose="020B0606030504020204" pitchFamily="34" charset="0"/>
              </a:rPr>
              <a:t>prestataires</a:t>
            </a:r>
            <a:r>
              <a:rPr lang="en-GB" b="1" i="1" dirty="0">
                <a:solidFill>
                  <a:srgbClr val="536ED0"/>
                </a:solidFill>
                <a:latin typeface="open sans" panose="020B0606030504020204" pitchFamily="34" charset="0"/>
              </a:rPr>
              <a:t> et </a:t>
            </a:r>
            <a:r>
              <a:rPr lang="en-GB" b="1" i="1" dirty="0" err="1">
                <a:solidFill>
                  <a:srgbClr val="536ED0"/>
                </a:solidFill>
                <a:latin typeface="open sans" panose="020B0606030504020204" pitchFamily="34" charset="0"/>
              </a:rPr>
              <a:t>d’amis</a:t>
            </a:r>
            <a:r>
              <a:rPr lang="en-GB" b="1" i="1" dirty="0">
                <a:solidFill>
                  <a:srgbClr val="536ED0"/>
                </a:solidFill>
                <a:latin typeface="open sans" panose="020B0606030504020204" pitchFamily="34" charset="0"/>
              </a:rPr>
              <a:t> du </a:t>
            </a:r>
            <a:r>
              <a:rPr lang="en-GB" b="1" i="1" dirty="0" err="1">
                <a:solidFill>
                  <a:srgbClr val="536ED0"/>
                </a:solidFill>
                <a:latin typeface="open sans" panose="020B0606030504020204" pitchFamily="34" charset="0"/>
              </a:rPr>
              <a:t>projet</a:t>
            </a:r>
            <a:r>
              <a:rPr lang="en-GB" b="1" i="1" dirty="0">
                <a:solidFill>
                  <a:srgbClr val="536ED0"/>
                </a:solidFill>
                <a:latin typeface="open sans" panose="020B0606030504020204" pitchFamily="34" charset="0"/>
              </a:rPr>
              <a:t> (Merci!)</a:t>
            </a:r>
          </a:p>
        </p:txBody>
      </p:sp>
    </p:spTree>
    <p:extLst>
      <p:ext uri="{BB962C8B-B14F-4D97-AF65-F5344CB8AC3E}">
        <p14:creationId xmlns:p14="http://schemas.microsoft.com/office/powerpoint/2010/main" val="378437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E1F66EBC-DC18-4307-BBEF-EF5A3D5B9CE0}"/>
              </a:ext>
            </a:extLst>
          </p:cNvPr>
          <p:cNvSpPr txBox="1">
            <a:spLocks/>
          </p:cNvSpPr>
          <p:nvPr/>
        </p:nvSpPr>
        <p:spPr>
          <a:xfrm>
            <a:off x="431073" y="51297"/>
            <a:ext cx="120312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dirty="0">
                <a:latin typeface="Open Sans" panose="020B0606030504020204" pitchFamily="34" charset="0"/>
                <a:ea typeface="Open Sans" panose="020B0606030504020204" pitchFamily="34" charset="0"/>
                <a:cs typeface="Open Sans" panose="020B0606030504020204" pitchFamily="34" charset="0"/>
              </a:rPr>
              <a:t>Overall Project Structure</a:t>
            </a:r>
          </a:p>
          <a:p>
            <a:pPr marL="0" marR="0" lvl="0" indent="0" defTabSz="914400" rtl="0" eaLnBrk="1" fontAlgn="auto" latinLnBrk="0" hangingPunct="1">
              <a:lnSpc>
                <a:spcPct val="90000"/>
              </a:lnSpc>
              <a:spcBef>
                <a:spcPct val="0"/>
              </a:spcBef>
              <a:spcAft>
                <a:spcPts val="0"/>
              </a:spcAft>
              <a:buClrTx/>
              <a:buSzTx/>
              <a:buFontTx/>
              <a:buNone/>
              <a:tabLst/>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Structure du </a:t>
            </a:r>
            <a:r>
              <a:rPr lang="en-GB" sz="32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Projet</a:t>
            </a: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dans son Ensemble</a:t>
            </a:r>
          </a:p>
        </p:txBody>
      </p:sp>
      <p:sp>
        <p:nvSpPr>
          <p:cNvPr id="24" name="TextBox 23">
            <a:extLst>
              <a:ext uri="{FF2B5EF4-FFF2-40B4-BE49-F238E27FC236}">
                <a16:creationId xmlns:a16="http://schemas.microsoft.com/office/drawing/2014/main" id="{9255B382-5324-4D33-A199-9067C3705379}"/>
              </a:ext>
            </a:extLst>
          </p:cNvPr>
          <p:cNvSpPr txBox="1"/>
          <p:nvPr/>
        </p:nvSpPr>
        <p:spPr>
          <a:xfrm>
            <a:off x="1184504" y="4254526"/>
            <a:ext cx="5812971" cy="1263359"/>
          </a:xfrm>
          <a:prstGeom prst="rect">
            <a:avLst/>
          </a:prstGeom>
          <a:noFill/>
        </p:spPr>
        <p:txBody>
          <a:bodyPr wrap="square">
            <a:spAutoFit/>
          </a:bodyPr>
          <a:lstStyle/>
          <a:p>
            <a:pPr marL="342900" lvl="0" indent="-342900" algn="just">
              <a:lnSpc>
                <a:spcPct val="107000"/>
              </a:lnSpc>
              <a:buFont typeface="+mj-lt"/>
              <a:buAutoNum type="arabicPeriod"/>
            </a:pPr>
            <a:r>
              <a:rPr lang="en-GB" dirty="0">
                <a:solidFill>
                  <a:srgbClr val="003399"/>
                </a:solidFill>
                <a:latin typeface="open sans" panose="020B0606030504020204" pitchFamily="34" charset="0"/>
              </a:rPr>
              <a:t>Respond, Reflect, Report</a:t>
            </a:r>
          </a:p>
          <a:p>
            <a:pPr marL="342900" lvl="0" indent="-342900" algn="just">
              <a:lnSpc>
                <a:spcPct val="107000"/>
              </a:lnSpc>
              <a:buFont typeface="+mj-lt"/>
              <a:buAutoNum type="arabicPeriod"/>
            </a:pPr>
            <a:r>
              <a:rPr lang="en-GB" dirty="0">
                <a:solidFill>
                  <a:srgbClr val="003399"/>
                </a:solidFill>
                <a:latin typeface="open sans" panose="020B0606030504020204" pitchFamily="34" charset="0"/>
              </a:rPr>
              <a:t>C-Care Support for Social Inclusion</a:t>
            </a:r>
          </a:p>
          <a:p>
            <a:pPr marL="342900" lvl="0" indent="-342900" algn="just">
              <a:lnSpc>
                <a:spcPct val="107000"/>
              </a:lnSpc>
              <a:buFont typeface="+mj-lt"/>
              <a:buAutoNum type="arabicPeriod"/>
            </a:pPr>
            <a:r>
              <a:rPr lang="en-GB" dirty="0">
                <a:solidFill>
                  <a:srgbClr val="003399"/>
                </a:solidFill>
                <a:latin typeface="open sans" panose="020B0606030504020204" pitchFamily="34" charset="0"/>
              </a:rPr>
              <a:t>Support for Business Recovery</a:t>
            </a:r>
          </a:p>
          <a:p>
            <a:pPr marL="342900" lvl="0" indent="-342900" algn="just">
              <a:lnSpc>
                <a:spcPct val="107000"/>
              </a:lnSpc>
              <a:buFont typeface="+mj-lt"/>
              <a:buAutoNum type="arabicPeriod"/>
            </a:pPr>
            <a:r>
              <a:rPr lang="en-GB" dirty="0">
                <a:solidFill>
                  <a:srgbClr val="003399"/>
                </a:solidFill>
                <a:latin typeface="open sans" panose="020B0606030504020204" pitchFamily="34" charset="0"/>
              </a:rPr>
              <a:t>Reset &amp; Redesign</a:t>
            </a:r>
          </a:p>
        </p:txBody>
      </p:sp>
      <p:sp>
        <p:nvSpPr>
          <p:cNvPr id="2" name="TextBox 1">
            <a:extLst>
              <a:ext uri="{FF2B5EF4-FFF2-40B4-BE49-F238E27FC236}">
                <a16:creationId xmlns:a16="http://schemas.microsoft.com/office/drawing/2014/main" id="{20024516-B67D-4C10-9085-1520D46C699D}"/>
              </a:ext>
            </a:extLst>
          </p:cNvPr>
          <p:cNvSpPr txBox="1"/>
          <p:nvPr/>
        </p:nvSpPr>
        <p:spPr>
          <a:xfrm>
            <a:off x="6327449" y="4317556"/>
            <a:ext cx="5421085" cy="1200329"/>
          </a:xfrm>
          <a:prstGeom prst="rect">
            <a:avLst/>
          </a:prstGeom>
          <a:noFill/>
        </p:spPr>
        <p:txBody>
          <a:bodyPr wrap="square" rtlCol="0">
            <a:spAutoFit/>
          </a:bodyPr>
          <a:lstStyle/>
          <a:p>
            <a:r>
              <a:rPr lang="en-GB" i="1" dirty="0">
                <a:solidFill>
                  <a:srgbClr val="536ED0"/>
                </a:solidFill>
                <a:latin typeface="open sans" panose="020B0606030504020204" pitchFamily="34" charset="0"/>
              </a:rPr>
              <a:t>1. </a:t>
            </a:r>
            <a:r>
              <a:rPr lang="en-GB" i="1" dirty="0" err="1">
                <a:solidFill>
                  <a:srgbClr val="536ED0"/>
                </a:solidFill>
                <a:latin typeface="open sans" panose="020B0606030504020204" pitchFamily="34" charset="0"/>
              </a:rPr>
              <a:t>Réagir</a:t>
            </a:r>
            <a:r>
              <a:rPr lang="en-GB" i="1" dirty="0">
                <a:solidFill>
                  <a:srgbClr val="536ED0"/>
                </a:solidFill>
                <a:latin typeface="open sans" panose="020B0606030504020204" pitchFamily="34" charset="0"/>
              </a:rPr>
              <a:t>, </a:t>
            </a:r>
            <a:r>
              <a:rPr lang="en-GB" i="1" dirty="0" err="1">
                <a:solidFill>
                  <a:srgbClr val="536ED0"/>
                </a:solidFill>
                <a:latin typeface="open sans" panose="020B0606030504020204" pitchFamily="34" charset="0"/>
              </a:rPr>
              <a:t>Réfléchir</a:t>
            </a:r>
            <a:r>
              <a:rPr lang="en-GB" i="1" dirty="0">
                <a:solidFill>
                  <a:srgbClr val="536ED0"/>
                </a:solidFill>
                <a:latin typeface="open sans" panose="020B0606030504020204" pitchFamily="34" charset="0"/>
              </a:rPr>
              <a:t>, </a:t>
            </a:r>
            <a:r>
              <a:rPr lang="en-GB" i="1" dirty="0" err="1">
                <a:solidFill>
                  <a:srgbClr val="536ED0"/>
                </a:solidFill>
                <a:latin typeface="open sans" panose="020B0606030504020204" pitchFamily="34" charset="0"/>
              </a:rPr>
              <a:t>Rendre</a:t>
            </a:r>
            <a:r>
              <a:rPr lang="en-GB" i="1" dirty="0">
                <a:solidFill>
                  <a:srgbClr val="536ED0"/>
                </a:solidFill>
                <a:latin typeface="open sans" panose="020B0606030504020204" pitchFamily="34" charset="0"/>
              </a:rPr>
              <a:t> </a:t>
            </a:r>
            <a:r>
              <a:rPr lang="en-GB" i="1" dirty="0" err="1">
                <a:solidFill>
                  <a:srgbClr val="536ED0"/>
                </a:solidFill>
                <a:latin typeface="open sans" panose="020B0606030504020204" pitchFamily="34" charset="0"/>
              </a:rPr>
              <a:t>Compte</a:t>
            </a:r>
            <a:endParaRPr lang="en-GB" i="1" dirty="0">
              <a:solidFill>
                <a:srgbClr val="536ED0"/>
              </a:solidFill>
              <a:latin typeface="open sans" panose="020B0606030504020204" pitchFamily="34" charset="0"/>
            </a:endParaRPr>
          </a:p>
          <a:p>
            <a:r>
              <a:rPr lang="en-GB" i="1" dirty="0">
                <a:solidFill>
                  <a:srgbClr val="536ED0"/>
                </a:solidFill>
                <a:latin typeface="open sans" panose="020B0606030504020204" pitchFamily="34" charset="0"/>
              </a:rPr>
              <a:t>2.</a:t>
            </a:r>
            <a:r>
              <a:rPr lang="fr-FR" i="1" dirty="0">
                <a:solidFill>
                  <a:srgbClr val="536ED0"/>
                </a:solidFill>
                <a:latin typeface="open sans" panose="020B0606030504020204" pitchFamily="34" charset="0"/>
              </a:rPr>
              <a:t> C-Care Soutien à l’inclusion sociale</a:t>
            </a:r>
            <a:endParaRPr lang="en-GB" i="1" dirty="0">
              <a:solidFill>
                <a:srgbClr val="536ED0"/>
              </a:solidFill>
              <a:latin typeface="open sans" panose="020B0606030504020204" pitchFamily="34" charset="0"/>
            </a:endParaRPr>
          </a:p>
          <a:p>
            <a:r>
              <a:rPr lang="en-GB" i="1" dirty="0">
                <a:solidFill>
                  <a:srgbClr val="536ED0"/>
                </a:solidFill>
                <a:latin typeface="open sans" panose="020B0606030504020204" pitchFamily="34" charset="0"/>
              </a:rPr>
              <a:t>3.</a:t>
            </a:r>
            <a:r>
              <a:rPr lang="fr-FR" i="1" dirty="0">
                <a:solidFill>
                  <a:srgbClr val="536ED0"/>
                </a:solidFill>
                <a:latin typeface="open sans" panose="020B0606030504020204" pitchFamily="34" charset="0"/>
              </a:rPr>
              <a:t> C-Care Soutien pour la reprise des entreprises</a:t>
            </a:r>
            <a:endParaRPr lang="en-GB" i="1" dirty="0">
              <a:solidFill>
                <a:srgbClr val="536ED0"/>
              </a:solidFill>
              <a:latin typeface="open sans" panose="020B0606030504020204" pitchFamily="34" charset="0"/>
            </a:endParaRPr>
          </a:p>
          <a:p>
            <a:r>
              <a:rPr lang="en-GB" i="1" dirty="0">
                <a:solidFill>
                  <a:srgbClr val="536ED0"/>
                </a:solidFill>
                <a:latin typeface="open sans" panose="020B0606030504020204" pitchFamily="34" charset="0"/>
              </a:rPr>
              <a:t>4. C-Care </a:t>
            </a:r>
            <a:r>
              <a:rPr lang="en-GB" i="1" dirty="0" err="1">
                <a:solidFill>
                  <a:srgbClr val="536ED0"/>
                </a:solidFill>
                <a:latin typeface="open sans" panose="020B0606030504020204" pitchFamily="34" charset="0"/>
              </a:rPr>
              <a:t>Réinitialiser</a:t>
            </a:r>
            <a:r>
              <a:rPr lang="en-GB" i="1" dirty="0">
                <a:solidFill>
                  <a:srgbClr val="536ED0"/>
                </a:solidFill>
                <a:latin typeface="open sans" panose="020B0606030504020204" pitchFamily="34" charset="0"/>
              </a:rPr>
              <a:t> et </a:t>
            </a:r>
            <a:r>
              <a:rPr lang="en-GB" i="1" dirty="0" err="1">
                <a:solidFill>
                  <a:srgbClr val="536ED0"/>
                </a:solidFill>
                <a:latin typeface="open sans" panose="020B0606030504020204" pitchFamily="34" charset="0"/>
              </a:rPr>
              <a:t>Redéfinir</a:t>
            </a:r>
            <a:endParaRPr lang="en-GB" i="1" dirty="0">
              <a:solidFill>
                <a:srgbClr val="536ED0"/>
              </a:solidFill>
              <a:latin typeface="open sans" panose="020B0606030504020204" pitchFamily="34" charset="0"/>
            </a:endParaRPr>
          </a:p>
        </p:txBody>
      </p:sp>
      <p:pic>
        <p:nvPicPr>
          <p:cNvPr id="5" name="Picture 4">
            <a:extLst>
              <a:ext uri="{FF2B5EF4-FFF2-40B4-BE49-F238E27FC236}">
                <a16:creationId xmlns:a16="http://schemas.microsoft.com/office/drawing/2014/main" id="{406ACB2D-08B3-4B2D-8727-03BAE25224EB}"/>
              </a:ext>
            </a:extLst>
          </p:cNvPr>
          <p:cNvPicPr>
            <a:picLocks noChangeAspect="1"/>
          </p:cNvPicPr>
          <p:nvPr/>
        </p:nvPicPr>
        <p:blipFill>
          <a:blip r:embed="rId2"/>
          <a:stretch>
            <a:fillRect/>
          </a:stretch>
        </p:blipFill>
        <p:spPr>
          <a:xfrm>
            <a:off x="1258957" y="1376860"/>
            <a:ext cx="9753600" cy="2667000"/>
          </a:xfrm>
          <a:prstGeom prst="rect">
            <a:avLst/>
          </a:prstGeom>
        </p:spPr>
      </p:pic>
    </p:spTree>
    <p:extLst>
      <p:ext uri="{BB962C8B-B14F-4D97-AF65-F5344CB8AC3E}">
        <p14:creationId xmlns:p14="http://schemas.microsoft.com/office/powerpoint/2010/main" val="20015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44938"/>
          </a:xfrm>
        </p:spPr>
        <p:txBody>
          <a:bodyPr>
            <a:norm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Welcome </a:t>
            </a:r>
            <a:br>
              <a:rPr lang="en-GB" b="1" dirty="0">
                <a:latin typeface="Open Sans" panose="020B0606030504020204" pitchFamily="34" charset="0"/>
                <a:ea typeface="Open Sans" panose="020B0606030504020204" pitchFamily="34" charset="0"/>
                <a:cs typeface="Open Sans" panose="020B0606030504020204" pitchFamily="34" charset="0"/>
              </a:rPr>
            </a:br>
            <a:r>
              <a:rPr lang="en-GB" b="1" dirty="0">
                <a:latin typeface="Open Sans" panose="020B0606030504020204" pitchFamily="34" charset="0"/>
                <a:ea typeface="Open Sans" panose="020B0606030504020204" pitchFamily="34" charset="0"/>
                <a:cs typeface="Open Sans" panose="020B0606030504020204" pitchFamily="34" charset="0"/>
              </a:rPr>
              <a:t>to the C-Care </a:t>
            </a:r>
            <a:br>
              <a:rPr lang="en-GB" b="1" dirty="0">
                <a:latin typeface="Open Sans" panose="020B0606030504020204" pitchFamily="34" charset="0"/>
                <a:ea typeface="Open Sans" panose="020B0606030504020204" pitchFamily="34" charset="0"/>
                <a:cs typeface="Open Sans" panose="020B0606030504020204" pitchFamily="34" charset="0"/>
              </a:rPr>
            </a:br>
            <a:r>
              <a:rPr lang="en-GB" b="1" dirty="0">
                <a:latin typeface="Open Sans" panose="020B0606030504020204" pitchFamily="34" charset="0"/>
                <a:ea typeface="Open Sans" panose="020B0606030504020204" pitchFamily="34" charset="0"/>
                <a:cs typeface="Open Sans" panose="020B0606030504020204" pitchFamily="34" charset="0"/>
              </a:rPr>
              <a:t>Project Closure Event</a:t>
            </a:r>
          </a:p>
        </p:txBody>
      </p:sp>
      <p:sp>
        <p:nvSpPr>
          <p:cNvPr id="3" name="Content Placeholder 2"/>
          <p:cNvSpPr>
            <a:spLocks noGrp="1"/>
          </p:cNvSpPr>
          <p:nvPr>
            <p:ph idx="1"/>
          </p:nvPr>
        </p:nvSpPr>
        <p:spPr>
          <a:xfrm>
            <a:off x="838200" y="2956780"/>
            <a:ext cx="10515600" cy="1581150"/>
          </a:xfrm>
        </p:spPr>
        <p:txBody>
          <a:bodyPr>
            <a:normAutofit/>
          </a:bodyPr>
          <a:lstStyle/>
          <a:p>
            <a:pPr marL="0" indent="0" algn="just">
              <a:lnSpc>
                <a:spcPct val="107000"/>
              </a:lnSpc>
              <a:spcBef>
                <a:spcPts val="200"/>
              </a:spcBef>
              <a:spcAft>
                <a:spcPts val="0"/>
              </a:spcAft>
              <a:buNone/>
            </a:pPr>
            <a:r>
              <a:rPr lang="en-GB" sz="24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Derek Murphy,</a:t>
            </a:r>
          </a:p>
          <a:p>
            <a:pPr marL="0" indent="0" algn="just">
              <a:lnSpc>
                <a:spcPct val="107000"/>
              </a:lnSpc>
              <a:spcBef>
                <a:spcPts val="200"/>
              </a:spcBef>
              <a:spcAft>
                <a:spcPts val="0"/>
              </a:spcAft>
              <a:buNone/>
            </a:pPr>
            <a:r>
              <a:rPr lang="en-GB" sz="24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Kent County Council Cabinet Member for Economic Development</a:t>
            </a:r>
            <a:endParaRPr lang="en-GB" sz="2400" b="1" dirty="0">
              <a:latin typeface="Open Sans" panose="020B0606030504020204" pitchFamily="34" charset="0"/>
              <a:ea typeface="Open Sans" panose="020B0606030504020204" pitchFamily="34" charset="0"/>
              <a:cs typeface="Open Sans" panose="020B0606030504020204" pitchFamily="34" charset="0"/>
            </a:endParaRPr>
          </a:p>
          <a:p>
            <a:pPr lvl="1"/>
            <a:endParaRPr lang="en-GB" dirty="0">
              <a:latin typeface="Calibri" panose="020F050202020403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E6D26EEC-9A03-4668-9218-A49D8F96E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170" y="5643562"/>
            <a:ext cx="2278580" cy="1108930"/>
          </a:xfrm>
          <a:prstGeom prst="rect">
            <a:avLst/>
          </a:prstGeom>
        </p:spPr>
      </p:pic>
    </p:spTree>
    <p:extLst>
      <p:ext uri="{BB962C8B-B14F-4D97-AF65-F5344CB8AC3E}">
        <p14:creationId xmlns:p14="http://schemas.microsoft.com/office/powerpoint/2010/main" val="8105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D80-E696-4AB7-A90C-AED8FDE6734E}"/>
              </a:ext>
            </a:extLst>
          </p:cNvPr>
          <p:cNvSpPr>
            <a:spLocks noGrp="1"/>
          </p:cNvSpPr>
          <p:nvPr>
            <p:ph type="title"/>
          </p:nvPr>
        </p:nvSpPr>
        <p:spPr>
          <a:xfrm>
            <a:off x="337661" y="299717"/>
            <a:ext cx="10515600" cy="1325563"/>
          </a:xfrm>
        </p:spPr>
        <p:txBody>
          <a:bodyPr>
            <a:normAutofit fontScale="90000"/>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C-Care Respond, Reflect, Report</a:t>
            </a:r>
            <a:br>
              <a:rPr lang="en-GB" sz="4900" b="1" dirty="0">
                <a:latin typeface="Open Sans" panose="020B0606030504020204" pitchFamily="34" charset="0"/>
                <a:ea typeface="Open Sans" panose="020B0606030504020204" pitchFamily="34" charset="0"/>
                <a:cs typeface="Open Sans" panose="020B0606030504020204" pitchFamily="34" charset="0"/>
              </a:rPr>
            </a:b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C-Care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Réagir</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Réfléchir</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Rendre</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Compte</a:t>
            </a:r>
            <a:br>
              <a:rPr lang="en-GB" dirty="0"/>
            </a:br>
            <a:endParaRPr lang="en-GB" dirty="0"/>
          </a:p>
        </p:txBody>
      </p:sp>
      <p:sp>
        <p:nvSpPr>
          <p:cNvPr id="3" name="Content Placeholder 2">
            <a:extLst>
              <a:ext uri="{FF2B5EF4-FFF2-40B4-BE49-F238E27FC236}">
                <a16:creationId xmlns:a16="http://schemas.microsoft.com/office/drawing/2014/main" id="{A39FB217-4944-449D-8692-BC8E291208DA}"/>
              </a:ext>
            </a:extLst>
          </p:cNvPr>
          <p:cNvSpPr>
            <a:spLocks noGrp="1"/>
          </p:cNvSpPr>
          <p:nvPr>
            <p:ph idx="1"/>
          </p:nvPr>
        </p:nvSpPr>
        <p:spPr>
          <a:xfrm>
            <a:off x="414183" y="1371186"/>
            <a:ext cx="4925076" cy="4115628"/>
          </a:xfrm>
        </p:spPr>
        <p:txBody>
          <a:bodyPr>
            <a:noAutofit/>
          </a:bodyPr>
          <a:lstStyle/>
          <a:p>
            <a:pPr marL="0" indent="0">
              <a:spcBef>
                <a:spcPts val="0"/>
              </a:spcBef>
              <a:buNone/>
            </a:pPr>
            <a:r>
              <a:rPr lang="en-GB" sz="1600" b="1" dirty="0">
                <a:latin typeface="open sans" panose="020B0606030504020204" pitchFamily="34" charset="0"/>
              </a:rPr>
              <a:t>Regional Reviews</a:t>
            </a:r>
            <a:r>
              <a:rPr lang="en-GB" sz="1800" b="1" dirty="0">
                <a:latin typeface="open sans" panose="020B0606030504020204" pitchFamily="34" charset="0"/>
              </a:rPr>
              <a:t>:</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07000"/>
              </a:lnSpc>
              <a:spcBef>
                <a:spcPts val="0"/>
              </a:spcBef>
            </a:pPr>
            <a:r>
              <a:rPr lang="en-GB" sz="1600" dirty="0">
                <a:effectLst/>
                <a:latin typeface="Open Sans" panose="020B0606030504020204" pitchFamily="34" charset="0"/>
                <a:ea typeface="Open Sans" panose="020B0606030504020204" pitchFamily="34" charset="0"/>
                <a:cs typeface="Open Sans" panose="020B0606030504020204" pitchFamily="34" charset="0"/>
              </a:rPr>
              <a:t>Direct support and grants for businesses</a:t>
            </a:r>
          </a:p>
          <a:p>
            <a:pPr marL="342900" indent="-342900">
              <a:lnSpc>
                <a:spcPct val="107000"/>
              </a:lnSpc>
              <a:spcBef>
                <a:spcPts val="0"/>
              </a:spcBef>
            </a:pPr>
            <a:r>
              <a:rPr lang="en-GB" sz="1600" dirty="0">
                <a:effectLst/>
                <a:latin typeface="Open Sans" panose="020B0606030504020204" pitchFamily="34" charset="0"/>
                <a:ea typeface="Open Sans" panose="020B0606030504020204" pitchFamily="34" charset="0"/>
                <a:cs typeface="Open Sans" panose="020B0606030504020204" pitchFamily="34" charset="0"/>
              </a:rPr>
              <a:t>Skills and employment support for individuals</a:t>
            </a:r>
          </a:p>
          <a:p>
            <a:pPr marL="342900" indent="-342900">
              <a:lnSpc>
                <a:spcPct val="107000"/>
              </a:lnSpc>
              <a:spcBef>
                <a:spcPts val="0"/>
              </a:spcBef>
            </a:pPr>
            <a:r>
              <a:rPr lang="en-GB" sz="1600" dirty="0">
                <a:effectLst/>
                <a:latin typeface="Open Sans" panose="020B0606030504020204" pitchFamily="34" charset="0"/>
                <a:ea typeface="Open Sans" panose="020B0606030504020204" pitchFamily="34" charset="0"/>
                <a:cs typeface="Open Sans" panose="020B0606030504020204" pitchFamily="34" charset="0"/>
              </a:rPr>
              <a:t>The impact on our town centres and employment premises</a:t>
            </a:r>
          </a:p>
          <a:p>
            <a:pPr marL="342900" indent="-342900">
              <a:lnSpc>
                <a:spcPct val="107000"/>
              </a:lnSpc>
              <a:spcBef>
                <a:spcPts val="0"/>
              </a:spcBef>
            </a:pPr>
            <a:r>
              <a:rPr lang="en-GB" sz="1600" dirty="0">
                <a:effectLst/>
                <a:latin typeface="Open Sans" panose="020B0606030504020204" pitchFamily="34" charset="0"/>
                <a:ea typeface="Open Sans" panose="020B0606030504020204" pitchFamily="34" charset="0"/>
                <a:cs typeface="Open Sans" panose="020B0606030504020204" pitchFamily="34" charset="0"/>
              </a:rPr>
              <a:t>Digital skills and infrastructure</a:t>
            </a:r>
            <a:endParaRPr lang="en-GB" sz="16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7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600" b="1" dirty="0">
                <a:latin typeface="Open Sans" panose="020B0606030504020204" pitchFamily="34" charset="0"/>
                <a:ea typeface="Open Sans" panose="020B0606030504020204" pitchFamily="34" charset="0"/>
                <a:cs typeface="Open Sans" panose="020B0606030504020204" pitchFamily="34" charset="0"/>
              </a:rPr>
              <a:t>Project Level Evaluation Work:</a:t>
            </a:r>
          </a:p>
          <a:p>
            <a:pPr>
              <a:spcBef>
                <a:spcPts val="0"/>
              </a:spcBef>
            </a:pPr>
            <a:r>
              <a:rPr lang="en-GB" sz="1600" dirty="0">
                <a:latin typeface="Open Sans" panose="020B0606030504020204" pitchFamily="34" charset="0"/>
                <a:ea typeface="Open Sans" panose="020B0606030504020204" pitchFamily="34" charset="0"/>
                <a:cs typeface="Open Sans" panose="020B0606030504020204" pitchFamily="34" charset="0"/>
              </a:rPr>
              <a:t>Collating Best Practice from France Channel England (FCE) region</a:t>
            </a:r>
          </a:p>
          <a:p>
            <a:pPr>
              <a:spcBef>
                <a:spcPts val="0"/>
              </a:spcBef>
            </a:pPr>
            <a:r>
              <a:rPr lang="en-GB" sz="1600" dirty="0">
                <a:latin typeface="Open Sans" panose="020B0606030504020204" pitchFamily="34" charset="0"/>
                <a:ea typeface="Open Sans" panose="020B0606030504020204" pitchFamily="34" charset="0"/>
                <a:cs typeface="Open Sans" panose="020B0606030504020204" pitchFamily="34" charset="0"/>
              </a:rPr>
              <a:t>Measuring the impacts of C-Care actions</a:t>
            </a:r>
          </a:p>
          <a:p>
            <a:pPr>
              <a:spcBef>
                <a:spcPts val="0"/>
              </a:spcBef>
            </a:pPr>
            <a:r>
              <a:rPr lang="en-GB" sz="1600" dirty="0">
                <a:latin typeface="Open Sans" panose="020B0606030504020204" pitchFamily="34" charset="0"/>
                <a:ea typeface="Open Sans" panose="020B0606030504020204" pitchFamily="34" charset="0"/>
                <a:cs typeface="Open Sans" panose="020B0606030504020204" pitchFamily="34" charset="0"/>
              </a:rPr>
              <a:t>Future recommendations</a:t>
            </a:r>
          </a:p>
          <a:p>
            <a:pPr>
              <a:spcBef>
                <a:spcPts val="0"/>
              </a:spcBef>
            </a:pPr>
            <a:r>
              <a:rPr lang="en-GB" sz="1600" dirty="0">
                <a:latin typeface="Open Sans" panose="020B0606030504020204" pitchFamily="34" charset="0"/>
                <a:ea typeface="Open Sans" panose="020B0606030504020204" pitchFamily="34" charset="0"/>
                <a:cs typeface="Open Sans" panose="020B0606030504020204" pitchFamily="34" charset="0"/>
              </a:rPr>
              <a:t>Evaluation report</a:t>
            </a:r>
          </a:p>
          <a:p>
            <a:pPr>
              <a:spcBef>
                <a:spcPts val="0"/>
              </a:spcBef>
            </a:pPr>
            <a:r>
              <a:rPr lang="en-GB" sz="1600" dirty="0">
                <a:latin typeface="Open Sans" panose="020B0606030504020204" pitchFamily="34" charset="0"/>
                <a:ea typeface="Open Sans" panose="020B0606030504020204" pitchFamily="34" charset="0"/>
                <a:cs typeface="Open Sans" panose="020B0606030504020204" pitchFamily="34" charset="0"/>
              </a:rPr>
              <a:t>Case studies</a:t>
            </a:r>
          </a:p>
          <a:p>
            <a:pPr>
              <a:spcBef>
                <a:spcPts val="0"/>
              </a:spcBef>
            </a:pPr>
            <a:endParaRPr lang="en-GB" sz="105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600" b="1" dirty="0">
                <a:latin typeface="Open Sans" panose="020B0606030504020204" pitchFamily="34" charset="0"/>
                <a:ea typeface="Open Sans" panose="020B0606030504020204" pitchFamily="34" charset="0"/>
                <a:cs typeface="Open Sans" panose="020B0606030504020204" pitchFamily="34" charset="0"/>
              </a:rPr>
              <a:t>Connecting to other FCE projects</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04DA38FF-0DA3-4684-8D43-2F0EEFC071A0}"/>
              </a:ext>
            </a:extLst>
          </p:cNvPr>
          <p:cNvSpPr txBox="1"/>
          <p:nvPr/>
        </p:nvSpPr>
        <p:spPr>
          <a:xfrm>
            <a:off x="5595461" y="1364146"/>
            <a:ext cx="5372603" cy="4524315"/>
          </a:xfrm>
          <a:prstGeom prst="rect">
            <a:avLst/>
          </a:prstGeom>
          <a:noFill/>
        </p:spPr>
        <p:txBody>
          <a:bodyPr wrap="square" rtlCol="0">
            <a:spAutoFit/>
          </a:bodyPr>
          <a:lstStyle/>
          <a:p>
            <a:r>
              <a:rPr lang="fr-FR" sz="1600" b="1" i="1" dirty="0">
                <a:solidFill>
                  <a:srgbClr val="536ED0"/>
                </a:solidFill>
                <a:latin typeface="open sans" panose="020B0606030504020204" pitchFamily="34" charset="0"/>
              </a:rPr>
              <a:t>Analyses régionales :</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Soutien direct et subventions aux entreprises</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Soutien au niveau de l’emploi et des compétences pour les particuliers</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L’impact sur les centres-villes et les locaux commerciaux</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Compétences numériques et infrastructure </a:t>
            </a:r>
          </a:p>
          <a:p>
            <a:pPr marL="285750" indent="-285750">
              <a:buFont typeface="Arial" panose="020B0604020202020204" pitchFamily="34" charset="0"/>
              <a:buChar char="•"/>
            </a:pPr>
            <a:endParaRPr lang="fr-FR" sz="1600" i="1" dirty="0">
              <a:solidFill>
                <a:srgbClr val="536ED0"/>
              </a:solidFill>
              <a:latin typeface="open sans" panose="020B0606030504020204" pitchFamily="34" charset="0"/>
            </a:endParaRPr>
          </a:p>
          <a:p>
            <a:pPr marL="285750" indent="-285750">
              <a:buFont typeface="Arial" panose="020B0604020202020204" pitchFamily="34" charset="0"/>
              <a:buChar char="•"/>
            </a:pPr>
            <a:endParaRPr lang="fr-FR" sz="1600" b="1" i="1" dirty="0">
              <a:solidFill>
                <a:srgbClr val="536ED0"/>
              </a:solidFill>
              <a:latin typeface="open sans" panose="020B0606030504020204" pitchFamily="34" charset="0"/>
            </a:endParaRPr>
          </a:p>
          <a:p>
            <a:r>
              <a:rPr lang="fr-FR" sz="1600" b="1" i="1" dirty="0">
                <a:solidFill>
                  <a:srgbClr val="536ED0"/>
                </a:solidFill>
                <a:latin typeface="open sans" panose="020B0606030504020204" pitchFamily="34" charset="0"/>
              </a:rPr>
              <a:t>Travail d’évaluation au niveau du projet :</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Etat des lieux des bonnes pratiques dans la région France- Manche – Angleterre (FCE)</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Mesure des impacts des actions du projet C-Care</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Futures Recommandations</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Rapport d’ évaluation.</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Études de cas</a:t>
            </a:r>
          </a:p>
          <a:p>
            <a:pPr marL="285750" indent="-285750">
              <a:buFont typeface="Arial" panose="020B0604020202020204" pitchFamily="34" charset="0"/>
              <a:buChar char="•"/>
            </a:pPr>
            <a:endParaRPr lang="en-GB" sz="1600" i="1" dirty="0">
              <a:solidFill>
                <a:srgbClr val="536ED0"/>
              </a:solidFill>
              <a:latin typeface="open sans" panose="020B0606030504020204" pitchFamily="34" charset="0"/>
            </a:endParaRPr>
          </a:p>
          <a:p>
            <a:r>
              <a:rPr lang="en-GB" sz="1600" b="1" i="1" dirty="0">
                <a:solidFill>
                  <a:srgbClr val="536ED0"/>
                </a:solidFill>
                <a:latin typeface="open sans" panose="020B0606030504020204" pitchFamily="34" charset="0"/>
              </a:rPr>
              <a:t>Liens avec </a:t>
            </a:r>
            <a:r>
              <a:rPr lang="en-GB" sz="1600" b="1" i="1" dirty="0" err="1">
                <a:solidFill>
                  <a:srgbClr val="536ED0"/>
                </a:solidFill>
                <a:latin typeface="open sans" panose="020B0606030504020204" pitchFamily="34" charset="0"/>
              </a:rPr>
              <a:t>d’autres</a:t>
            </a:r>
            <a:r>
              <a:rPr lang="en-GB" sz="1600" b="1" i="1" dirty="0">
                <a:solidFill>
                  <a:srgbClr val="536ED0"/>
                </a:solidFill>
                <a:latin typeface="open sans" panose="020B0606030504020204" pitchFamily="34" charset="0"/>
              </a:rPr>
              <a:t> </a:t>
            </a:r>
            <a:r>
              <a:rPr lang="en-GB" sz="1600" b="1" i="1" dirty="0" err="1">
                <a:solidFill>
                  <a:srgbClr val="536ED0"/>
                </a:solidFill>
                <a:latin typeface="open sans" panose="020B0606030504020204" pitchFamily="34" charset="0"/>
              </a:rPr>
              <a:t>projets</a:t>
            </a:r>
            <a:r>
              <a:rPr lang="en-GB" sz="1600" b="1" i="1" dirty="0">
                <a:solidFill>
                  <a:srgbClr val="536ED0"/>
                </a:solidFill>
                <a:latin typeface="open sans" panose="020B0606030504020204" pitchFamily="34" charset="0"/>
              </a:rPr>
              <a:t> dans la region FCE</a:t>
            </a:r>
          </a:p>
        </p:txBody>
      </p:sp>
      <p:pic>
        <p:nvPicPr>
          <p:cNvPr id="6" name="Picture 5">
            <a:extLst>
              <a:ext uri="{FF2B5EF4-FFF2-40B4-BE49-F238E27FC236}">
                <a16:creationId xmlns:a16="http://schemas.microsoft.com/office/drawing/2014/main" id="{6E71C4D3-8630-4A92-A9DF-B3108C2808D5}"/>
              </a:ext>
            </a:extLst>
          </p:cNvPr>
          <p:cNvPicPr>
            <a:picLocks noChangeAspect="1"/>
          </p:cNvPicPr>
          <p:nvPr/>
        </p:nvPicPr>
        <p:blipFill>
          <a:blip r:embed="rId2"/>
          <a:stretch>
            <a:fillRect/>
          </a:stretch>
        </p:blipFill>
        <p:spPr>
          <a:xfrm>
            <a:off x="10558939" y="403263"/>
            <a:ext cx="1295400" cy="752475"/>
          </a:xfrm>
          <a:prstGeom prst="rect">
            <a:avLst/>
          </a:prstGeom>
        </p:spPr>
      </p:pic>
    </p:spTree>
    <p:extLst>
      <p:ext uri="{BB962C8B-B14F-4D97-AF65-F5344CB8AC3E}">
        <p14:creationId xmlns:p14="http://schemas.microsoft.com/office/powerpoint/2010/main" val="268407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D80-E696-4AB7-A90C-AED8FDE6734E}"/>
              </a:ext>
            </a:extLst>
          </p:cNvPr>
          <p:cNvSpPr>
            <a:spLocks noGrp="1"/>
          </p:cNvSpPr>
          <p:nvPr>
            <p:ph type="title"/>
          </p:nvPr>
        </p:nvSpPr>
        <p:spPr>
          <a:xfrm>
            <a:off x="838200" y="563907"/>
            <a:ext cx="10515600" cy="1325563"/>
          </a:xfrm>
        </p:spPr>
        <p:txBody>
          <a:bodyPr>
            <a:normAutofit fontScale="90000"/>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C-Care for social inclusion </a:t>
            </a:r>
            <a:br>
              <a:rPr lang="en-GB" sz="4900" b="1" dirty="0">
                <a:latin typeface="Open Sans" panose="020B0606030504020204" pitchFamily="34" charset="0"/>
                <a:ea typeface="Open Sans" panose="020B0606030504020204" pitchFamily="34" charset="0"/>
                <a:cs typeface="Open Sans" panose="020B0606030504020204" pitchFamily="34" charset="0"/>
              </a:rPr>
            </a:b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C-Care pour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l’insertion</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sociale</a:t>
            </a:r>
            <a:br>
              <a:rPr lang="en-GB" dirty="0"/>
            </a:br>
            <a:endParaRPr lang="en-GB" dirty="0"/>
          </a:p>
        </p:txBody>
      </p:sp>
      <p:sp>
        <p:nvSpPr>
          <p:cNvPr id="3" name="Content Placeholder 2">
            <a:extLst>
              <a:ext uri="{FF2B5EF4-FFF2-40B4-BE49-F238E27FC236}">
                <a16:creationId xmlns:a16="http://schemas.microsoft.com/office/drawing/2014/main" id="{A39FB217-4944-449D-8692-BC8E291208DA}"/>
              </a:ext>
            </a:extLst>
          </p:cNvPr>
          <p:cNvSpPr>
            <a:spLocks noGrp="1"/>
          </p:cNvSpPr>
          <p:nvPr>
            <p:ph idx="1"/>
          </p:nvPr>
        </p:nvSpPr>
        <p:spPr>
          <a:xfrm>
            <a:off x="587327" y="1889470"/>
            <a:ext cx="4925076" cy="4115628"/>
          </a:xfrm>
        </p:spPr>
        <p:txBody>
          <a:bodyPr>
            <a:noAutofit/>
          </a:bodyPr>
          <a:lstStyle/>
          <a:p>
            <a:pPr marL="0" indent="0">
              <a:buNone/>
            </a:pPr>
            <a:r>
              <a:rPr lang="en-GB" sz="1600" b="1" dirty="0">
                <a:latin typeface="open sans" panose="020B0606030504020204" pitchFamily="34" charset="0"/>
              </a:rPr>
              <a:t>In </a:t>
            </a:r>
            <a:r>
              <a:rPr lang="en-GB" sz="1600" b="1" dirty="0" err="1">
                <a:latin typeface="open sans" panose="020B0606030504020204" pitchFamily="34" charset="0"/>
              </a:rPr>
              <a:t>Finistère</a:t>
            </a:r>
            <a:r>
              <a:rPr lang="en-GB" sz="1600" b="1" dirty="0">
                <a:latin typeface="open sans" panose="020B0606030504020204" pitchFamily="34" charset="0"/>
              </a:rPr>
              <a:t>:</a:t>
            </a:r>
          </a:p>
          <a:p>
            <a:pPr>
              <a:lnSpc>
                <a:spcPct val="100000"/>
              </a:lnSpc>
            </a:pPr>
            <a:r>
              <a:rPr lang="en-GB" sz="1600" dirty="0">
                <a:latin typeface="open sans" panose="020B0606030504020204" pitchFamily="34" charset="0"/>
              </a:rPr>
              <a:t>Support for vulnerable self-employed people.</a:t>
            </a:r>
          </a:p>
          <a:p>
            <a:pPr>
              <a:lnSpc>
                <a:spcPct val="100000"/>
              </a:lnSpc>
            </a:pPr>
            <a:r>
              <a:rPr lang="en-GB" sz="1600" dirty="0">
                <a:latin typeface="open sans" panose="020B0606030504020204" pitchFamily="34" charset="0"/>
              </a:rPr>
              <a:t>Tackling digital skills poverty. </a:t>
            </a:r>
          </a:p>
          <a:p>
            <a:pPr>
              <a:lnSpc>
                <a:spcPct val="100000"/>
              </a:lnSpc>
            </a:pPr>
            <a:endParaRPr lang="en-GB" sz="1600" dirty="0">
              <a:latin typeface="open sans" panose="020B0606030504020204" pitchFamily="34" charset="0"/>
            </a:endParaRPr>
          </a:p>
          <a:p>
            <a:r>
              <a:rPr lang="en-GB" sz="1600" dirty="0">
                <a:latin typeface="open sans" panose="020B0606030504020204" pitchFamily="34" charset="0"/>
              </a:rPr>
              <a:t>Support </a:t>
            </a:r>
            <a:r>
              <a:rPr lang="en-GB" sz="1600" b="1" dirty="0">
                <a:latin typeface="open sans" panose="020B0606030504020204" pitchFamily="34" charset="0"/>
              </a:rPr>
              <a:t>in Norfolk and Suffolk </a:t>
            </a:r>
            <a:r>
              <a:rPr lang="en-GB" sz="1600" dirty="0">
                <a:latin typeface="open sans" panose="020B0606030504020204" pitchFamily="34" charset="0"/>
              </a:rPr>
              <a:t>to start a business.</a:t>
            </a:r>
          </a:p>
          <a:p>
            <a:r>
              <a:rPr lang="en-GB" sz="1600" dirty="0">
                <a:latin typeface="open sans" panose="020B0606030504020204" pitchFamily="34" charset="0"/>
              </a:rPr>
              <a:t>Creating a community Hub </a:t>
            </a:r>
            <a:r>
              <a:rPr lang="en-GB" sz="1600" b="1" dirty="0">
                <a:latin typeface="open sans" panose="020B0606030504020204" pitchFamily="34" charset="0"/>
              </a:rPr>
              <a:t>in Plymouth</a:t>
            </a:r>
            <a:r>
              <a:rPr lang="en-GB" sz="1600" dirty="0">
                <a:latin typeface="open sans" panose="020B0606030504020204" pitchFamily="34" charset="0"/>
              </a:rPr>
              <a:t>.</a:t>
            </a:r>
          </a:p>
          <a:p>
            <a:r>
              <a:rPr lang="en-GB" sz="1600" dirty="0">
                <a:latin typeface="open sans" panose="020B0606030504020204" pitchFamily="34" charset="0"/>
              </a:rPr>
              <a:t>Supporting apprenticeships </a:t>
            </a:r>
            <a:r>
              <a:rPr lang="en-GB" sz="1600" b="1" dirty="0">
                <a:latin typeface="open sans" panose="020B0606030504020204" pitchFamily="34" charset="0"/>
              </a:rPr>
              <a:t>in Norfolk</a:t>
            </a:r>
            <a:r>
              <a:rPr lang="en-GB" sz="1600" dirty="0">
                <a:latin typeface="open sans" panose="020B0606030504020204" pitchFamily="34" charset="0"/>
              </a:rPr>
              <a:t>.</a:t>
            </a:r>
          </a:p>
          <a:p>
            <a:r>
              <a:rPr lang="en-GB" sz="1600" dirty="0">
                <a:latin typeface="open sans" panose="020B0606030504020204" pitchFamily="34" charset="0"/>
              </a:rPr>
              <a:t>Training for the hospitality sector – </a:t>
            </a:r>
            <a:r>
              <a:rPr lang="en-GB" sz="1600" b="1" dirty="0">
                <a:latin typeface="open sans" panose="020B0606030504020204" pitchFamily="34" charset="0"/>
              </a:rPr>
              <a:t>Pas-de-Calais.</a:t>
            </a:r>
          </a:p>
        </p:txBody>
      </p:sp>
      <p:pic>
        <p:nvPicPr>
          <p:cNvPr id="5" name="Picture 4">
            <a:extLst>
              <a:ext uri="{FF2B5EF4-FFF2-40B4-BE49-F238E27FC236}">
                <a16:creationId xmlns:a16="http://schemas.microsoft.com/office/drawing/2014/main" id="{857DFC75-FAE0-46B9-921B-19849D86D2B0}"/>
              </a:ext>
            </a:extLst>
          </p:cNvPr>
          <p:cNvPicPr>
            <a:picLocks noChangeAspect="1"/>
          </p:cNvPicPr>
          <p:nvPr/>
        </p:nvPicPr>
        <p:blipFill>
          <a:blip r:embed="rId2"/>
          <a:stretch>
            <a:fillRect/>
          </a:stretch>
        </p:blipFill>
        <p:spPr>
          <a:xfrm>
            <a:off x="9925878" y="27784"/>
            <a:ext cx="2266121" cy="1616839"/>
          </a:xfrm>
          <a:prstGeom prst="rect">
            <a:avLst/>
          </a:prstGeom>
        </p:spPr>
      </p:pic>
      <p:sp>
        <p:nvSpPr>
          <p:cNvPr id="7" name="TextBox 6">
            <a:extLst>
              <a:ext uri="{FF2B5EF4-FFF2-40B4-BE49-F238E27FC236}">
                <a16:creationId xmlns:a16="http://schemas.microsoft.com/office/drawing/2014/main" id="{04DA38FF-0DA3-4684-8D43-2F0EEFC071A0}"/>
              </a:ext>
            </a:extLst>
          </p:cNvPr>
          <p:cNvSpPr txBox="1"/>
          <p:nvPr/>
        </p:nvSpPr>
        <p:spPr>
          <a:xfrm>
            <a:off x="6363853" y="1889470"/>
            <a:ext cx="5602859" cy="3293209"/>
          </a:xfrm>
          <a:prstGeom prst="rect">
            <a:avLst/>
          </a:prstGeom>
          <a:noFill/>
        </p:spPr>
        <p:txBody>
          <a:bodyPr wrap="square" rtlCol="0">
            <a:spAutoFit/>
          </a:bodyPr>
          <a:lstStyle/>
          <a:p>
            <a:r>
              <a:rPr lang="fr-FR" sz="1600" b="1" i="1" dirty="0">
                <a:solidFill>
                  <a:srgbClr val="536ED0"/>
                </a:solidFill>
                <a:latin typeface="open sans" panose="020B0606030504020204" pitchFamily="34" charset="0"/>
              </a:rPr>
              <a:t>Dans le Finistère:  </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Soutien pour les travailleurs indépendants vulnérables.</a:t>
            </a: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Lutte contre la précarité numérique. </a:t>
            </a:r>
          </a:p>
          <a:p>
            <a:pPr marL="285750" indent="-285750">
              <a:buFont typeface="Arial" panose="020B0604020202020204" pitchFamily="34" charset="0"/>
              <a:buChar char="•"/>
            </a:pPr>
            <a:endParaRPr lang="fr-FR" sz="1600"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Soutien </a:t>
            </a:r>
            <a:r>
              <a:rPr lang="fr-FR" sz="1600" b="1" i="1" dirty="0">
                <a:solidFill>
                  <a:srgbClr val="536ED0"/>
                </a:solidFill>
                <a:latin typeface="open sans" panose="020B0606030504020204" pitchFamily="34" charset="0"/>
              </a:rPr>
              <a:t>dans le Norfolk et le Suffolk </a:t>
            </a:r>
            <a:r>
              <a:rPr lang="fr-FR" sz="1600" i="1" dirty="0">
                <a:solidFill>
                  <a:srgbClr val="536ED0"/>
                </a:solidFill>
                <a:latin typeface="open sans" panose="020B0606030504020204" pitchFamily="34" charset="0"/>
              </a:rPr>
              <a:t>à la création  d'entreprise.</a:t>
            </a:r>
          </a:p>
          <a:p>
            <a:pPr marL="285750" indent="-285750">
              <a:buFont typeface="Arial" panose="020B0604020202020204" pitchFamily="34" charset="0"/>
              <a:buChar char="•"/>
            </a:pPr>
            <a:endParaRPr lang="fr-FR" sz="1600"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Création d'un centre communautaire </a:t>
            </a:r>
            <a:r>
              <a:rPr lang="fr-FR" sz="1600" b="1" i="1" dirty="0">
                <a:solidFill>
                  <a:srgbClr val="536ED0"/>
                </a:solidFill>
                <a:latin typeface="open sans" panose="020B0606030504020204" pitchFamily="34" charset="0"/>
              </a:rPr>
              <a:t>à Plymouth</a:t>
            </a:r>
            <a:r>
              <a:rPr lang="fr-FR" sz="1600" i="1" dirty="0">
                <a:solidFill>
                  <a:srgbClr val="536ED0"/>
                </a:solidFill>
                <a:latin typeface="open sans" panose="020B0606030504020204" pitchFamily="34" charset="0"/>
              </a:rPr>
              <a:t>.</a:t>
            </a:r>
          </a:p>
          <a:p>
            <a:pPr marL="285750" indent="-285750">
              <a:buFont typeface="Arial" panose="020B0604020202020204" pitchFamily="34" charset="0"/>
              <a:buChar char="•"/>
            </a:pPr>
            <a:endParaRPr lang="fr-FR" sz="1600"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Soutien à l'apprentissage dans le Norfolk.</a:t>
            </a:r>
          </a:p>
          <a:p>
            <a:pPr marL="285750" indent="-285750">
              <a:buFont typeface="Arial" panose="020B0604020202020204" pitchFamily="34" charset="0"/>
              <a:buChar char="•"/>
            </a:pPr>
            <a:endParaRPr lang="fr-FR" sz="1600" i="1" dirty="0">
              <a:solidFill>
                <a:srgbClr val="536ED0"/>
              </a:solidFill>
              <a:latin typeface="open sans" panose="020B0606030504020204" pitchFamily="34" charset="0"/>
            </a:endParaRPr>
          </a:p>
          <a:p>
            <a:pPr marL="285750" indent="-285750">
              <a:buFont typeface="Arial" panose="020B0604020202020204" pitchFamily="34" charset="0"/>
              <a:buChar char="•"/>
            </a:pPr>
            <a:r>
              <a:rPr lang="fr-FR" sz="1600" i="1" dirty="0">
                <a:solidFill>
                  <a:srgbClr val="536ED0"/>
                </a:solidFill>
                <a:latin typeface="open sans" panose="020B0606030504020204" pitchFamily="34" charset="0"/>
              </a:rPr>
              <a:t>Formations pour le secteur de l’hôtellerie-restauration – </a:t>
            </a:r>
            <a:r>
              <a:rPr lang="fr-FR" sz="1600" b="1" i="1" dirty="0">
                <a:solidFill>
                  <a:srgbClr val="536ED0"/>
                </a:solidFill>
                <a:latin typeface="open sans" panose="020B0606030504020204" pitchFamily="34" charset="0"/>
              </a:rPr>
              <a:t>Pas-de-Calais</a:t>
            </a:r>
            <a:r>
              <a:rPr lang="fr-FR" sz="1600" i="1" dirty="0">
                <a:solidFill>
                  <a:srgbClr val="536ED0"/>
                </a:solidFill>
                <a:latin typeface="open sans" panose="020B0606030504020204" pitchFamily="34" charset="0"/>
              </a:rPr>
              <a:t>.</a:t>
            </a:r>
            <a:endParaRPr lang="en-GB" sz="1600" i="1" dirty="0">
              <a:solidFill>
                <a:srgbClr val="536ED0"/>
              </a:solidFill>
              <a:latin typeface="open sans" panose="020B0606030504020204" pitchFamily="34" charset="0"/>
            </a:endParaRPr>
          </a:p>
        </p:txBody>
      </p:sp>
    </p:spTree>
    <p:extLst>
      <p:ext uri="{BB962C8B-B14F-4D97-AF65-F5344CB8AC3E}">
        <p14:creationId xmlns:p14="http://schemas.microsoft.com/office/powerpoint/2010/main" val="81704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D80-E696-4AB7-A90C-AED8FDE6734E}"/>
              </a:ext>
            </a:extLst>
          </p:cNvPr>
          <p:cNvSpPr>
            <a:spLocks noGrp="1"/>
          </p:cNvSpPr>
          <p:nvPr>
            <p:ph type="title"/>
          </p:nvPr>
        </p:nvSpPr>
        <p:spPr>
          <a:xfrm>
            <a:off x="445872" y="470280"/>
            <a:ext cx="10515600" cy="1240113"/>
          </a:xfrm>
        </p:spPr>
        <p:txBody>
          <a:bodyPr>
            <a:normAutofit fontScale="90000"/>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C-Care – Business Support</a:t>
            </a:r>
            <a:br>
              <a:rPr lang="en-GB" b="1" dirty="0">
                <a:latin typeface="Open Sans" panose="020B0606030504020204" pitchFamily="34" charset="0"/>
                <a:ea typeface="Open Sans" panose="020B0606030504020204" pitchFamily="34" charset="0"/>
                <a:cs typeface="Open Sans" panose="020B0606030504020204" pitchFamily="34" charset="0"/>
              </a:rPr>
            </a:b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C-Care –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Soutien</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aux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Entreprises</a:t>
            </a:r>
            <a:br>
              <a:rPr lang="en-GB" b="1" dirty="0">
                <a:latin typeface="Calibri" panose="020F0502020204030204"/>
              </a:rPr>
            </a:br>
            <a:endParaRPr lang="en-GB" b="1" dirty="0">
              <a:latin typeface="Calibri" panose="020F0502020204030204"/>
            </a:endParaRPr>
          </a:p>
        </p:txBody>
      </p:sp>
      <p:sp>
        <p:nvSpPr>
          <p:cNvPr id="3" name="Content Placeholder 2">
            <a:extLst>
              <a:ext uri="{FF2B5EF4-FFF2-40B4-BE49-F238E27FC236}">
                <a16:creationId xmlns:a16="http://schemas.microsoft.com/office/drawing/2014/main" id="{A39FB217-4944-449D-8692-BC8E291208DA}"/>
              </a:ext>
            </a:extLst>
          </p:cNvPr>
          <p:cNvSpPr>
            <a:spLocks noGrp="1"/>
          </p:cNvSpPr>
          <p:nvPr>
            <p:ph idx="1"/>
          </p:nvPr>
        </p:nvSpPr>
        <p:spPr>
          <a:xfrm>
            <a:off x="5703672" y="1739572"/>
            <a:ext cx="5502967" cy="4115628"/>
          </a:xfrm>
        </p:spPr>
        <p:txBody>
          <a:bodyPr>
            <a:normAutofit/>
          </a:bodyPr>
          <a:lstStyle/>
          <a:p>
            <a:pPr marL="0" indent="0">
              <a:buNone/>
            </a:pPr>
            <a:r>
              <a:rPr lang="en-GB" sz="4500" b="1" dirty="0">
                <a:latin typeface="Open Sans" panose="020B0606030504020204" pitchFamily="34" charset="0"/>
                <a:ea typeface="Open Sans" panose="020B0606030504020204" pitchFamily="34" charset="0"/>
                <a:cs typeface="Open Sans" panose="020B0606030504020204" pitchFamily="34" charset="0"/>
              </a:rPr>
              <a:t>    </a:t>
            </a:r>
            <a:endParaRPr lang="en-GB" dirty="0"/>
          </a:p>
        </p:txBody>
      </p:sp>
      <p:sp>
        <p:nvSpPr>
          <p:cNvPr id="7" name="TextBox 6">
            <a:extLst>
              <a:ext uri="{FF2B5EF4-FFF2-40B4-BE49-F238E27FC236}">
                <a16:creationId xmlns:a16="http://schemas.microsoft.com/office/drawing/2014/main" id="{04DA38FF-0DA3-4684-8D43-2F0EEFC071A0}"/>
              </a:ext>
            </a:extLst>
          </p:cNvPr>
          <p:cNvSpPr txBox="1"/>
          <p:nvPr/>
        </p:nvSpPr>
        <p:spPr>
          <a:xfrm>
            <a:off x="6096000" y="1681214"/>
            <a:ext cx="5125067" cy="3785652"/>
          </a:xfrm>
          <a:prstGeom prst="rect">
            <a:avLst/>
          </a:prstGeom>
          <a:noFill/>
        </p:spPr>
        <p:txBody>
          <a:bodyPr wrap="square" rtlCol="0">
            <a:spAutoFit/>
          </a:bodyPr>
          <a:lstStyle/>
          <a:p>
            <a:r>
              <a:rPr lang="fr-FR" sz="1600" i="1" dirty="0">
                <a:solidFill>
                  <a:srgbClr val="536ED0"/>
                </a:solidFill>
                <a:latin typeface="open sans" panose="020B0606030504020204" pitchFamily="34" charset="0"/>
              </a:rPr>
              <a:t>1. Programme de "bons verts" </a:t>
            </a:r>
            <a:r>
              <a:rPr lang="fr-FR" sz="1600" b="1" i="1" dirty="0">
                <a:solidFill>
                  <a:srgbClr val="536ED0"/>
                </a:solidFill>
                <a:latin typeface="open sans" panose="020B0606030504020204" pitchFamily="34" charset="0"/>
              </a:rPr>
              <a:t>dans le Kent.</a:t>
            </a:r>
          </a:p>
          <a:p>
            <a:pPr marL="342900" indent="-342900">
              <a:buAutoNum type="arabicPeriod"/>
            </a:pPr>
            <a:endParaRPr lang="fr-FR" sz="1600" i="1" dirty="0">
              <a:solidFill>
                <a:srgbClr val="536ED0"/>
              </a:solidFill>
              <a:latin typeface="open sans" panose="020B0606030504020204" pitchFamily="34" charset="0"/>
            </a:endParaRPr>
          </a:p>
          <a:p>
            <a:r>
              <a:rPr lang="fr-FR" sz="1600" i="1" dirty="0">
                <a:solidFill>
                  <a:srgbClr val="536ED0"/>
                </a:solidFill>
                <a:latin typeface="open sans" panose="020B0606030504020204" pitchFamily="34" charset="0"/>
              </a:rPr>
              <a:t>2. Programmes de bons numériques </a:t>
            </a:r>
            <a:r>
              <a:rPr lang="fr-FR" sz="1600" b="1" i="1" dirty="0">
                <a:solidFill>
                  <a:srgbClr val="536ED0"/>
                </a:solidFill>
                <a:latin typeface="open sans" panose="020B0606030504020204" pitchFamily="34" charset="0"/>
              </a:rPr>
              <a:t>dans le Kent et le Norfolk</a:t>
            </a:r>
            <a:r>
              <a:rPr lang="fr-FR" sz="1600" i="1" dirty="0">
                <a:solidFill>
                  <a:srgbClr val="536ED0"/>
                </a:solidFill>
                <a:latin typeface="open sans" panose="020B0606030504020204" pitchFamily="34" charset="0"/>
              </a:rPr>
              <a:t> afin de permettre aux petites entreprises d’améliorer leurs compétences numériques.</a:t>
            </a:r>
          </a:p>
          <a:p>
            <a:endParaRPr lang="fr-FR" sz="1600" i="1" dirty="0">
              <a:solidFill>
                <a:srgbClr val="536ED0"/>
              </a:solidFill>
              <a:latin typeface="open sans" panose="020B0606030504020204" pitchFamily="34" charset="0"/>
            </a:endParaRPr>
          </a:p>
          <a:p>
            <a:r>
              <a:rPr lang="fr-FR" sz="1600" i="1" dirty="0">
                <a:solidFill>
                  <a:srgbClr val="536ED0"/>
                </a:solidFill>
                <a:latin typeface="open sans" panose="020B0606030504020204" pitchFamily="34" charset="0"/>
              </a:rPr>
              <a:t>3. Module de formation accréditée sur la covid-19 </a:t>
            </a:r>
            <a:r>
              <a:rPr lang="fr-FR" sz="1600" b="1" i="1" dirty="0">
                <a:solidFill>
                  <a:srgbClr val="536ED0"/>
                </a:solidFill>
                <a:latin typeface="open sans" panose="020B0606030504020204" pitchFamily="34" charset="0"/>
              </a:rPr>
              <a:t>dans le Kent </a:t>
            </a:r>
            <a:r>
              <a:rPr lang="fr-FR" sz="1600" i="1" dirty="0">
                <a:solidFill>
                  <a:srgbClr val="536ED0"/>
                </a:solidFill>
                <a:latin typeface="open sans" panose="020B0606030504020204" pitchFamily="34" charset="0"/>
              </a:rPr>
              <a:t>(notamment pour les entreprises intervenant à domicile).</a:t>
            </a:r>
          </a:p>
          <a:p>
            <a:endParaRPr lang="fr-FR" sz="1600" i="1" dirty="0">
              <a:solidFill>
                <a:srgbClr val="536ED0"/>
              </a:solidFill>
              <a:latin typeface="open sans" panose="020B0606030504020204" pitchFamily="34" charset="0"/>
            </a:endParaRPr>
          </a:p>
          <a:p>
            <a:r>
              <a:rPr lang="fr-FR" sz="1600" i="1" dirty="0">
                <a:solidFill>
                  <a:srgbClr val="536ED0"/>
                </a:solidFill>
                <a:latin typeface="open sans" panose="020B0606030504020204" pitchFamily="34" charset="0"/>
              </a:rPr>
              <a:t>4. Programme pour une croissance économique inclusive </a:t>
            </a:r>
            <a:r>
              <a:rPr lang="fr-FR" sz="1600" b="1" i="1" dirty="0">
                <a:solidFill>
                  <a:srgbClr val="536ED0"/>
                </a:solidFill>
                <a:latin typeface="open sans" panose="020B0606030504020204" pitchFamily="34" charset="0"/>
              </a:rPr>
              <a:t>à Plymouth.</a:t>
            </a:r>
            <a:r>
              <a:rPr lang="fr-FR" sz="1600" i="1" dirty="0">
                <a:solidFill>
                  <a:srgbClr val="536ED0"/>
                </a:solidFill>
                <a:latin typeface="open sans" panose="020B0606030504020204" pitchFamily="34" charset="0"/>
              </a:rPr>
              <a:t> </a:t>
            </a:r>
          </a:p>
          <a:p>
            <a:endParaRPr lang="fr-FR" sz="1600" i="1" dirty="0">
              <a:solidFill>
                <a:srgbClr val="536ED0"/>
              </a:solidFill>
              <a:latin typeface="open sans" panose="020B0606030504020204" pitchFamily="34" charset="0"/>
            </a:endParaRPr>
          </a:p>
          <a:p>
            <a:r>
              <a:rPr lang="fr-FR" sz="1600" i="1" dirty="0">
                <a:solidFill>
                  <a:srgbClr val="536ED0"/>
                </a:solidFill>
                <a:latin typeface="open sans" panose="020B0606030504020204" pitchFamily="34" charset="0"/>
              </a:rPr>
              <a:t>5. Un nouveau modèle d'entreprise pour l'avenir.</a:t>
            </a:r>
          </a:p>
          <a:p>
            <a:endParaRPr lang="fr-FR" sz="1600" b="1" i="1" dirty="0">
              <a:solidFill>
                <a:srgbClr val="536ED0"/>
              </a:solidFill>
              <a:latin typeface="open sans" panose="020B0606030504020204" pitchFamily="34" charset="0"/>
            </a:endParaRPr>
          </a:p>
        </p:txBody>
      </p:sp>
      <p:pic>
        <p:nvPicPr>
          <p:cNvPr id="6" name="Picture 5">
            <a:extLst>
              <a:ext uri="{FF2B5EF4-FFF2-40B4-BE49-F238E27FC236}">
                <a16:creationId xmlns:a16="http://schemas.microsoft.com/office/drawing/2014/main" id="{0BA78D4E-CA20-47C1-A131-F157F284DA85}"/>
              </a:ext>
            </a:extLst>
          </p:cNvPr>
          <p:cNvPicPr>
            <a:picLocks noChangeAspect="1"/>
          </p:cNvPicPr>
          <p:nvPr/>
        </p:nvPicPr>
        <p:blipFill>
          <a:blip r:embed="rId2"/>
          <a:stretch>
            <a:fillRect/>
          </a:stretch>
        </p:blipFill>
        <p:spPr>
          <a:xfrm>
            <a:off x="10923591" y="109590"/>
            <a:ext cx="1154521" cy="1454168"/>
          </a:xfrm>
          <a:prstGeom prst="rect">
            <a:avLst/>
          </a:prstGeom>
        </p:spPr>
      </p:pic>
      <p:sp>
        <p:nvSpPr>
          <p:cNvPr id="8" name="TextBox 7">
            <a:extLst>
              <a:ext uri="{FF2B5EF4-FFF2-40B4-BE49-F238E27FC236}">
                <a16:creationId xmlns:a16="http://schemas.microsoft.com/office/drawing/2014/main" id="{FCCF4F97-BAC7-48F7-824E-A6AEAAFEFE75}"/>
              </a:ext>
            </a:extLst>
          </p:cNvPr>
          <p:cNvSpPr txBox="1"/>
          <p:nvPr/>
        </p:nvSpPr>
        <p:spPr>
          <a:xfrm>
            <a:off x="445872" y="1193747"/>
            <a:ext cx="5338290" cy="4154984"/>
          </a:xfrm>
          <a:prstGeom prst="rect">
            <a:avLst/>
          </a:prstGeom>
          <a:noFill/>
        </p:spPr>
        <p:txBody>
          <a:bodyPr wrap="square" rtlCol="0">
            <a:spAutoFit/>
          </a:bodyPr>
          <a:lstStyle/>
          <a:p>
            <a:pPr marL="342900" indent="-342900">
              <a:buAutoNum type="arabicPeriod"/>
            </a:pPr>
            <a:endParaRPr lang="en-GB" sz="1600" dirty="0">
              <a:solidFill>
                <a:srgbClr val="003399"/>
              </a:solidFill>
              <a:latin typeface="open sans" panose="020B0606030504020204" pitchFamily="34" charset="0"/>
            </a:endParaRPr>
          </a:p>
          <a:p>
            <a:pPr marL="342900" indent="-342900">
              <a:buAutoNum type="arabicPeriod"/>
            </a:pPr>
            <a:endParaRPr lang="en-GB" sz="1600" dirty="0">
              <a:solidFill>
                <a:srgbClr val="003399"/>
              </a:solidFill>
              <a:latin typeface="open sans" panose="020B0606030504020204" pitchFamily="34" charset="0"/>
            </a:endParaRPr>
          </a:p>
          <a:p>
            <a:r>
              <a:rPr lang="en-GB" sz="1600" dirty="0">
                <a:solidFill>
                  <a:srgbClr val="003399"/>
                </a:solidFill>
                <a:latin typeface="open sans" panose="020B0606030504020204" pitchFamily="34" charset="0"/>
              </a:rPr>
              <a:t>1. Green recovery voucher scheme </a:t>
            </a:r>
            <a:r>
              <a:rPr lang="en-GB" sz="1600" b="1" dirty="0">
                <a:solidFill>
                  <a:srgbClr val="003399"/>
                </a:solidFill>
                <a:latin typeface="open sans" panose="020B0606030504020204" pitchFamily="34" charset="0"/>
              </a:rPr>
              <a:t>in Kent</a:t>
            </a:r>
            <a:r>
              <a:rPr lang="en-GB" sz="1600" dirty="0">
                <a:solidFill>
                  <a:srgbClr val="003399"/>
                </a:solidFill>
                <a:latin typeface="open sans" panose="020B0606030504020204" pitchFamily="34" charset="0"/>
              </a:rPr>
              <a:t>.</a:t>
            </a:r>
          </a:p>
          <a:p>
            <a:endParaRPr lang="en-GB" sz="1600" dirty="0">
              <a:solidFill>
                <a:srgbClr val="003399"/>
              </a:solidFill>
              <a:latin typeface="open sans" panose="020B0606030504020204" pitchFamily="34" charset="0"/>
            </a:endParaRPr>
          </a:p>
          <a:p>
            <a:r>
              <a:rPr lang="en-GB" sz="1600" dirty="0">
                <a:solidFill>
                  <a:srgbClr val="003399"/>
                </a:solidFill>
                <a:latin typeface="open sans" panose="020B0606030504020204" pitchFamily="34" charset="0"/>
              </a:rPr>
              <a:t>2. Voucher schemes </a:t>
            </a:r>
            <a:r>
              <a:rPr lang="en-GB" sz="1600" b="1" dirty="0">
                <a:solidFill>
                  <a:srgbClr val="003399"/>
                </a:solidFill>
                <a:latin typeface="open sans" panose="020B0606030504020204" pitchFamily="34" charset="0"/>
              </a:rPr>
              <a:t>in Kent and Norfolk </a:t>
            </a:r>
            <a:r>
              <a:rPr lang="en-GB" sz="1600" dirty="0">
                <a:solidFill>
                  <a:srgbClr val="003399"/>
                </a:solidFill>
                <a:latin typeface="open sans" panose="020B0606030504020204" pitchFamily="34" charset="0"/>
              </a:rPr>
              <a:t>to enable small businesses to enhance their digital capabilities.</a:t>
            </a:r>
          </a:p>
          <a:p>
            <a:endParaRPr lang="en-GB" sz="1600" dirty="0">
              <a:solidFill>
                <a:srgbClr val="003399"/>
              </a:solidFill>
              <a:latin typeface="open sans" panose="020B0606030504020204" pitchFamily="34" charset="0"/>
            </a:endParaRPr>
          </a:p>
          <a:p>
            <a:r>
              <a:rPr lang="en-GB" sz="1600" dirty="0">
                <a:solidFill>
                  <a:srgbClr val="003399"/>
                </a:solidFill>
                <a:latin typeface="open sans" panose="020B0606030504020204" pitchFamily="34" charset="0"/>
              </a:rPr>
              <a:t>3. A Covid-secure accredited training module for the home improvement and maintenance sector </a:t>
            </a:r>
            <a:r>
              <a:rPr lang="en-GB" sz="1600" b="1" dirty="0">
                <a:solidFill>
                  <a:srgbClr val="003399"/>
                </a:solidFill>
                <a:latin typeface="open sans" panose="020B0606030504020204" pitchFamily="34" charset="0"/>
              </a:rPr>
              <a:t>in Kent</a:t>
            </a:r>
          </a:p>
          <a:p>
            <a:endParaRPr lang="en-GB" sz="1600" dirty="0">
              <a:solidFill>
                <a:srgbClr val="003399"/>
              </a:solidFill>
              <a:latin typeface="open sans" panose="020B0606030504020204" pitchFamily="34" charset="0"/>
            </a:endParaRPr>
          </a:p>
          <a:p>
            <a:r>
              <a:rPr lang="en-GB" sz="1600" dirty="0">
                <a:solidFill>
                  <a:srgbClr val="003399"/>
                </a:solidFill>
                <a:latin typeface="open sans" panose="020B0606030504020204" pitchFamily="34" charset="0"/>
              </a:rPr>
              <a:t>4. Programme for inclusive economic growth </a:t>
            </a:r>
            <a:r>
              <a:rPr lang="en-GB" sz="1600" b="1" dirty="0">
                <a:solidFill>
                  <a:srgbClr val="003399"/>
                </a:solidFill>
                <a:latin typeface="open sans" panose="020B0606030504020204" pitchFamily="34" charset="0"/>
              </a:rPr>
              <a:t>in Plymouth</a:t>
            </a:r>
            <a:r>
              <a:rPr lang="en-GB" sz="1600" dirty="0">
                <a:solidFill>
                  <a:srgbClr val="003399"/>
                </a:solidFill>
                <a:latin typeface="open sans" panose="020B0606030504020204" pitchFamily="34" charset="0"/>
              </a:rPr>
              <a:t>. </a:t>
            </a:r>
          </a:p>
          <a:p>
            <a:endParaRPr lang="en-GB" sz="1600" dirty="0">
              <a:solidFill>
                <a:srgbClr val="003399"/>
              </a:solidFill>
              <a:latin typeface="open sans" panose="020B0606030504020204" pitchFamily="34" charset="0"/>
            </a:endParaRPr>
          </a:p>
          <a:p>
            <a:r>
              <a:rPr lang="en-GB" sz="1600" dirty="0">
                <a:solidFill>
                  <a:srgbClr val="003399"/>
                </a:solidFill>
                <a:latin typeface="open sans" panose="020B0606030504020204" pitchFamily="34" charset="0"/>
              </a:rPr>
              <a:t>5. New business models for a strong Future (CESI)</a:t>
            </a:r>
          </a:p>
          <a:p>
            <a:endParaRPr lang="en-GB" sz="1600" dirty="0">
              <a:solidFill>
                <a:srgbClr val="003399"/>
              </a:solidFill>
              <a:latin typeface="open sans" panose="020B0606030504020204" pitchFamily="34" charset="0"/>
            </a:endParaRPr>
          </a:p>
          <a:p>
            <a:endParaRPr lang="en-GB" sz="2400" dirty="0"/>
          </a:p>
        </p:txBody>
      </p:sp>
    </p:spTree>
    <p:extLst>
      <p:ext uri="{BB962C8B-B14F-4D97-AF65-F5344CB8AC3E}">
        <p14:creationId xmlns:p14="http://schemas.microsoft.com/office/powerpoint/2010/main" val="398492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D80-E696-4AB7-A90C-AED8FDE6734E}"/>
              </a:ext>
            </a:extLst>
          </p:cNvPr>
          <p:cNvSpPr>
            <a:spLocks noGrp="1"/>
          </p:cNvSpPr>
          <p:nvPr>
            <p:ph type="title"/>
          </p:nvPr>
        </p:nvSpPr>
        <p:spPr>
          <a:xfrm>
            <a:off x="337661" y="336188"/>
            <a:ext cx="10515600" cy="1325563"/>
          </a:xfrm>
        </p:spPr>
        <p:txBody>
          <a:bodyPr>
            <a:normAutofit fontScale="90000"/>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C-Care - Reset and redesign</a:t>
            </a:r>
            <a:br>
              <a:rPr lang="en-GB" b="1" dirty="0">
                <a:latin typeface="Open Sans" panose="020B0606030504020204" pitchFamily="34" charset="0"/>
                <a:ea typeface="Open Sans" panose="020B0606030504020204" pitchFamily="34" charset="0"/>
                <a:cs typeface="Open Sans" panose="020B0606030504020204" pitchFamily="34" charset="0"/>
              </a:rPr>
            </a:b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C-Care –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Repartir</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sur de </a:t>
            </a:r>
            <a:r>
              <a:rPr lang="en-GB" sz="3600" b="1" i="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bonnes</a:t>
            </a:r>
            <a:r>
              <a:rPr lang="en-GB" sz="36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 bases</a:t>
            </a:r>
            <a:br>
              <a:rPr lang="en-GB" dirty="0"/>
            </a:br>
            <a:endParaRPr lang="en-GB" dirty="0"/>
          </a:p>
        </p:txBody>
      </p:sp>
      <p:sp>
        <p:nvSpPr>
          <p:cNvPr id="3" name="Content Placeholder 2">
            <a:extLst>
              <a:ext uri="{FF2B5EF4-FFF2-40B4-BE49-F238E27FC236}">
                <a16:creationId xmlns:a16="http://schemas.microsoft.com/office/drawing/2014/main" id="{A39FB217-4944-449D-8692-BC8E291208DA}"/>
              </a:ext>
            </a:extLst>
          </p:cNvPr>
          <p:cNvSpPr>
            <a:spLocks noGrp="1"/>
          </p:cNvSpPr>
          <p:nvPr>
            <p:ph idx="1"/>
          </p:nvPr>
        </p:nvSpPr>
        <p:spPr>
          <a:xfrm>
            <a:off x="5703672" y="1739572"/>
            <a:ext cx="5502967" cy="4115628"/>
          </a:xfrm>
        </p:spPr>
        <p:txBody>
          <a:bodyPr>
            <a:normAutofit/>
          </a:bodyPr>
          <a:lstStyle/>
          <a:p>
            <a:pPr marL="0" indent="0">
              <a:buNone/>
            </a:pPr>
            <a:r>
              <a:rPr lang="en-GB" sz="4500" b="1" dirty="0">
                <a:latin typeface="Open Sans" panose="020B0606030504020204" pitchFamily="34" charset="0"/>
                <a:ea typeface="Open Sans" panose="020B0606030504020204" pitchFamily="34" charset="0"/>
                <a:cs typeface="Open Sans" panose="020B0606030504020204" pitchFamily="34" charset="0"/>
              </a:rPr>
              <a:t>    </a:t>
            </a:r>
            <a:endParaRPr lang="en-GB" dirty="0"/>
          </a:p>
        </p:txBody>
      </p:sp>
      <p:sp>
        <p:nvSpPr>
          <p:cNvPr id="7" name="TextBox 6">
            <a:extLst>
              <a:ext uri="{FF2B5EF4-FFF2-40B4-BE49-F238E27FC236}">
                <a16:creationId xmlns:a16="http://schemas.microsoft.com/office/drawing/2014/main" id="{04DA38FF-0DA3-4684-8D43-2F0EEFC071A0}"/>
              </a:ext>
            </a:extLst>
          </p:cNvPr>
          <p:cNvSpPr txBox="1"/>
          <p:nvPr/>
        </p:nvSpPr>
        <p:spPr>
          <a:xfrm>
            <a:off x="5606497" y="1357643"/>
            <a:ext cx="5300869" cy="5062924"/>
          </a:xfrm>
          <a:prstGeom prst="rect">
            <a:avLst/>
          </a:prstGeom>
          <a:noFill/>
        </p:spPr>
        <p:txBody>
          <a:bodyPr wrap="square" rtlCol="0">
            <a:spAutoFit/>
          </a:bodyPr>
          <a:lstStyle/>
          <a:p>
            <a:pPr marL="285750" indent="-285750">
              <a:buFontTx/>
              <a:buChar char="-"/>
            </a:pPr>
            <a:r>
              <a:rPr lang="fr-FR" sz="1600" b="1" dirty="0">
                <a:solidFill>
                  <a:srgbClr val="536ED0"/>
                </a:solidFill>
                <a:latin typeface="open sans" panose="020B0606030504020204" pitchFamily="34" charset="0"/>
              </a:rPr>
              <a:t>Études de faisabilité comme plans </a:t>
            </a:r>
            <a:r>
              <a:rPr lang="fr-FR" sz="1600" i="1" dirty="0">
                <a:solidFill>
                  <a:srgbClr val="536ED0"/>
                </a:solidFill>
                <a:latin typeface="open sans" panose="020B0606030504020204" pitchFamily="34" charset="0"/>
              </a:rPr>
              <a:t>sur le centre-ville de demain. (NALEP)</a:t>
            </a:r>
          </a:p>
          <a:p>
            <a:pPr marL="285750" indent="-285750">
              <a:buFontTx/>
              <a:buChar char="-"/>
            </a:pPr>
            <a:endParaRPr lang="fr-FR" sz="1600" i="1" dirty="0">
              <a:solidFill>
                <a:srgbClr val="536ED0"/>
              </a:solidFill>
              <a:latin typeface="open sans" panose="020B0606030504020204" pitchFamily="34" charset="0"/>
            </a:endParaRPr>
          </a:p>
          <a:p>
            <a:pPr marL="285750" indent="-285750">
              <a:buFontTx/>
              <a:buChar char="-"/>
            </a:pPr>
            <a:r>
              <a:rPr lang="fr-FR" sz="1600" b="1" i="1" dirty="0">
                <a:solidFill>
                  <a:srgbClr val="536ED0"/>
                </a:solidFill>
                <a:latin typeface="open sans" panose="020B0606030504020204" pitchFamily="34" charset="0"/>
              </a:rPr>
              <a:t>Plans</a:t>
            </a:r>
            <a:r>
              <a:rPr lang="fr-FR" sz="1600" i="1" dirty="0">
                <a:solidFill>
                  <a:srgbClr val="536ED0"/>
                </a:solidFill>
                <a:latin typeface="open sans" panose="020B0606030504020204" pitchFamily="34" charset="0"/>
              </a:rPr>
              <a:t> pour planifier les activités culturelles, commerciales et citoyennes futures des centres-villes.</a:t>
            </a:r>
            <a:r>
              <a:rPr lang="en-GB" sz="1600" i="1" dirty="0">
                <a:solidFill>
                  <a:srgbClr val="536ED0"/>
                </a:solidFill>
                <a:latin typeface="open sans" panose="020B0606030504020204" pitchFamily="34" charset="0"/>
              </a:rPr>
              <a:t> (PCC)</a:t>
            </a:r>
          </a:p>
          <a:p>
            <a:pPr marL="285750" indent="-285750">
              <a:buFontTx/>
              <a:buChar char="-"/>
            </a:pPr>
            <a:endParaRPr lang="en-GB" sz="1600" i="1" dirty="0">
              <a:solidFill>
                <a:srgbClr val="536ED0"/>
              </a:solidFill>
              <a:latin typeface="open sans" panose="020B0606030504020204" pitchFamily="34" charset="0"/>
            </a:endParaRPr>
          </a:p>
          <a:p>
            <a:pPr marL="285750" indent="-285750">
              <a:buFontTx/>
              <a:buChar char="-"/>
            </a:pPr>
            <a:r>
              <a:rPr lang="fr-FR" sz="1600" b="1" i="1" dirty="0">
                <a:solidFill>
                  <a:srgbClr val="536ED0"/>
                </a:solidFill>
                <a:latin typeface="open sans" panose="020B0606030504020204" pitchFamily="34" charset="0"/>
              </a:rPr>
              <a:t>Expérimentation d'un nouveau modèle d'entreprise </a:t>
            </a:r>
            <a:r>
              <a:rPr lang="fr-FR" sz="1600" i="1" dirty="0">
                <a:solidFill>
                  <a:srgbClr val="536ED0"/>
                </a:solidFill>
                <a:latin typeface="open sans" panose="020B0606030504020204" pitchFamily="34" charset="0"/>
              </a:rPr>
              <a:t>auprès d’entreprises françaises et anglaises. (CESI)</a:t>
            </a:r>
          </a:p>
          <a:p>
            <a:pPr marL="285750" indent="-285750">
              <a:buFontTx/>
              <a:buChar char="-"/>
            </a:pPr>
            <a:endParaRPr lang="fr-FR" sz="1600" i="1" dirty="0">
              <a:solidFill>
                <a:srgbClr val="536ED0"/>
              </a:solidFill>
              <a:latin typeface="open sans" panose="020B0606030504020204" pitchFamily="34" charset="0"/>
            </a:endParaRPr>
          </a:p>
          <a:p>
            <a:pPr marL="342900" indent="-342900">
              <a:buFontTx/>
              <a:buChar char="-"/>
            </a:pPr>
            <a:r>
              <a:rPr lang="fr-FR" sz="1600" b="1" i="1" dirty="0">
                <a:solidFill>
                  <a:srgbClr val="536ED0"/>
                </a:solidFill>
                <a:latin typeface="open sans" panose="020B0606030504020204" pitchFamily="34" charset="0"/>
              </a:rPr>
              <a:t>Campagne promotionnelle </a:t>
            </a:r>
            <a:r>
              <a:rPr lang="fr-FR" sz="1600" i="1" dirty="0">
                <a:solidFill>
                  <a:srgbClr val="536ED0"/>
                </a:solidFill>
                <a:latin typeface="open sans" panose="020B0606030504020204" pitchFamily="34" charset="0"/>
              </a:rPr>
              <a:t>pour dynamiser le secteur de l’hôtellerie et des loisirs dans le Pas-de-Calais.</a:t>
            </a:r>
          </a:p>
          <a:p>
            <a:pPr marL="342900" indent="-342900">
              <a:buFontTx/>
              <a:buChar char="-"/>
            </a:pPr>
            <a:endParaRPr lang="fr-FR" sz="1600" b="1" i="1" dirty="0">
              <a:solidFill>
                <a:srgbClr val="536ED0"/>
              </a:solidFill>
              <a:latin typeface="open sans" panose="020B0606030504020204" pitchFamily="34" charset="0"/>
            </a:endParaRPr>
          </a:p>
          <a:p>
            <a:pPr marL="342900" indent="-342900">
              <a:buFontTx/>
              <a:buChar char="-"/>
            </a:pPr>
            <a:r>
              <a:rPr lang="fr-FR" sz="1600" b="1" i="1" dirty="0">
                <a:solidFill>
                  <a:srgbClr val="536ED0"/>
                </a:solidFill>
                <a:latin typeface="open sans" panose="020B0606030504020204" pitchFamily="34" charset="0"/>
              </a:rPr>
              <a:t>Panoplie d’outils résilients pour les entreprises.</a:t>
            </a:r>
          </a:p>
          <a:p>
            <a:pPr marL="342900" indent="-342900">
              <a:buFontTx/>
              <a:buChar char="-"/>
            </a:pPr>
            <a:endParaRPr lang="fr-FR" sz="1600" b="1" i="1" dirty="0">
              <a:solidFill>
                <a:srgbClr val="536ED0"/>
              </a:solidFill>
              <a:latin typeface="open sans" panose="020B0606030504020204" pitchFamily="34" charset="0"/>
            </a:endParaRPr>
          </a:p>
          <a:p>
            <a:pPr marL="342900" indent="-342900">
              <a:buFontTx/>
              <a:buChar char="-"/>
            </a:pPr>
            <a:r>
              <a:rPr lang="fr-FR" sz="1600" b="1" i="1" dirty="0">
                <a:solidFill>
                  <a:srgbClr val="536ED0"/>
                </a:solidFill>
                <a:latin typeface="open sans" panose="020B0606030504020204" pitchFamily="34" charset="0"/>
              </a:rPr>
              <a:t>Panoplie d’outils durables pour les entreprises.</a:t>
            </a:r>
          </a:p>
          <a:p>
            <a:pPr marL="342900" indent="-342900">
              <a:buFontTx/>
              <a:buChar char="-"/>
            </a:pPr>
            <a:endParaRPr lang="fr-FR" sz="1600" b="1" i="1" dirty="0">
              <a:solidFill>
                <a:srgbClr val="536ED0"/>
              </a:solidFill>
              <a:latin typeface="open sans" panose="020B0606030504020204" pitchFamily="34" charset="0"/>
            </a:endParaRPr>
          </a:p>
          <a:p>
            <a:pPr marL="342900" indent="-342900">
              <a:buFontTx/>
              <a:buChar char="-"/>
            </a:pPr>
            <a:endParaRPr lang="fr-FR" sz="1900" i="1" dirty="0">
              <a:solidFill>
                <a:srgbClr val="536ED0"/>
              </a:solidFill>
              <a:latin typeface="open sans" panose="020B0606030504020204" pitchFamily="34" charset="0"/>
            </a:endParaRPr>
          </a:p>
        </p:txBody>
      </p:sp>
      <p:sp>
        <p:nvSpPr>
          <p:cNvPr id="8" name="TextBox 7">
            <a:extLst>
              <a:ext uri="{FF2B5EF4-FFF2-40B4-BE49-F238E27FC236}">
                <a16:creationId xmlns:a16="http://schemas.microsoft.com/office/drawing/2014/main" id="{FCCF4F97-BAC7-48F7-824E-A6AEAAFEFE75}"/>
              </a:ext>
            </a:extLst>
          </p:cNvPr>
          <p:cNvSpPr txBox="1"/>
          <p:nvPr/>
        </p:nvSpPr>
        <p:spPr>
          <a:xfrm>
            <a:off x="337661" y="1357643"/>
            <a:ext cx="5155095" cy="4524315"/>
          </a:xfrm>
          <a:prstGeom prst="rect">
            <a:avLst/>
          </a:prstGeom>
          <a:noFill/>
        </p:spPr>
        <p:txBody>
          <a:bodyPr wrap="square" rtlCol="0">
            <a:spAutoFit/>
          </a:bodyPr>
          <a:lstStyle/>
          <a:p>
            <a:pPr marL="285750" indent="-285750">
              <a:buFontTx/>
              <a:buChar char="-"/>
            </a:pPr>
            <a:r>
              <a:rPr lang="en-GB" sz="1600" b="1" dirty="0">
                <a:solidFill>
                  <a:srgbClr val="003399"/>
                </a:solidFill>
                <a:latin typeface="open sans" panose="020B0606030504020204" pitchFamily="34" charset="0"/>
              </a:rPr>
              <a:t>Feasibility studies as blueprints </a:t>
            </a:r>
            <a:r>
              <a:rPr lang="en-GB" sz="1600" dirty="0">
                <a:solidFill>
                  <a:srgbClr val="003399"/>
                </a:solidFill>
                <a:latin typeface="open sans" panose="020B0606030504020204" pitchFamily="34" charset="0"/>
              </a:rPr>
              <a:t>for market town services of the future. (NALEP)</a:t>
            </a:r>
          </a:p>
          <a:p>
            <a:endParaRPr lang="en-GB" sz="1600" dirty="0">
              <a:solidFill>
                <a:srgbClr val="003399"/>
              </a:solidFill>
              <a:latin typeface="open sans" panose="020B0606030504020204" pitchFamily="34" charset="0"/>
            </a:endParaRPr>
          </a:p>
          <a:p>
            <a:pPr marL="285750" indent="-285750">
              <a:buFontTx/>
              <a:buChar char="-"/>
            </a:pPr>
            <a:r>
              <a:rPr lang="en-GB" sz="1600" b="1" dirty="0">
                <a:solidFill>
                  <a:srgbClr val="003399"/>
                </a:solidFill>
                <a:latin typeface="open sans" panose="020B0606030504020204" pitchFamily="34" charset="0"/>
              </a:rPr>
              <a:t>Blueprints</a:t>
            </a:r>
            <a:r>
              <a:rPr lang="en-GB" sz="1600" dirty="0">
                <a:solidFill>
                  <a:srgbClr val="003399"/>
                </a:solidFill>
                <a:latin typeface="open sans" panose="020B0606030504020204" pitchFamily="34" charset="0"/>
              </a:rPr>
              <a:t> to plan for future business,  community activity and culture in town centre. (PCC)</a:t>
            </a:r>
          </a:p>
          <a:p>
            <a:endParaRPr lang="en-GB" sz="1600" dirty="0">
              <a:solidFill>
                <a:srgbClr val="003399"/>
              </a:solidFill>
              <a:latin typeface="open sans" panose="020B0606030504020204" pitchFamily="34" charset="0"/>
            </a:endParaRPr>
          </a:p>
          <a:p>
            <a:pPr marL="285750" indent="-285750">
              <a:buFontTx/>
              <a:buChar char="-"/>
            </a:pPr>
            <a:r>
              <a:rPr lang="en-GB" sz="1600" b="1" dirty="0">
                <a:solidFill>
                  <a:srgbClr val="003399"/>
                </a:solidFill>
                <a:latin typeface="open sans" panose="020B0606030504020204" pitchFamily="34" charset="0"/>
              </a:rPr>
              <a:t>New business modelling </a:t>
            </a:r>
            <a:r>
              <a:rPr lang="en-GB" sz="1600" dirty="0">
                <a:solidFill>
                  <a:srgbClr val="003399"/>
                </a:solidFill>
                <a:latin typeface="open sans" panose="020B0606030504020204" pitchFamily="34" charset="0"/>
              </a:rPr>
              <a:t>to test with French and English companies &amp; toolkit for resilient businesses. (CESI)</a:t>
            </a:r>
          </a:p>
          <a:p>
            <a:pPr marL="285750" indent="-285750">
              <a:buFontTx/>
              <a:buChar char="-"/>
            </a:pPr>
            <a:endParaRPr lang="en-GB" sz="1600" dirty="0">
              <a:solidFill>
                <a:srgbClr val="003399"/>
              </a:solidFill>
              <a:latin typeface="open sans" panose="020B0606030504020204" pitchFamily="34" charset="0"/>
            </a:endParaRPr>
          </a:p>
          <a:p>
            <a:pPr marL="285750" indent="-285750">
              <a:buFontTx/>
              <a:buChar char="-"/>
            </a:pPr>
            <a:r>
              <a:rPr lang="en-GB" sz="1600" b="1" dirty="0">
                <a:solidFill>
                  <a:srgbClr val="003399"/>
                </a:solidFill>
                <a:latin typeface="open sans" panose="020B0606030504020204" pitchFamily="34" charset="0"/>
              </a:rPr>
              <a:t>A promotional campaign </a:t>
            </a:r>
            <a:r>
              <a:rPr lang="en-GB" sz="1600" dirty="0">
                <a:solidFill>
                  <a:srgbClr val="003399"/>
                </a:solidFill>
                <a:latin typeface="open sans" panose="020B0606030504020204" pitchFamily="34" charset="0"/>
              </a:rPr>
              <a:t>to boost the hospitality and leisure sector in Pas-de-Calais.</a:t>
            </a:r>
          </a:p>
          <a:p>
            <a:pPr marL="285750" indent="-285750">
              <a:buFontTx/>
              <a:buChar char="-"/>
            </a:pPr>
            <a:endParaRPr lang="en-GB" sz="1600" dirty="0">
              <a:solidFill>
                <a:srgbClr val="003399"/>
              </a:solidFill>
              <a:latin typeface="open sans" panose="020B0606030504020204" pitchFamily="34" charset="0"/>
            </a:endParaRPr>
          </a:p>
          <a:p>
            <a:pPr marL="285750" indent="-285750">
              <a:buFontTx/>
              <a:buChar char="-"/>
            </a:pPr>
            <a:r>
              <a:rPr lang="en-GB" sz="1600" b="1" dirty="0">
                <a:solidFill>
                  <a:srgbClr val="003399"/>
                </a:solidFill>
                <a:latin typeface="open sans" panose="020B0606030504020204" pitchFamily="34" charset="0"/>
              </a:rPr>
              <a:t>Business Resilience Toolkit</a:t>
            </a:r>
          </a:p>
          <a:p>
            <a:endParaRPr lang="en-GB" sz="1600" dirty="0"/>
          </a:p>
          <a:p>
            <a:pPr marL="285750" indent="-285750">
              <a:buFontTx/>
              <a:buChar char="-"/>
            </a:pPr>
            <a:r>
              <a:rPr lang="en-GB" sz="1600" b="1" dirty="0">
                <a:solidFill>
                  <a:srgbClr val="003399"/>
                </a:solidFill>
                <a:latin typeface="open sans" panose="020B0606030504020204" pitchFamily="34" charset="0"/>
              </a:rPr>
              <a:t>Sustainable Business Toolkit</a:t>
            </a:r>
          </a:p>
          <a:p>
            <a:pPr marL="285750" indent="-285750">
              <a:buFontTx/>
              <a:buChar char="-"/>
            </a:pPr>
            <a:endParaRPr lang="en-GB" sz="1600" b="1" dirty="0">
              <a:solidFill>
                <a:srgbClr val="003399"/>
              </a:solidFill>
              <a:latin typeface="open sans" panose="020B0606030504020204" pitchFamily="34" charset="0"/>
            </a:endParaRPr>
          </a:p>
        </p:txBody>
      </p:sp>
      <p:pic>
        <p:nvPicPr>
          <p:cNvPr id="5" name="Picture 4">
            <a:extLst>
              <a:ext uri="{FF2B5EF4-FFF2-40B4-BE49-F238E27FC236}">
                <a16:creationId xmlns:a16="http://schemas.microsoft.com/office/drawing/2014/main" id="{7672690B-11F5-4890-B454-431DF21E62A4}"/>
              </a:ext>
            </a:extLst>
          </p:cNvPr>
          <p:cNvPicPr>
            <a:picLocks noChangeAspect="1"/>
          </p:cNvPicPr>
          <p:nvPr/>
        </p:nvPicPr>
        <p:blipFill>
          <a:blip r:embed="rId2"/>
          <a:stretch>
            <a:fillRect/>
          </a:stretch>
        </p:blipFill>
        <p:spPr>
          <a:xfrm>
            <a:off x="10558939" y="403263"/>
            <a:ext cx="1295400" cy="752475"/>
          </a:xfrm>
          <a:prstGeom prst="rect">
            <a:avLst/>
          </a:prstGeom>
        </p:spPr>
      </p:pic>
    </p:spTree>
    <p:extLst>
      <p:ext uri="{BB962C8B-B14F-4D97-AF65-F5344CB8AC3E}">
        <p14:creationId xmlns:p14="http://schemas.microsoft.com/office/powerpoint/2010/main" val="106630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2298A-FC0D-41DE-B9D0-782F35747704}"/>
              </a:ext>
            </a:extLst>
          </p:cNvPr>
          <p:cNvSpPr txBox="1">
            <a:spLocks/>
          </p:cNvSpPr>
          <p:nvPr/>
        </p:nvSpPr>
        <p:spPr>
          <a:xfrm>
            <a:off x="0" y="1387820"/>
            <a:ext cx="12031290" cy="3488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algn="ctr">
              <a:defRPr/>
            </a:pPr>
            <a:r>
              <a:rPr lang="en-GB" sz="3200" b="1" dirty="0">
                <a:latin typeface="Open Sans" panose="020B0606030504020204" pitchFamily="34" charset="0"/>
                <a:ea typeface="Open Sans" panose="020B0606030504020204" pitchFamily="34" charset="0"/>
                <a:cs typeface="Open Sans" panose="020B0606030504020204" pitchFamily="34" charset="0"/>
              </a:rPr>
              <a:t>Thank you for joining us today!</a:t>
            </a:r>
          </a:p>
          <a:p>
            <a:pPr algn="ctr">
              <a:defRPr/>
            </a:pPr>
            <a:endParaRPr lang="en-GB" sz="4000" b="1" dirty="0">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Take care,</a:t>
            </a:r>
          </a:p>
          <a:p>
            <a:pPr algn="ctr">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The C-Care Team.</a:t>
            </a:r>
          </a:p>
        </p:txBody>
      </p:sp>
    </p:spTree>
    <p:extLst>
      <p:ext uri="{BB962C8B-B14F-4D97-AF65-F5344CB8AC3E}">
        <p14:creationId xmlns:p14="http://schemas.microsoft.com/office/powerpoint/2010/main" val="3687781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2298A-FC0D-41DE-B9D0-782F35747704}"/>
              </a:ext>
            </a:extLst>
          </p:cNvPr>
          <p:cNvSpPr txBox="1">
            <a:spLocks/>
          </p:cNvSpPr>
          <p:nvPr/>
        </p:nvSpPr>
        <p:spPr>
          <a:xfrm>
            <a:off x="0" y="1387820"/>
            <a:ext cx="12031290" cy="3488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003399"/>
                </a:solidFill>
                <a:latin typeface="+mn-lt"/>
                <a:ea typeface="+mj-ea"/>
                <a:cs typeface="+mj-cs"/>
              </a:defRPr>
            </a:lvl1pPr>
          </a:lstStyle>
          <a:p>
            <a:pPr algn="ctr">
              <a:defRPr/>
            </a:pPr>
            <a:r>
              <a:rPr lang="en-GB" sz="3200" b="1" dirty="0">
                <a:latin typeface="Open Sans" panose="020B0606030504020204" pitchFamily="34" charset="0"/>
                <a:ea typeface="Open Sans" panose="020B0606030504020204" pitchFamily="34" charset="0"/>
                <a:cs typeface="Open Sans" panose="020B0606030504020204" pitchFamily="34" charset="0"/>
              </a:rPr>
              <a:t>C-Care </a:t>
            </a:r>
          </a:p>
          <a:p>
            <a:pPr algn="ctr">
              <a:defRPr/>
            </a:pPr>
            <a:r>
              <a:rPr lang="en-GB" sz="3200" b="1" dirty="0">
                <a:latin typeface="Open Sans" panose="020B0606030504020204" pitchFamily="34" charset="0"/>
                <a:ea typeface="Open Sans" panose="020B0606030504020204" pitchFamily="34" charset="0"/>
                <a:cs typeface="Open Sans" panose="020B0606030504020204" pitchFamily="34" charset="0"/>
              </a:rPr>
              <a:t>(Covid Channel Area Response Exchange)</a:t>
            </a:r>
          </a:p>
          <a:p>
            <a:pPr algn="ctr">
              <a:defRPr/>
            </a:pPr>
            <a:r>
              <a:rPr lang="en-GB" sz="3200" b="1" dirty="0">
                <a:latin typeface="Open Sans" panose="020B0606030504020204" pitchFamily="34" charset="0"/>
                <a:ea typeface="Open Sans" panose="020B0606030504020204" pitchFamily="34" charset="0"/>
                <a:cs typeface="Open Sans" panose="020B0606030504020204" pitchFamily="34" charset="0"/>
              </a:rPr>
              <a:t>Closure Event</a:t>
            </a:r>
          </a:p>
          <a:p>
            <a:pPr algn="ctr">
              <a:defRPr/>
            </a:pPr>
            <a:endParaRPr lang="en-GB" sz="3200" b="1" dirty="0">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3200" b="1" dirty="0">
                <a:latin typeface="Open Sans" panose="020B0606030504020204" pitchFamily="34" charset="0"/>
                <a:ea typeface="Open Sans" panose="020B0606030504020204" pitchFamily="34" charset="0"/>
                <a:cs typeface="Open Sans" panose="020B0606030504020204" pitchFamily="34" charset="0"/>
              </a:rPr>
              <a:t>1 March 2023</a:t>
            </a:r>
          </a:p>
          <a:p>
            <a:pPr algn="ctr">
              <a:defRPr/>
            </a:pPr>
            <a:endParaRPr lang="en-GB" sz="4000" b="1" dirty="0">
              <a:latin typeface="Open Sans" panose="020B0606030504020204" pitchFamily="34" charset="0"/>
              <a:ea typeface="Open Sans" panose="020B0606030504020204" pitchFamily="34" charset="0"/>
              <a:cs typeface="Open Sans" panose="020B0606030504020204" pitchFamily="34" charset="0"/>
            </a:endParaRPr>
          </a:p>
          <a:p>
            <a:pPr algn="ctr">
              <a:defRPr/>
            </a:pPr>
            <a:r>
              <a:rPr lang="en-GB" sz="3200" b="1" i="1" dirty="0">
                <a:solidFill>
                  <a:srgbClr val="9FAEE5"/>
                </a:solidFill>
                <a:latin typeface="Open Sans" panose="020B0606030504020204" pitchFamily="34" charset="0"/>
                <a:ea typeface="Open Sans" panose="020B0606030504020204" pitchFamily="34" charset="0"/>
                <a:cs typeface="Open Sans" panose="020B0606030504020204" pitchFamily="34" charset="0"/>
              </a:rPr>
              <a:t>Breakout Sessions</a:t>
            </a:r>
          </a:p>
        </p:txBody>
      </p:sp>
    </p:spTree>
    <p:extLst>
      <p:ext uri="{BB962C8B-B14F-4D97-AF65-F5344CB8AC3E}">
        <p14:creationId xmlns:p14="http://schemas.microsoft.com/office/powerpoint/2010/main" val="2441468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GB" sz="36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894342" y="2985183"/>
            <a:ext cx="10919791"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Interreg C-Care Project Closing Event </a:t>
            </a:r>
            <a:r>
              <a:rPr lang="en-GB" sz="3000" dirty="0">
                <a:solidFill>
                  <a:srgbClr val="003399"/>
                </a:solidFill>
                <a:latin typeface="Open Sans" panose="020B0606030504020204" pitchFamily="34" charset="0"/>
                <a:ea typeface="Open Sans" panose="020B0606030504020204" pitchFamily="34" charset="0"/>
                <a:cs typeface="Open Sans" panose="020B0606030504020204" pitchFamily="34" charset="0"/>
              </a:rPr>
              <a:t>– Canterbury, Kent</a:t>
            </a:r>
          </a:p>
          <a:p>
            <a:pPr algn="ctr">
              <a:defRPr/>
            </a:pPr>
            <a:r>
              <a:rPr lang="en-GB" sz="2600" dirty="0">
                <a:solidFill>
                  <a:srgbClr val="003399"/>
                </a:solidFill>
                <a:latin typeface="Open Sans" panose="020B0606030504020204" pitchFamily="34" charset="0"/>
                <a:ea typeface="Open Sans" panose="020B0606030504020204" pitchFamily="34" charset="0"/>
                <a:cs typeface="Open Sans" panose="020B0606030504020204" pitchFamily="34" charset="0"/>
              </a:rPr>
              <a:t>1-2 March 2023</a:t>
            </a:r>
            <a:br>
              <a:rPr kumimoji="0" lang="en-GB" sz="26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br>
            <a:r>
              <a:rPr lang="en-US" sz="2600" dirty="0">
                <a:solidFill>
                  <a:srgbClr val="003399"/>
                </a:solidFill>
                <a:latin typeface="Open Sans" panose="020B0606030504020204" pitchFamily="34" charset="0"/>
                <a:ea typeface="Open Sans" panose="020B0606030504020204" pitchFamily="34" charset="0"/>
                <a:cs typeface="Open Sans" panose="020B0606030504020204" pitchFamily="34" charset="0"/>
              </a:rPr>
              <a:t>What makes a resilient Business?</a:t>
            </a:r>
          </a:p>
        </p:txBody>
      </p:sp>
      <p:pic>
        <p:nvPicPr>
          <p:cNvPr id="4" name="Picture 3" descr="A picture containing text, sign&#10;&#10;Description automatically generated">
            <a:extLst>
              <a:ext uri="{FF2B5EF4-FFF2-40B4-BE49-F238E27FC236}">
                <a16:creationId xmlns:a16="http://schemas.microsoft.com/office/drawing/2014/main" id="{3FEBBC0D-7834-4A58-BDF8-8565E3491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8" y="4728679"/>
            <a:ext cx="1520231" cy="993537"/>
          </a:xfrm>
          <a:prstGeom prst="rect">
            <a:avLst/>
          </a:prstGeom>
        </p:spPr>
      </p:pic>
      <p:pic>
        <p:nvPicPr>
          <p:cNvPr id="5" name="Picture 4" descr="New Anglia Logo">
            <a:extLst>
              <a:ext uri="{FF2B5EF4-FFF2-40B4-BE49-F238E27FC236}">
                <a16:creationId xmlns:a16="http://schemas.microsoft.com/office/drawing/2014/main" id="{C6458CD1-E2AB-47E1-A65B-D01C74684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357" y="5047513"/>
            <a:ext cx="2196661" cy="676356"/>
          </a:xfrm>
          <a:prstGeom prst="rect">
            <a:avLst/>
          </a:prstGeom>
          <a:noFill/>
          <a:ln>
            <a:noFill/>
          </a:ln>
        </p:spPr>
      </p:pic>
      <p:pic>
        <p:nvPicPr>
          <p:cNvPr id="6" name="Picture 5">
            <a:extLst>
              <a:ext uri="{FF2B5EF4-FFF2-40B4-BE49-F238E27FC236}">
                <a16:creationId xmlns:a16="http://schemas.microsoft.com/office/drawing/2014/main" id="{0A410918-80AC-4768-A676-1F4C921D39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9391" y="4884816"/>
            <a:ext cx="1145078" cy="891956"/>
          </a:xfrm>
          <a:prstGeom prst="rect">
            <a:avLst/>
          </a:prstGeom>
          <a:noFill/>
          <a:ln>
            <a:noFill/>
          </a:ln>
        </p:spPr>
      </p:pic>
      <p:pic>
        <p:nvPicPr>
          <p:cNvPr id="8" name="Picture 7">
            <a:extLst>
              <a:ext uri="{FF2B5EF4-FFF2-40B4-BE49-F238E27FC236}">
                <a16:creationId xmlns:a16="http://schemas.microsoft.com/office/drawing/2014/main" id="{2CC59FA6-BE9E-47B3-B3B2-BC4A845BC5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7014" y="4946822"/>
            <a:ext cx="1615241" cy="813647"/>
          </a:xfrm>
          <a:prstGeom prst="rect">
            <a:avLst/>
          </a:prstGeom>
          <a:noFill/>
          <a:ln>
            <a:noFill/>
          </a:ln>
        </p:spPr>
      </p:pic>
      <p:pic>
        <p:nvPicPr>
          <p:cNvPr id="10" name="Picture 9">
            <a:extLst>
              <a:ext uri="{FF2B5EF4-FFF2-40B4-BE49-F238E27FC236}">
                <a16:creationId xmlns:a16="http://schemas.microsoft.com/office/drawing/2014/main" id="{E82DF13F-F63E-4834-A702-0B31C0A70C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2029" y="6077208"/>
            <a:ext cx="3305175" cy="495300"/>
          </a:xfrm>
          <a:prstGeom prst="rect">
            <a:avLst/>
          </a:prstGeom>
          <a:noFill/>
          <a:ln>
            <a:noFill/>
          </a:ln>
        </p:spPr>
      </p:pic>
      <p:pic>
        <p:nvPicPr>
          <p:cNvPr id="11" name="Picture 10">
            <a:extLst>
              <a:ext uri="{FF2B5EF4-FFF2-40B4-BE49-F238E27FC236}">
                <a16:creationId xmlns:a16="http://schemas.microsoft.com/office/drawing/2014/main" id="{D277227D-C317-4817-A4A2-51D7C790DC1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4798" y="5792039"/>
            <a:ext cx="2855061" cy="879862"/>
          </a:xfrm>
          <a:prstGeom prst="rect">
            <a:avLst/>
          </a:prstGeom>
          <a:noFill/>
          <a:ln>
            <a:noFill/>
          </a:ln>
        </p:spPr>
      </p:pic>
      <p:pic>
        <p:nvPicPr>
          <p:cNvPr id="14" name="Picture 13" descr="A picture containing text&#10;&#10;Description automatically generated">
            <a:extLst>
              <a:ext uri="{FF2B5EF4-FFF2-40B4-BE49-F238E27FC236}">
                <a16:creationId xmlns:a16="http://schemas.microsoft.com/office/drawing/2014/main" id="{6DF0B4C3-D422-4F57-9988-4DCB315F9B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899" y="351198"/>
            <a:ext cx="4613428" cy="2245245"/>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0E8C0931-CFA1-5DEA-C36A-C307E0140D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77169" y="4946822"/>
            <a:ext cx="2112029" cy="897118"/>
          </a:xfrm>
          <a:prstGeom prst="rect">
            <a:avLst/>
          </a:prstGeom>
        </p:spPr>
      </p:pic>
      <p:pic>
        <p:nvPicPr>
          <p:cNvPr id="15" name="Picture 14" descr="A blue background with yellow stars&#10;&#10;Description automatically generated with low confidence">
            <a:extLst>
              <a:ext uri="{FF2B5EF4-FFF2-40B4-BE49-F238E27FC236}">
                <a16:creationId xmlns:a16="http://schemas.microsoft.com/office/drawing/2014/main" id="{230E1315-B0EA-13F9-03CF-4A1FC50AA0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2632" y="830362"/>
            <a:ext cx="1998596" cy="1426024"/>
          </a:xfrm>
          <a:prstGeom prst="rect">
            <a:avLst/>
          </a:prstGeom>
        </p:spPr>
      </p:pic>
    </p:spTree>
    <p:extLst>
      <p:ext uri="{BB962C8B-B14F-4D97-AF65-F5344CB8AC3E}">
        <p14:creationId xmlns:p14="http://schemas.microsoft.com/office/powerpoint/2010/main" val="214071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Agenda</a:t>
            </a: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684785" y="1393870"/>
            <a:ext cx="10669015" cy="3970318"/>
          </a:xfrm>
          <a:prstGeom prst="rect">
            <a:avLst/>
          </a:prstGeom>
          <a:noFill/>
        </p:spPr>
        <p:txBody>
          <a:bodyPr wrap="square">
            <a:spAutoFit/>
          </a:bodyPr>
          <a:lstStyle/>
          <a:p>
            <a:pPr marL="342900" indent="-342900">
              <a:buFont typeface="+mj-lt"/>
              <a:buAutoNum type="arabicPeriod"/>
            </a:pPr>
            <a:r>
              <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rPr>
              <a:t>Organizational resilience</a:t>
            </a:r>
          </a:p>
          <a:p>
            <a:pPr marL="342900" indent="-342900">
              <a:buFont typeface="+mj-lt"/>
              <a:buAutoNum type="arabicPeriod"/>
            </a:pPr>
            <a:endPar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rPr>
              <a:t>The case of the Covid-19 crisis</a:t>
            </a:r>
          </a:p>
          <a:p>
            <a:pPr marL="342900" indent="-342900">
              <a:buFont typeface="+mj-lt"/>
              <a:buAutoNum type="arabicPeriod"/>
            </a:pPr>
            <a:endPar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rPr>
              <a:t>Resilience factors</a:t>
            </a:r>
          </a:p>
          <a:p>
            <a:pPr marL="800100" lvl="1" indent="-342900">
              <a:buFont typeface="+mj-lt"/>
              <a:buAutoNum type="arabicPeriod"/>
            </a:pPr>
            <a:r>
              <a:rPr lang="fr-FR" dirty="0">
                <a:latin typeface="Open Sans" panose="020B0606030504020204" pitchFamily="34" charset="0"/>
                <a:ea typeface="Open Sans" panose="020B0606030504020204" pitchFamily="34" charset="0"/>
                <a:cs typeface="Open Sans" panose="020B0606030504020204" pitchFamily="34" charset="0"/>
              </a:rPr>
              <a:t>Innovation </a:t>
            </a:r>
            <a:r>
              <a:rPr lang="fr-FR" dirty="0" err="1">
                <a:latin typeface="Open Sans" panose="020B0606030504020204" pitchFamily="34" charset="0"/>
                <a:ea typeface="Open Sans" panose="020B0606030504020204" pitchFamily="34" charset="0"/>
                <a:cs typeface="Open Sans" panose="020B0606030504020204" pitchFamily="34" charset="0"/>
              </a:rPr>
              <a:t>capacity</a:t>
            </a:r>
            <a:endParaRPr lang="fr-FR"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mj-lt"/>
              <a:buAutoNum type="arabicPeriod"/>
            </a:pPr>
            <a:r>
              <a:rPr lang="fr-FR" dirty="0">
                <a:latin typeface="Open Sans" panose="020B0606030504020204" pitchFamily="34" charset="0"/>
                <a:ea typeface="Open Sans" panose="020B0606030504020204" pitchFamily="34" charset="0"/>
                <a:cs typeface="Open Sans" panose="020B0606030504020204" pitchFamily="34" charset="0"/>
              </a:rPr>
              <a:t>Collaboration</a:t>
            </a:r>
          </a:p>
          <a:p>
            <a:pPr marL="800100" lvl="1" indent="-342900">
              <a:buFont typeface="+mj-lt"/>
              <a:buAutoNum type="arabicPeriod"/>
            </a:pPr>
            <a:r>
              <a:rPr lang="fr-FR" dirty="0">
                <a:latin typeface="Open Sans" panose="020B0606030504020204" pitchFamily="34" charset="0"/>
                <a:ea typeface="Open Sans" panose="020B0606030504020204" pitchFamily="34" charset="0"/>
                <a:cs typeface="Open Sans" panose="020B0606030504020204" pitchFamily="34" charset="0"/>
              </a:rPr>
              <a:t>Process</a:t>
            </a:r>
          </a:p>
          <a:p>
            <a:pPr marL="800100" lvl="1" indent="-342900">
              <a:buFont typeface="+mj-lt"/>
              <a:buAutoNum type="arabicPeriod"/>
            </a:pPr>
            <a:r>
              <a:rPr lang="fr-FR" dirty="0" err="1">
                <a:latin typeface="Open Sans" panose="020B0606030504020204" pitchFamily="34" charset="0"/>
                <a:ea typeface="Open Sans" panose="020B0606030504020204" pitchFamily="34" charset="0"/>
                <a:cs typeface="Open Sans" panose="020B0606030504020204" pitchFamily="34" charset="0"/>
              </a:rPr>
              <a:t>Agility</a:t>
            </a:r>
            <a:endParaRPr lang="fr-FR"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mj-lt"/>
              <a:buAutoNum type="arabicPeriod"/>
            </a:pPr>
            <a:r>
              <a:rPr lang="fr-FR" dirty="0">
                <a:latin typeface="Open Sans" panose="020B0606030504020204" pitchFamily="34" charset="0"/>
                <a:ea typeface="Open Sans" panose="020B0606030504020204" pitchFamily="34" charset="0"/>
                <a:cs typeface="Open Sans" panose="020B0606030504020204" pitchFamily="34" charset="0"/>
              </a:rPr>
              <a:t>Organisation</a:t>
            </a:r>
          </a:p>
          <a:p>
            <a:pPr marL="800100" lvl="1" indent="-342900">
              <a:buFont typeface="+mj-lt"/>
              <a:buAutoNum type="arabicPeriod"/>
            </a:pPr>
            <a:r>
              <a:rPr lang="fr-FR" dirty="0" err="1">
                <a:latin typeface="Open Sans" panose="020B0606030504020204" pitchFamily="34" charset="0"/>
                <a:ea typeface="Open Sans" panose="020B0606030504020204" pitchFamily="34" charset="0"/>
                <a:cs typeface="Open Sans" panose="020B0606030504020204" pitchFamily="34" charset="0"/>
              </a:rPr>
              <a:t>Stratégy</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27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US"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Organizational resilience: definition</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684785" y="1393870"/>
            <a:ext cx="10669015" cy="2862322"/>
          </a:xfrm>
          <a:prstGeom prst="rect">
            <a:avLst/>
          </a:prstGeom>
          <a:noFill/>
        </p:spPr>
        <p:txBody>
          <a:bodyPr wrap="square">
            <a:spAutoFit/>
          </a:bodyPr>
          <a:lstStyle/>
          <a:p>
            <a:r>
              <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Resilience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Ability of a company to cope with the disruption of its usual activities generated by a shock, while continuing to operate efficiently</a:t>
            </a:r>
            <a:r>
              <a:rPr lang="fr-FR" dirty="0">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lumMod val="50000"/>
                    <a:lumOff val="50000"/>
                  </a:schemeClr>
                </a:solidFill>
                <a:latin typeface="Open Sans" panose="020B0606030504020204" pitchFamily="34" charset="0"/>
                <a:ea typeface="Calibri" panose="020F0502020204030204" pitchFamily="34" charset="0"/>
              </a:rPr>
              <a:t>(</a:t>
            </a:r>
            <a:r>
              <a:rPr lang="en-US" sz="1200" dirty="0" err="1">
                <a:solidFill>
                  <a:schemeClr val="tx1">
                    <a:lumMod val="50000"/>
                    <a:lumOff val="50000"/>
                  </a:schemeClr>
                </a:solidFill>
                <a:latin typeface="Open Sans" panose="020B0606030504020204" pitchFamily="34" charset="0"/>
                <a:ea typeface="Calibri" panose="020F0502020204030204" pitchFamily="34" charset="0"/>
              </a:rPr>
              <a:t>Thukral</a:t>
            </a:r>
            <a:r>
              <a:rPr lang="en-US" sz="1200" dirty="0">
                <a:solidFill>
                  <a:schemeClr val="tx1">
                    <a:lumMod val="50000"/>
                    <a:lumOff val="50000"/>
                  </a:schemeClr>
                </a:solidFill>
                <a:latin typeface="Open Sans" panose="020B0606030504020204" pitchFamily="34" charset="0"/>
                <a:ea typeface="Calibri" panose="020F0502020204030204" pitchFamily="34" charset="0"/>
              </a:rPr>
              <a:t>, 2021)</a:t>
            </a:r>
            <a:r>
              <a:rPr lang="en-US" dirty="0">
                <a:latin typeface="Open Sans" panose="020B0606030504020204" pitchFamily="34" charset="0"/>
                <a:ea typeface="Calibri" panose="020F0502020204030204" pitchFamily="34" charset="0"/>
              </a:rPr>
              <a:t>.</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Types </a:t>
            </a:r>
            <a:r>
              <a:rPr lang="en-GB" b="1" dirty="0">
                <a:solidFill>
                  <a:srgbClr val="9FAEE5"/>
                </a:solidFill>
                <a:latin typeface="Open Sans" panose="020B0606030504020204" pitchFamily="34" charset="0"/>
                <a:ea typeface="Open Sans" panose="020B0606030504020204" pitchFamily="34" charset="0"/>
                <a:cs typeface="Open Sans" panose="020B0606030504020204" pitchFamily="34" charset="0"/>
              </a:rPr>
              <a:t>of s</a:t>
            </a:r>
            <a:r>
              <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hocks</a:t>
            </a:r>
            <a:r>
              <a:rPr lang="en-GB" b="1" dirty="0">
                <a:solidFill>
                  <a:srgbClr val="9FAEE5"/>
                </a:solidFill>
                <a:latin typeface="Open Sans" panose="020B0606030504020204" pitchFamily="34" charset="0"/>
                <a:ea typeface="Open Sans" panose="020B0606030504020204" pitchFamily="34" charset="0"/>
                <a:cs typeface="Open Sans" panose="020B0606030504020204" pitchFamily="34" charset="0"/>
              </a:rPr>
              <a:t>:</a:t>
            </a:r>
            <a:endPar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consequences of an economic or social crisis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The sudden obsolescence of a technology</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 frontal attack from a competitor</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 tragic technical accident</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 damage to reputation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1266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US"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Organizational resilience: a continuum</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Diagramme 9"/>
          <p:cNvGraphicFramePr/>
          <p:nvPr/>
        </p:nvGraphicFramePr>
        <p:xfrm>
          <a:off x="660752" y="1937495"/>
          <a:ext cx="10870495" cy="492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me 10"/>
          <p:cNvGraphicFramePr/>
          <p:nvPr/>
        </p:nvGraphicFramePr>
        <p:xfrm>
          <a:off x="684785" y="2917153"/>
          <a:ext cx="10669015" cy="18870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Content Placeholder 2"/>
          <p:cNvSpPr txBox="1">
            <a:spLocks/>
          </p:cNvSpPr>
          <p:nvPr/>
        </p:nvSpPr>
        <p:spPr>
          <a:xfrm>
            <a:off x="9916927" y="4997726"/>
            <a:ext cx="1614320" cy="682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200"/>
              </a:spcBef>
              <a:buNone/>
            </a:pPr>
            <a:r>
              <a:rPr lang="en-US" sz="1200" dirty="0">
                <a:solidFill>
                  <a:schemeClr val="tx1">
                    <a:lumMod val="50000"/>
                    <a:lumOff val="50000"/>
                  </a:schemeClr>
                </a:solidFill>
                <a:latin typeface="Open Sans" panose="020B0606030504020204" pitchFamily="34" charset="0"/>
                <a:ea typeface="Calibri" panose="020F0502020204030204" pitchFamily="34" charset="0"/>
              </a:rPr>
              <a:t>(Wenzel et al., 2020)</a:t>
            </a:r>
            <a:endParaRPr lang="en-US" sz="1800" dirty="0">
              <a:solidFill>
                <a:schemeClr val="tx1">
                  <a:lumMod val="50000"/>
                  <a:lumOff val="50000"/>
                </a:schemeClr>
              </a:solidFill>
              <a:latin typeface="Open Sans" panose="020B0606030504020204" pitchFamily="34" charset="0"/>
              <a:ea typeface="Calibri" panose="020F0502020204030204" pitchFamily="34" charset="0"/>
            </a:endParaRPr>
          </a:p>
        </p:txBody>
      </p:sp>
    </p:spTree>
    <p:extLst>
      <p:ext uri="{BB962C8B-B14F-4D97-AF65-F5344CB8AC3E}">
        <p14:creationId xmlns:p14="http://schemas.microsoft.com/office/powerpoint/2010/main" val="336046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GB" sz="3600" b="1" dirty="0">
              <a:solidFill>
                <a:srgbClr val="9FAEE5"/>
              </a:solidFill>
              <a:latin typeface="+mn-lt"/>
            </a:endParaRPr>
          </a:p>
        </p:txBody>
      </p:sp>
      <p:sp>
        <p:nvSpPr>
          <p:cNvPr id="2" name="TextBox 1"/>
          <p:cNvSpPr txBox="1"/>
          <p:nvPr/>
        </p:nvSpPr>
        <p:spPr>
          <a:xfrm>
            <a:off x="1679122" y="2800034"/>
            <a:ext cx="8833756" cy="3046988"/>
          </a:xfrm>
          <a:prstGeom prst="rect">
            <a:avLst/>
          </a:prstGeom>
          <a:noFill/>
        </p:spPr>
        <p:txBody>
          <a:bodyPr wrap="square" rtlCol="0">
            <a:spAutoFit/>
          </a:bodyPr>
          <a:lstStyle/>
          <a:p>
            <a:pPr algn="ctr"/>
            <a:r>
              <a:rPr lang="en-GB" sz="3600" dirty="0">
                <a:solidFill>
                  <a:srgbClr val="003399"/>
                </a:solidFill>
                <a:latin typeface="Open Sans" panose="020B0606030504020204" pitchFamily="34" charset="0"/>
                <a:ea typeface="Open Sans" panose="020B0606030504020204" pitchFamily="34" charset="0"/>
                <a:cs typeface="Open Sans" panose="020B0606030504020204" pitchFamily="34" charset="0"/>
              </a:rPr>
              <a:t>Tackling common challenges </a:t>
            </a:r>
          </a:p>
          <a:p>
            <a:pPr algn="ctr"/>
            <a:r>
              <a:rPr lang="en-GB" sz="3600" dirty="0">
                <a:solidFill>
                  <a:srgbClr val="003399"/>
                </a:solidFill>
                <a:latin typeface="Open Sans" panose="020B0606030504020204" pitchFamily="34" charset="0"/>
                <a:ea typeface="Open Sans" panose="020B0606030504020204" pitchFamily="34" charset="0"/>
                <a:cs typeface="Open Sans" panose="020B0606030504020204" pitchFamily="34" charset="0"/>
              </a:rPr>
              <a:t>Finding shared solutions</a:t>
            </a:r>
          </a:p>
          <a:p>
            <a:pPr algn="ctr"/>
            <a:r>
              <a:rPr lang="fr-FR" altLang="en-US" sz="3600" i="1" dirty="0">
                <a:solidFill>
                  <a:schemeClr val="bg2"/>
                </a:solidFill>
                <a:latin typeface="Open Sans" panose="020B0606030504020204" pitchFamily="34" charset="0"/>
                <a:ea typeface="Open Sans" panose="020B0606030504020204" pitchFamily="34" charset="0"/>
                <a:cs typeface="Open Sans" panose="020B0606030504020204" pitchFamily="34" charset="0"/>
              </a:rPr>
              <a:t>Relever des défis communs </a:t>
            </a:r>
          </a:p>
          <a:p>
            <a:pPr algn="ctr"/>
            <a:r>
              <a:rPr lang="fr-FR" altLang="en-US" sz="3600" i="1" dirty="0">
                <a:solidFill>
                  <a:schemeClr val="bg2"/>
                </a:solidFill>
                <a:latin typeface="Open Sans" panose="020B0606030504020204" pitchFamily="34" charset="0"/>
                <a:ea typeface="Open Sans" panose="020B0606030504020204" pitchFamily="34" charset="0"/>
                <a:cs typeface="Open Sans" panose="020B0606030504020204" pitchFamily="34" charset="0"/>
              </a:rPr>
              <a:t>Trouver des solutions communes </a:t>
            </a:r>
          </a:p>
          <a:p>
            <a:pPr algn="ctr"/>
            <a:endParaRPr lang="en-GB" sz="48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2">
            <a:extLst>
              <a:ext uri="{FF2B5EF4-FFF2-40B4-BE49-F238E27FC236}">
                <a16:creationId xmlns:a16="http://schemas.microsoft.com/office/drawing/2014/main" id="{23643F56-7290-4E5C-83F8-440240CEDC85}"/>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7001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fontScale="90000"/>
          </a:bodyPr>
          <a:lstStyle/>
          <a:p>
            <a:pPr algn="just">
              <a:lnSpc>
                <a:spcPct val="107000"/>
              </a:lnSpc>
              <a:spcBef>
                <a:spcPts val="200"/>
              </a:spcBef>
            </a:pPr>
            <a:r>
              <a:rPr lang="en-US"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The case of the Covid-19 crisis: disturbances generated</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Diagramme 4"/>
          <p:cNvGraphicFramePr/>
          <p:nvPr/>
        </p:nvGraphicFramePr>
        <p:xfrm>
          <a:off x="684784" y="1025990"/>
          <a:ext cx="10669015" cy="4126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176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fontScale="90000"/>
          </a:bodyPr>
          <a:lstStyle/>
          <a:p>
            <a:pPr algn="just">
              <a:lnSpc>
                <a:spcPct val="107000"/>
              </a:lnSpc>
              <a:spcBef>
                <a:spcPts val="200"/>
              </a:spcBef>
            </a:pPr>
            <a:r>
              <a:rPr lang="en-US"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The case of the Covid-19 crisis: types of Business Models (BM) observed</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graphicFrame>
        <p:nvGraphicFramePr>
          <p:cNvPr id="5" name="Diagramme 4"/>
          <p:cNvGraphicFramePr/>
          <p:nvPr/>
        </p:nvGraphicFramePr>
        <p:xfrm>
          <a:off x="2032000" y="1201158"/>
          <a:ext cx="8128000" cy="2337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me 8"/>
          <p:cNvGraphicFramePr/>
          <p:nvPr/>
        </p:nvGraphicFramePr>
        <p:xfrm>
          <a:off x="2032000" y="3811831"/>
          <a:ext cx="8128000" cy="2541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ontent Placeholder 2"/>
          <p:cNvSpPr txBox="1">
            <a:spLocks/>
          </p:cNvSpPr>
          <p:nvPr/>
        </p:nvSpPr>
        <p:spPr>
          <a:xfrm>
            <a:off x="7649977" y="6353175"/>
            <a:ext cx="2131196" cy="682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200"/>
              </a:spcBef>
              <a:buNone/>
            </a:pPr>
            <a:r>
              <a:rPr lang="en-US" sz="1200" dirty="0">
                <a:solidFill>
                  <a:schemeClr val="tx1">
                    <a:lumMod val="50000"/>
                    <a:lumOff val="50000"/>
                  </a:schemeClr>
                </a:solidFill>
                <a:latin typeface="Open Sans" panose="020B0606030504020204" pitchFamily="34" charset="0"/>
                <a:ea typeface="Calibri" panose="020F0502020204030204" pitchFamily="34" charset="0"/>
              </a:rPr>
              <a:t>(Ritter et Lund Pedersen, 2020)</a:t>
            </a:r>
            <a:endParaRPr lang="en-US" sz="1800" dirty="0">
              <a:solidFill>
                <a:schemeClr val="tx1">
                  <a:lumMod val="50000"/>
                  <a:lumOff val="50000"/>
                </a:schemeClr>
              </a:solidFill>
              <a:latin typeface="Open Sans" panose="020B0606030504020204" pitchFamily="34" charset="0"/>
              <a:ea typeface="Calibri" panose="020F0502020204030204" pitchFamily="34" charset="0"/>
            </a:endParaRPr>
          </a:p>
        </p:txBody>
      </p:sp>
    </p:spTree>
    <p:extLst>
      <p:ext uri="{BB962C8B-B14F-4D97-AF65-F5344CB8AC3E}">
        <p14:creationId xmlns:p14="http://schemas.microsoft.com/office/powerpoint/2010/main" val="2269426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fontScale="90000"/>
          </a:bodyPr>
          <a:lstStyle/>
          <a:p>
            <a:pPr algn="just">
              <a:lnSpc>
                <a:spcPct val="107000"/>
              </a:lnSpc>
              <a:spcBef>
                <a:spcPts val="200"/>
              </a:spcBef>
            </a:pPr>
            <a:r>
              <a:rPr lang="en-US"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The case of the Covid-19 crisis: responses from more resilient SMEs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800100" y="1452974"/>
          <a:ext cx="10553700" cy="4019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1378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1652057" y="1755161"/>
          <a:ext cx="8128000" cy="42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566944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1129243" y="1274513"/>
          <a:ext cx="8128000" cy="42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
        <p:nvSpPr>
          <p:cNvPr id="9" name="Content Placeholder 2"/>
          <p:cNvSpPr txBox="1">
            <a:spLocks/>
          </p:cNvSpPr>
          <p:nvPr/>
        </p:nvSpPr>
        <p:spPr>
          <a:xfrm>
            <a:off x="5762625" y="1491195"/>
            <a:ext cx="6015816" cy="47123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Explanation:</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Develop and implement new or improved products, services, and business models to support adaptation to market disruptions. SMEs that are able to innovate quickly to meet market needs are more likely to succeed in the long run. </a:t>
            </a:r>
          </a:p>
          <a:p>
            <a:pPr lvl="1" algn="just">
              <a:lnSpc>
                <a:spcPct val="107000"/>
              </a:lnSpc>
              <a:spcBef>
                <a:spcPts val="200"/>
              </a:spcBef>
            </a:pPr>
            <a:endParaRPr lang="en-US" sz="1400" dirty="0">
              <a:solidFill>
                <a:schemeClr val="tx1"/>
              </a:solidFill>
              <a:latin typeface="Open Sans" panose="020B0606030504020204" pitchFamily="34" charset="0"/>
              <a:ea typeface="Calibri" panose="020F0502020204030204" pitchFamily="34" charset="0"/>
            </a:endParaRPr>
          </a:p>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Indicators:</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Innovation practices</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firm is able to innovate quickly to meet changing market needs</a:t>
            </a:r>
          </a:p>
          <a:p>
            <a:pPr lvl="1" algn="just">
              <a:lnSpc>
                <a:spcPct val="107000"/>
              </a:lnSpc>
              <a:spcBef>
                <a:spcPts val="200"/>
              </a:spcBef>
            </a:pPr>
            <a:endParaRPr lang="en-US"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Technology and knowledge </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effectively uses digital technologies to communicate, sell online or collaborate remotely</a:t>
            </a:r>
          </a:p>
          <a:p>
            <a:pPr lvl="2" algn="just">
              <a:lnSpc>
                <a:spcPct val="107000"/>
              </a:lnSpc>
              <a:spcBef>
                <a:spcPts val="200"/>
              </a:spcBef>
            </a:pPr>
            <a:endParaRPr lang="en-US"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Customer satisfaction</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has a deep understanding of customer/user needs or market trends, and responds quickly to their changes</a:t>
            </a:r>
            <a:endParaRPr lang="fr-FR" sz="1400" dirty="0">
              <a:solidFill>
                <a:schemeClr val="tx1"/>
              </a:solidFill>
              <a:latin typeface="Open Sans" panose="020B0606030504020204" pitchFamily="34" charset="0"/>
              <a:ea typeface="Calibri" panose="020F0502020204030204" pitchFamily="34" charset="0"/>
            </a:endParaRPr>
          </a:p>
        </p:txBody>
      </p:sp>
    </p:spTree>
    <p:extLst>
      <p:ext uri="{BB962C8B-B14F-4D97-AF65-F5344CB8AC3E}">
        <p14:creationId xmlns:p14="http://schemas.microsoft.com/office/powerpoint/2010/main" val="3353338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1129243" y="1274513"/>
          <a:ext cx="8128000" cy="42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
        <p:nvSpPr>
          <p:cNvPr id="9" name="Content Placeholder 2"/>
          <p:cNvSpPr txBox="1">
            <a:spLocks/>
          </p:cNvSpPr>
          <p:nvPr/>
        </p:nvSpPr>
        <p:spPr>
          <a:xfrm>
            <a:off x="5762625" y="1491195"/>
            <a:ext cx="6015816" cy="407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Explanation:</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Collaboration to better adapt to change: partners can help find new revenue streams, access new markets, reduce costs, and share risks.</a:t>
            </a:r>
          </a:p>
          <a:p>
            <a:pPr lvl="1" algn="just">
              <a:lnSpc>
                <a:spcPct val="107000"/>
              </a:lnSpc>
              <a:spcBef>
                <a:spcPts val="200"/>
              </a:spcBef>
            </a:pPr>
            <a:endParaRPr lang="en-US" sz="1400" dirty="0">
              <a:solidFill>
                <a:schemeClr val="tx1"/>
              </a:solidFill>
              <a:latin typeface="Open Sans" panose="020B0606030504020204" pitchFamily="34" charset="0"/>
              <a:ea typeface="Calibri" panose="020F0502020204030204" pitchFamily="34" charset="0"/>
            </a:endParaRPr>
          </a:p>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Indicators:</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Partners</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is able to collaborate with partners to access new markets or adapt more quickly to change.</a:t>
            </a:r>
          </a:p>
          <a:p>
            <a:pPr lvl="2" algn="just">
              <a:lnSpc>
                <a:spcPct val="107000"/>
              </a:lnSpc>
              <a:spcBef>
                <a:spcPts val="200"/>
              </a:spcBef>
            </a:pPr>
            <a:endParaRPr lang="en-US"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Internal collaboration</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Collaboration to better adapt to change: partners can help find new revenue streams, access new markets, reduce costs, and share risks.</a:t>
            </a:r>
          </a:p>
        </p:txBody>
      </p:sp>
    </p:spTree>
    <p:extLst>
      <p:ext uri="{BB962C8B-B14F-4D97-AF65-F5344CB8AC3E}">
        <p14:creationId xmlns:p14="http://schemas.microsoft.com/office/powerpoint/2010/main" val="1800715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nvGraphicFramePr>
        <p:xfrm>
          <a:off x="-1129243" y="1274512"/>
          <a:ext cx="8128000" cy="426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
        <p:nvSpPr>
          <p:cNvPr id="9" name="Content Placeholder 2"/>
          <p:cNvSpPr txBox="1">
            <a:spLocks/>
          </p:cNvSpPr>
          <p:nvPr/>
        </p:nvSpPr>
        <p:spPr>
          <a:xfrm>
            <a:off x="5762625" y="1491195"/>
            <a:ext cx="6015816" cy="407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Explanation:</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A diversified supply chain reduces dependency on a single supplier, subcontractor or contractor, limiting disruption or downtime.</a:t>
            </a:r>
          </a:p>
          <a:p>
            <a:pPr lvl="1"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Indicators:</a:t>
            </a:r>
          </a:p>
          <a:p>
            <a:pPr lvl="1" algn="just">
              <a:lnSpc>
                <a:spcPct val="107000"/>
              </a:lnSpc>
              <a:spcBef>
                <a:spcPts val="200"/>
              </a:spcBef>
            </a:pPr>
            <a:r>
              <a:rPr lang="fr-FR" sz="1400" dirty="0">
                <a:solidFill>
                  <a:schemeClr val="tx1"/>
                </a:solidFill>
                <a:latin typeface="Open Sans" panose="020B0606030504020204" pitchFamily="34" charset="0"/>
                <a:ea typeface="Calibri" panose="020F0502020204030204" pitchFamily="34" charset="0"/>
              </a:rPr>
              <a:t>Chaîne d'approvisionnement</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has a diversified and flexible supply chain, which allows it to adapt quickly to disruptions</a:t>
            </a:r>
          </a:p>
          <a:p>
            <a:pPr lvl="2"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fr-FR" sz="1400" dirty="0">
                <a:solidFill>
                  <a:schemeClr val="tx1"/>
                </a:solidFill>
                <a:latin typeface="Open Sans" panose="020B0606030504020204" pitchFamily="34" charset="0"/>
                <a:ea typeface="Calibri" panose="020F0502020204030204" pitchFamily="34" charset="0"/>
              </a:rPr>
              <a:t>Production</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has robust and flexible production processes. Contingency plans are in place in case of major problems and are regularly tested</a:t>
            </a:r>
            <a:r>
              <a:rPr lang="fr-FR" sz="1400" dirty="0">
                <a:solidFill>
                  <a:schemeClr val="tx1"/>
                </a:solidFill>
                <a:latin typeface="Open Sans" panose="020B0606030504020204" pitchFamily="34" charset="0"/>
                <a:ea typeface="Calibri" panose="020F0502020204030204" pitchFamily="34" charset="0"/>
              </a:rPr>
              <a:t>.</a:t>
            </a:r>
          </a:p>
          <a:p>
            <a:pPr lvl="2" algn="just">
              <a:lnSpc>
                <a:spcPct val="107000"/>
              </a:lnSpc>
              <a:spcBef>
                <a:spcPts val="200"/>
              </a:spcBef>
            </a:pPr>
            <a:endParaRPr lang="fr-FR" sz="10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endParaRPr lang="en-US" sz="1800" dirty="0">
              <a:solidFill>
                <a:schemeClr val="tx1"/>
              </a:solidFill>
              <a:latin typeface="Open Sans" panose="020B0606030504020204" pitchFamily="34" charset="0"/>
              <a:ea typeface="Calibri" panose="020F0502020204030204" pitchFamily="34" charset="0"/>
            </a:endParaRPr>
          </a:p>
        </p:txBody>
      </p:sp>
    </p:spTree>
    <p:extLst>
      <p:ext uri="{BB962C8B-B14F-4D97-AF65-F5344CB8AC3E}">
        <p14:creationId xmlns:p14="http://schemas.microsoft.com/office/powerpoint/2010/main" val="3994914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1129243" y="1274513"/>
          <a:ext cx="8128000" cy="42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
        <p:nvSpPr>
          <p:cNvPr id="9" name="Content Placeholder 2"/>
          <p:cNvSpPr txBox="1">
            <a:spLocks/>
          </p:cNvSpPr>
          <p:nvPr/>
        </p:nvSpPr>
        <p:spPr>
          <a:xfrm>
            <a:off x="5762625" y="1491195"/>
            <a:ext cx="6015816" cy="407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Explanation:</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A flexible organizational structure that can adapt quickly to changes in the market and environment is better prepared for uncertainty</a:t>
            </a:r>
            <a:r>
              <a:rPr lang="fr-FR" sz="1400" dirty="0">
                <a:solidFill>
                  <a:schemeClr val="tx1"/>
                </a:solidFill>
                <a:latin typeface="Open Sans" panose="020B0606030504020204" pitchFamily="34" charset="0"/>
                <a:ea typeface="Calibri" panose="020F0502020204030204" pitchFamily="34" charset="0"/>
              </a:rPr>
              <a:t>.</a:t>
            </a:r>
          </a:p>
          <a:p>
            <a:pPr lvl="1"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Indicators:</a:t>
            </a:r>
          </a:p>
          <a:p>
            <a:pPr lvl="1" algn="just">
              <a:lnSpc>
                <a:spcPct val="107000"/>
              </a:lnSpc>
              <a:spcBef>
                <a:spcPts val="200"/>
              </a:spcBef>
            </a:pPr>
            <a:r>
              <a:rPr lang="fr-FR" sz="1400" dirty="0">
                <a:solidFill>
                  <a:schemeClr val="tx1"/>
                </a:solidFill>
                <a:latin typeface="Open Sans" panose="020B0606030504020204" pitchFamily="34" charset="0"/>
                <a:ea typeface="Calibri" panose="020F0502020204030204" pitchFamily="34" charset="0"/>
              </a:rPr>
              <a:t>Leadership</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he company has clear and adaptive decision-making processes that allow it to respond quickly and effectively to change</a:t>
            </a:r>
            <a:r>
              <a:rPr lang="fr-FR" sz="1400" dirty="0">
                <a:solidFill>
                  <a:schemeClr val="tx1"/>
                </a:solidFill>
                <a:latin typeface="Open Sans" panose="020B0606030504020204" pitchFamily="34" charset="0"/>
                <a:ea typeface="Calibri" panose="020F0502020204030204" pitchFamily="34" charset="0"/>
              </a:rPr>
              <a:t>.</a:t>
            </a:r>
          </a:p>
          <a:p>
            <a:pPr lvl="2"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fr-FR" sz="1400" dirty="0">
                <a:solidFill>
                  <a:schemeClr val="tx1"/>
                </a:solidFill>
                <a:latin typeface="Open Sans" panose="020B0606030504020204" pitchFamily="34" charset="0"/>
                <a:ea typeface="Calibri" panose="020F0502020204030204" pitchFamily="34" charset="0"/>
              </a:rPr>
              <a:t>Intelligence</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he company has clear and adaptive decision-making processes that allow it to respond quickly and effectively to change.</a:t>
            </a:r>
            <a:endParaRPr lang="fr-FR" sz="1400" dirty="0">
              <a:solidFill>
                <a:schemeClr val="tx1"/>
              </a:solidFill>
              <a:latin typeface="Open Sans" panose="020B0606030504020204" pitchFamily="34" charset="0"/>
              <a:ea typeface="Calibri" panose="020F0502020204030204" pitchFamily="34" charset="0"/>
            </a:endParaRPr>
          </a:p>
        </p:txBody>
      </p:sp>
    </p:spTree>
    <p:extLst>
      <p:ext uri="{BB962C8B-B14F-4D97-AF65-F5344CB8AC3E}">
        <p14:creationId xmlns:p14="http://schemas.microsoft.com/office/powerpoint/2010/main" val="4130004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1129243" y="1274513"/>
          <a:ext cx="8128000" cy="42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
        <p:nvSpPr>
          <p:cNvPr id="9" name="Content Placeholder 2"/>
          <p:cNvSpPr txBox="1">
            <a:spLocks/>
          </p:cNvSpPr>
          <p:nvPr/>
        </p:nvSpPr>
        <p:spPr>
          <a:xfrm>
            <a:off x="5762625" y="1491195"/>
            <a:ext cx="6015816" cy="407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Explanation:</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Fostering communication and training for employees facilitates adaptation to change and promotes flexibility. </a:t>
            </a:r>
          </a:p>
          <a:p>
            <a:pPr lvl="1"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Indicators:</a:t>
            </a:r>
          </a:p>
          <a:p>
            <a:pPr lvl="1" algn="just">
              <a:lnSpc>
                <a:spcPct val="107000"/>
              </a:lnSpc>
              <a:spcBef>
                <a:spcPts val="200"/>
              </a:spcBef>
            </a:pPr>
            <a:r>
              <a:rPr lang="fr-FR" sz="1400" dirty="0" err="1">
                <a:solidFill>
                  <a:schemeClr val="tx1"/>
                </a:solidFill>
                <a:latin typeface="Open Sans" panose="020B0606030504020204" pitchFamily="34" charset="0"/>
                <a:ea typeface="Calibri" panose="020F0502020204030204" pitchFamily="34" charset="0"/>
              </a:rPr>
              <a:t>Human</a:t>
            </a:r>
            <a:r>
              <a:rPr lang="fr-FR" sz="1400" dirty="0">
                <a:solidFill>
                  <a:schemeClr val="tx1"/>
                </a:solidFill>
                <a:latin typeface="Open Sans" panose="020B0606030504020204" pitchFamily="34" charset="0"/>
                <a:ea typeface="Calibri" panose="020F0502020204030204" pitchFamily="34" charset="0"/>
              </a:rPr>
              <a:t> ressources</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has a strong corporate culture that encourages employee engagement, collaboration and retention.</a:t>
            </a:r>
          </a:p>
          <a:p>
            <a:pPr lvl="2"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fr-FR" sz="1400" dirty="0" err="1">
                <a:solidFill>
                  <a:schemeClr val="tx1"/>
                </a:solidFill>
                <a:latin typeface="Open Sans" panose="020B0606030504020204" pitchFamily="34" charset="0"/>
                <a:ea typeface="Calibri" panose="020F0502020204030204" pitchFamily="34" charset="0"/>
              </a:rPr>
              <a:t>Organizational</a:t>
            </a:r>
            <a:r>
              <a:rPr lang="fr-FR" sz="1400" dirty="0">
                <a:solidFill>
                  <a:schemeClr val="tx1"/>
                </a:solidFill>
                <a:latin typeface="Open Sans" panose="020B0606030504020204" pitchFamily="34" charset="0"/>
                <a:ea typeface="Calibri" panose="020F0502020204030204" pitchFamily="34" charset="0"/>
              </a:rPr>
              <a:t> routines </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Organizational routines are flexible and can be easily adapted to unexpected situations. Employees are encouraged to offer ideas for improvement.</a:t>
            </a:r>
          </a:p>
        </p:txBody>
      </p:sp>
    </p:spTree>
    <p:extLst>
      <p:ext uri="{BB962C8B-B14F-4D97-AF65-F5344CB8AC3E}">
        <p14:creationId xmlns:p14="http://schemas.microsoft.com/office/powerpoint/2010/main" val="799930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Resilience factors</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1129243" y="1274513"/>
          <a:ext cx="8128000" cy="426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2321169" y="-1579108"/>
            <a:ext cx="6096000" cy="1200329"/>
          </a:xfrm>
          <a:prstGeom prst="rect">
            <a:avLst/>
          </a:prstGeom>
        </p:spPr>
        <p:txBody>
          <a:bodyPr>
            <a:spAutoFit/>
          </a:bodyPr>
          <a:lstStyle/>
          <a:p>
            <a:endParaRPr lang="fr-FR" dirty="0"/>
          </a:p>
          <a:p>
            <a:endParaRPr lang="fr-FR" dirty="0"/>
          </a:p>
          <a:p>
            <a:endParaRPr lang="fr-FR" dirty="0"/>
          </a:p>
          <a:p>
            <a:endParaRPr lang="fr-FR" dirty="0"/>
          </a:p>
        </p:txBody>
      </p:sp>
      <p:sp>
        <p:nvSpPr>
          <p:cNvPr id="9" name="Content Placeholder 2"/>
          <p:cNvSpPr txBox="1">
            <a:spLocks/>
          </p:cNvSpPr>
          <p:nvPr/>
        </p:nvSpPr>
        <p:spPr>
          <a:xfrm>
            <a:off x="5762625" y="1491195"/>
            <a:ext cx="6015816" cy="4079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Explanation:</a:t>
            </a:r>
          </a:p>
          <a:p>
            <a:pPr lvl="1"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Fostering communication and training for employees facilitates adaptation to change and promotes flexibility. </a:t>
            </a:r>
          </a:p>
          <a:p>
            <a:pPr lvl="1"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algn="just">
              <a:lnSpc>
                <a:spcPct val="107000"/>
              </a:lnSpc>
              <a:spcBef>
                <a:spcPts val="200"/>
              </a:spcBef>
            </a:pPr>
            <a:r>
              <a:rPr lang="en-US" sz="1800" dirty="0">
                <a:solidFill>
                  <a:schemeClr val="tx1"/>
                </a:solidFill>
                <a:latin typeface="Open Sans" panose="020B0606030504020204" pitchFamily="34" charset="0"/>
                <a:ea typeface="Calibri" panose="020F0502020204030204" pitchFamily="34" charset="0"/>
              </a:rPr>
              <a:t>Indicators:</a:t>
            </a:r>
          </a:p>
          <a:p>
            <a:pPr lvl="1" algn="just">
              <a:lnSpc>
                <a:spcPct val="107000"/>
              </a:lnSpc>
              <a:spcBef>
                <a:spcPts val="200"/>
              </a:spcBef>
            </a:pPr>
            <a:r>
              <a:rPr lang="fr-FR" sz="1400" dirty="0" err="1">
                <a:solidFill>
                  <a:schemeClr val="tx1"/>
                </a:solidFill>
                <a:latin typeface="Open Sans" panose="020B0606030504020204" pitchFamily="34" charset="0"/>
                <a:ea typeface="Calibri" panose="020F0502020204030204" pitchFamily="34" charset="0"/>
              </a:rPr>
              <a:t>Human</a:t>
            </a:r>
            <a:r>
              <a:rPr lang="fr-FR" sz="1400" dirty="0">
                <a:solidFill>
                  <a:schemeClr val="tx1"/>
                </a:solidFill>
                <a:latin typeface="Open Sans" panose="020B0606030504020204" pitchFamily="34" charset="0"/>
                <a:ea typeface="Calibri" panose="020F0502020204030204" pitchFamily="34" charset="0"/>
              </a:rPr>
              <a:t> ressources</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The company has a strong corporate culture that encourages employee engagement, collaboration and retention.</a:t>
            </a:r>
          </a:p>
          <a:p>
            <a:pPr lvl="2" algn="just">
              <a:lnSpc>
                <a:spcPct val="107000"/>
              </a:lnSpc>
              <a:spcBef>
                <a:spcPts val="200"/>
              </a:spcBef>
            </a:pPr>
            <a:endParaRPr lang="fr-FR" sz="1400" dirty="0">
              <a:solidFill>
                <a:schemeClr val="tx1"/>
              </a:solidFill>
              <a:latin typeface="Open Sans" panose="020B0606030504020204" pitchFamily="34" charset="0"/>
              <a:ea typeface="Calibri" panose="020F0502020204030204" pitchFamily="34" charset="0"/>
            </a:endParaRPr>
          </a:p>
          <a:p>
            <a:pPr lvl="1" algn="just">
              <a:lnSpc>
                <a:spcPct val="107000"/>
              </a:lnSpc>
              <a:spcBef>
                <a:spcPts val="200"/>
              </a:spcBef>
            </a:pPr>
            <a:r>
              <a:rPr lang="fr-FR" sz="1400" dirty="0" err="1">
                <a:solidFill>
                  <a:schemeClr val="tx1"/>
                </a:solidFill>
                <a:latin typeface="Open Sans" panose="020B0606030504020204" pitchFamily="34" charset="0"/>
                <a:ea typeface="Calibri" panose="020F0502020204030204" pitchFamily="34" charset="0"/>
              </a:rPr>
              <a:t>Organizational</a:t>
            </a:r>
            <a:r>
              <a:rPr lang="fr-FR" sz="1400" dirty="0">
                <a:solidFill>
                  <a:schemeClr val="tx1"/>
                </a:solidFill>
                <a:latin typeface="Open Sans" panose="020B0606030504020204" pitchFamily="34" charset="0"/>
                <a:ea typeface="Calibri" panose="020F0502020204030204" pitchFamily="34" charset="0"/>
              </a:rPr>
              <a:t> routines </a:t>
            </a:r>
          </a:p>
          <a:p>
            <a:pPr lvl="2" algn="just">
              <a:lnSpc>
                <a:spcPct val="107000"/>
              </a:lnSpc>
              <a:spcBef>
                <a:spcPts val="200"/>
              </a:spcBef>
            </a:pPr>
            <a:r>
              <a:rPr lang="en-US" sz="1400" dirty="0">
                <a:solidFill>
                  <a:schemeClr val="tx1"/>
                </a:solidFill>
                <a:latin typeface="Open Sans" panose="020B0606030504020204" pitchFamily="34" charset="0"/>
                <a:ea typeface="Calibri" panose="020F0502020204030204" pitchFamily="34" charset="0"/>
              </a:rPr>
              <a:t>Organizational routines are flexible and can be easily adapted to unexpected situations. Employees are encouraged to offer ideas for improvement.</a:t>
            </a:r>
          </a:p>
        </p:txBody>
      </p:sp>
    </p:spTree>
    <p:extLst>
      <p:ext uri="{BB962C8B-B14F-4D97-AF65-F5344CB8AC3E}">
        <p14:creationId xmlns:p14="http://schemas.microsoft.com/office/powerpoint/2010/main" val="116061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49D4C-5FF9-4851-B576-911DBF53DE16}"/>
              </a:ext>
            </a:extLst>
          </p:cNvPr>
          <p:cNvPicPr>
            <a:picLocks noChangeAspect="1"/>
          </p:cNvPicPr>
          <p:nvPr/>
        </p:nvPicPr>
        <p:blipFill rotWithShape="1">
          <a:blip r:embed="rId3"/>
          <a:srcRect l="42093"/>
          <a:stretch/>
        </p:blipFill>
        <p:spPr>
          <a:xfrm>
            <a:off x="949729" y="1856899"/>
            <a:ext cx="3347064" cy="3252311"/>
          </a:xfrm>
          <a:prstGeom prst="rect">
            <a:avLst/>
          </a:prstGeom>
        </p:spPr>
      </p:pic>
      <p:sp>
        <p:nvSpPr>
          <p:cNvPr id="2" name="Title 1">
            <a:extLst>
              <a:ext uri="{FF2B5EF4-FFF2-40B4-BE49-F238E27FC236}">
                <a16:creationId xmlns:a16="http://schemas.microsoft.com/office/drawing/2014/main" id="{52956852-D5B7-4A3A-A09A-D22D9A583775}"/>
              </a:ext>
            </a:extLst>
          </p:cNvPr>
          <p:cNvSpPr>
            <a:spLocks noGrp="1"/>
          </p:cNvSpPr>
          <p:nvPr>
            <p:ph type="title"/>
          </p:nvPr>
        </p:nvSpPr>
        <p:spPr>
          <a:xfrm>
            <a:off x="838200" y="365125"/>
            <a:ext cx="11201400" cy="1325563"/>
          </a:xfrm>
        </p:spPr>
        <p:txBody>
          <a:bodyPr>
            <a:normAutofit/>
          </a:bodyPr>
          <a:lstStyle/>
          <a:p>
            <a:r>
              <a:rPr lang="en-GB" sz="3200" dirty="0"/>
              <a:t>FCE Programme overview / </a:t>
            </a:r>
            <a:r>
              <a:rPr lang="fr-FR" altLang="en-US" sz="3200" i="1" dirty="0">
                <a:solidFill>
                  <a:schemeClr val="bg2"/>
                </a:solidFill>
              </a:rPr>
              <a:t>Aperçu du programme FMA</a:t>
            </a:r>
            <a:br>
              <a:rPr lang="fr-FR" altLang="en-US" sz="2400" dirty="0">
                <a:solidFill>
                  <a:schemeClr val="tx1"/>
                </a:solidFill>
                <a:latin typeface="Arial" panose="020B0604020202020204" pitchFamily="34" charset="0"/>
              </a:rPr>
            </a:br>
            <a:endParaRPr lang="en-GB" sz="3200" dirty="0"/>
          </a:p>
        </p:txBody>
      </p:sp>
      <p:cxnSp>
        <p:nvCxnSpPr>
          <p:cNvPr id="4" name="Straight Connector 3">
            <a:extLst>
              <a:ext uri="{FF2B5EF4-FFF2-40B4-BE49-F238E27FC236}">
                <a16:creationId xmlns:a16="http://schemas.microsoft.com/office/drawing/2014/main" id="{72CB2E39-DE99-4282-A2CB-BCA670C8BDB8}"/>
              </a:ext>
            </a:extLst>
          </p:cNvPr>
          <p:cNvCxnSpPr/>
          <p:nvPr/>
        </p:nvCxnSpPr>
        <p:spPr>
          <a:xfrm>
            <a:off x="2472000" y="1390467"/>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70C50E-9FE1-4F64-AD69-0E798F221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908" y="1888908"/>
            <a:ext cx="3239352" cy="3239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Brexit: After the exit is before the exit">
            <a:extLst>
              <a:ext uri="{FF2B5EF4-FFF2-40B4-BE49-F238E27FC236}">
                <a16:creationId xmlns:a16="http://schemas.microsoft.com/office/drawing/2014/main" id="{CA0795D2-A01E-4FCD-BFF4-AE94FC196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7690" y="18288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VID-19 | University of Cambridge">
            <a:extLst>
              <a:ext uri="{FF2B5EF4-FFF2-40B4-BE49-F238E27FC236}">
                <a16:creationId xmlns:a16="http://schemas.microsoft.com/office/drawing/2014/main" id="{C87BD174-30BB-44FF-BBD6-1A3C79997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7690" y="3632409"/>
            <a:ext cx="2857500" cy="1495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C85E798D-2727-46A5-BB73-CC0F77F460CD}"/>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7707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US"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Level of resilience</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Diagramme 6"/>
          <p:cNvGraphicFramePr/>
          <p:nvPr/>
        </p:nvGraphicFramePr>
        <p:xfrm>
          <a:off x="684785" y="964416"/>
          <a:ext cx="105156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9569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Conclusion</a:t>
            </a: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684785" y="1403395"/>
            <a:ext cx="10669015" cy="2585323"/>
          </a:xfrm>
          <a:prstGeom prst="rect">
            <a:avLst/>
          </a:prstGeom>
          <a:noFill/>
        </p:spPr>
        <p:txBody>
          <a:bodyPr wrap="square">
            <a:spAutoFit/>
          </a:bodyPr>
          <a:lstStyle/>
          <a:p>
            <a:r>
              <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rPr>
              <a:t>Resilience is a major issue for SMEs</a:t>
            </a:r>
            <a:r>
              <a:rPr lang="fr-FR" b="1" dirty="0">
                <a:solidFill>
                  <a:srgbClr val="9FAEE5"/>
                </a:solidFill>
                <a:latin typeface="Open Sans" panose="020B0606030504020204" pitchFamily="34" charset="0"/>
                <a:ea typeface="Open Sans" panose="020B0606030504020204" pitchFamily="34" charset="0"/>
                <a:cs typeface="Open Sans" panose="020B0606030504020204" pitchFamily="34" charset="0"/>
              </a:rPr>
              <a:t>:</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Adaptation  t</a:t>
            </a:r>
            <a:r>
              <a:rPr lang="en-US" dirty="0">
                <a:latin typeface="Open Sans" panose="020B0606030504020204" pitchFamily="34" charset="0"/>
                <a:ea typeface="Open Sans" panose="020B0606030504020204" pitchFamily="34" charset="0"/>
                <a:cs typeface="Open Sans" panose="020B0606030504020204" pitchFamily="34" charset="0"/>
              </a:rPr>
              <a:t>o changes in the environment</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Adaptation to changes in customer needs</a:t>
            </a: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r>
              <a:rPr lang="fr-FR" b="1" dirty="0">
                <a:solidFill>
                  <a:srgbClr val="9FAEE5"/>
                </a:solidFill>
                <a:latin typeface="Open Sans" panose="020B0606030504020204" pitchFamily="34" charset="0"/>
                <a:ea typeface="Open Sans" panose="020B0606030504020204" pitchFamily="34" charset="0"/>
                <a:cs typeface="Open Sans" panose="020B0606030504020204" pitchFamily="34" charset="0"/>
              </a:rPr>
              <a:t>I</a:t>
            </a:r>
            <a:r>
              <a:rPr lang="en-US" b="1" dirty="0" err="1">
                <a:solidFill>
                  <a:srgbClr val="9FAEE5"/>
                </a:solidFill>
                <a:latin typeface="Open Sans" panose="020B0606030504020204" pitchFamily="34" charset="0"/>
                <a:ea typeface="Open Sans" panose="020B0606030504020204" pitchFamily="34" charset="0"/>
                <a:cs typeface="Open Sans" panose="020B0606030504020204" pitchFamily="34" charset="0"/>
              </a:rPr>
              <a:t>mportance</a:t>
            </a:r>
            <a:r>
              <a:rPr lang="en-US" b="1" dirty="0">
                <a:solidFill>
                  <a:srgbClr val="9FAEE5"/>
                </a:solidFill>
                <a:latin typeface="Open Sans" panose="020B0606030504020204" pitchFamily="34" charset="0"/>
                <a:ea typeface="Open Sans" panose="020B0606030504020204" pitchFamily="34" charset="0"/>
                <a:cs typeface="Open Sans" panose="020B0606030504020204" pitchFamily="34" charset="0"/>
              </a:rPr>
              <a:t> of preparing upstream:</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Need to integrate resilience factors into the company's strategy</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Allows to face future challenges linked to the current economic, social and environmental environment in constant evolution.</a:t>
            </a:r>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904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769"/>
            <a:ext cx="10515600" cy="4079631"/>
          </a:xfrm>
        </p:spPr>
        <p:txBody>
          <a:bodyPr>
            <a:normAutofit/>
          </a:bodyPr>
          <a:lstStyle/>
          <a:p>
            <a:pPr marL="0" indent="0" algn="ctr">
              <a:lnSpc>
                <a:spcPct val="107000"/>
              </a:lnSpc>
              <a:spcAft>
                <a:spcPts val="800"/>
              </a:spcAft>
              <a:buNone/>
            </a:pPr>
            <a:endParaRPr lang="en-GB" sz="4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7000"/>
              </a:lnSpc>
              <a:spcAft>
                <a:spcPts val="800"/>
              </a:spcAft>
              <a:buNone/>
            </a:pPr>
            <a:r>
              <a:rPr lang="en-GB" sz="40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Thank you!</a:t>
            </a:r>
          </a:p>
          <a:p>
            <a:pPr marL="0" indent="0">
              <a:lnSpc>
                <a:spcPct val="100000"/>
              </a:lnSpc>
              <a:spcBef>
                <a:spcPts val="0"/>
              </a:spcBef>
              <a:buNone/>
            </a:pPr>
            <a:endParaRPr lang="en-GB"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endParaRPr lang="en-GB"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endParaRPr lang="en-GB"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GB"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Elodie PILLON</a:t>
            </a:r>
          </a:p>
          <a:p>
            <a:pPr marL="0" indent="0">
              <a:lnSpc>
                <a:spcPct val="100000"/>
              </a:lnSpc>
              <a:spcBef>
                <a:spcPts val="0"/>
              </a:spcBef>
              <a:buNone/>
            </a:pPr>
            <a:r>
              <a:rPr lang="en-GB" sz="240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epillon@cesi.fr</a:t>
            </a:r>
          </a:p>
          <a:p>
            <a:pPr marL="0" lvl="0" indent="0">
              <a:lnSpc>
                <a:spcPct val="107000"/>
              </a:lnSpc>
              <a:buNone/>
            </a:pPr>
            <a:endParaRPr lang="en-GB"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F523C65E-F2D3-4F18-8A77-69E81BBA0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Tree>
    <p:extLst>
      <p:ext uri="{BB962C8B-B14F-4D97-AF65-F5344CB8AC3E}">
        <p14:creationId xmlns:p14="http://schemas.microsoft.com/office/powerpoint/2010/main" val="127437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EN cover bk-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7226" cy="6858000"/>
          </a:xfrm>
          <a:prstGeom prst="rect">
            <a:avLst/>
          </a:prstGeom>
        </p:spPr>
      </p:pic>
      <p:sp>
        <p:nvSpPr>
          <p:cNvPr id="6" name="TextBox 5"/>
          <p:cNvSpPr txBox="1"/>
          <p:nvPr/>
        </p:nvSpPr>
        <p:spPr>
          <a:xfrm>
            <a:off x="3686383" y="4753620"/>
            <a:ext cx="6212557" cy="1477328"/>
          </a:xfrm>
          <a:prstGeom prst="rect">
            <a:avLst/>
          </a:prstGeom>
          <a:noFill/>
        </p:spPr>
        <p:txBody>
          <a:bodyPr wrap="square" lIns="0" tIns="0" rIns="0" bIns="0" rtlCol="0">
            <a:spAutoFit/>
          </a:bodyPr>
          <a:lstStyle/>
          <a:p>
            <a:pPr algn="r"/>
            <a:r>
              <a:rPr lang="en-GB" sz="4800" dirty="0">
                <a:solidFill>
                  <a:srgbClr val="53284F"/>
                </a:solidFill>
                <a:latin typeface="Arial"/>
                <a:cs typeface="Arial"/>
              </a:rPr>
              <a:t>The value of enterprise support</a:t>
            </a:r>
            <a:endParaRPr lang="en-US" sz="4800" dirty="0">
              <a:solidFill>
                <a:srgbClr val="53284F"/>
              </a:solidFill>
              <a:latin typeface="Arial"/>
              <a:cs typeface="Arial"/>
            </a:endParaRPr>
          </a:p>
        </p:txBody>
      </p:sp>
      <p:pic>
        <p:nvPicPr>
          <p:cNvPr id="4" name="Picture 3" descr="A picture containing diagram&#10;&#10;Description automatically generated">
            <a:extLst>
              <a:ext uri="{FF2B5EF4-FFF2-40B4-BE49-F238E27FC236}">
                <a16:creationId xmlns:a16="http://schemas.microsoft.com/office/drawing/2014/main" id="{8EC87892-2AB4-CDD1-7910-EEA42BE75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8933" y="296073"/>
            <a:ext cx="1109472" cy="1158240"/>
          </a:xfrm>
          <a:prstGeom prst="rect">
            <a:avLst/>
          </a:prstGeom>
        </p:spPr>
      </p:pic>
    </p:spTree>
    <p:extLst>
      <p:ext uri="{BB962C8B-B14F-4D97-AF65-F5344CB8AC3E}">
        <p14:creationId xmlns:p14="http://schemas.microsoft.com/office/powerpoint/2010/main" val="1428405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7226" cy="6858000"/>
          </a:xfrm>
          <a:prstGeom prst="rect">
            <a:avLst/>
          </a:prstGeom>
        </p:spPr>
      </p:pic>
      <p:sp>
        <p:nvSpPr>
          <p:cNvPr id="6" name="TextBox 5"/>
          <p:cNvSpPr txBox="1"/>
          <p:nvPr/>
        </p:nvSpPr>
        <p:spPr>
          <a:xfrm>
            <a:off x="2064000" y="557731"/>
            <a:ext cx="5882888" cy="538609"/>
          </a:xfrm>
          <a:prstGeom prst="rect">
            <a:avLst/>
          </a:prstGeom>
          <a:noFill/>
        </p:spPr>
        <p:txBody>
          <a:bodyPr wrap="square" lIns="0" tIns="0" rIns="0" bIns="0" rtlCol="0">
            <a:spAutoFit/>
          </a:bodyPr>
          <a:lstStyle/>
          <a:p>
            <a:r>
              <a:rPr lang="en-GB" sz="3500" dirty="0">
                <a:solidFill>
                  <a:srgbClr val="53284F"/>
                </a:solidFill>
                <a:latin typeface="Arial"/>
                <a:cs typeface="Arial"/>
              </a:rPr>
              <a:t>What are we dealing with..?</a:t>
            </a:r>
            <a:endParaRPr lang="en-US" sz="3500" dirty="0">
              <a:solidFill>
                <a:srgbClr val="53284F"/>
              </a:solidFill>
              <a:latin typeface="Arial"/>
              <a:cs typeface="Arial"/>
            </a:endParaRPr>
          </a:p>
        </p:txBody>
      </p:sp>
      <p:sp>
        <p:nvSpPr>
          <p:cNvPr id="7" name="TextBox 6"/>
          <p:cNvSpPr txBox="1"/>
          <p:nvPr/>
        </p:nvSpPr>
        <p:spPr>
          <a:xfrm>
            <a:off x="1648524" y="1660399"/>
            <a:ext cx="6032250" cy="390876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b="1" dirty="0">
                <a:solidFill>
                  <a:srgbClr val="53284F"/>
                </a:solidFill>
                <a:latin typeface="Arial"/>
                <a:cs typeface="Arial"/>
              </a:rPr>
              <a:t>Global factors </a:t>
            </a:r>
            <a:r>
              <a:rPr lang="en-GB" dirty="0">
                <a:solidFill>
                  <a:srgbClr val="53284F"/>
                </a:solidFill>
                <a:latin typeface="Arial"/>
                <a:cs typeface="Arial"/>
              </a:rPr>
              <a:t>- Covid, War in Ukraine, cost of living crisis </a:t>
            </a:r>
          </a:p>
          <a:p>
            <a:endParaRPr lang="en-GB" dirty="0">
              <a:solidFill>
                <a:srgbClr val="53284F"/>
              </a:solidFill>
              <a:latin typeface="Arial"/>
              <a:cs typeface="Arial"/>
            </a:endParaRPr>
          </a:p>
          <a:p>
            <a:pPr marL="342900" indent="-342900">
              <a:buFont typeface="Arial" panose="020B0604020202020204" pitchFamily="34" charset="0"/>
              <a:buChar char="•"/>
            </a:pPr>
            <a:r>
              <a:rPr lang="en-GB" b="1" dirty="0">
                <a:solidFill>
                  <a:srgbClr val="53284F"/>
                </a:solidFill>
                <a:latin typeface="Arial"/>
                <a:cs typeface="Arial"/>
              </a:rPr>
              <a:t>UK-wide factors </a:t>
            </a:r>
            <a:r>
              <a:rPr lang="en-GB" dirty="0">
                <a:solidFill>
                  <a:srgbClr val="53284F"/>
                </a:solidFill>
                <a:latin typeface="Arial"/>
                <a:cs typeface="Arial"/>
              </a:rPr>
              <a:t>- </a:t>
            </a:r>
            <a:r>
              <a:rPr lang="en-GB" dirty="0" err="1">
                <a:solidFill>
                  <a:srgbClr val="53284F"/>
                </a:solidFill>
                <a:latin typeface="Arial"/>
                <a:cs typeface="Arial"/>
              </a:rPr>
              <a:t>Brexit</a:t>
            </a:r>
            <a:r>
              <a:rPr lang="en-GB" dirty="0">
                <a:solidFill>
                  <a:srgbClr val="53284F"/>
                </a:solidFill>
                <a:latin typeface="Arial"/>
                <a:cs typeface="Arial"/>
              </a:rPr>
              <a:t>, inflation and cost of doing business, changes in government policy</a:t>
            </a:r>
          </a:p>
          <a:p>
            <a:endParaRPr lang="en-GB" dirty="0">
              <a:solidFill>
                <a:srgbClr val="53284F"/>
              </a:solidFill>
              <a:latin typeface="Arial"/>
              <a:cs typeface="Arial"/>
            </a:endParaRPr>
          </a:p>
          <a:p>
            <a:pPr marL="342900" indent="-342900">
              <a:buFont typeface="Arial" panose="020B0604020202020204" pitchFamily="34" charset="0"/>
              <a:buChar char="•"/>
            </a:pPr>
            <a:r>
              <a:rPr lang="en-GB" b="1" dirty="0">
                <a:solidFill>
                  <a:srgbClr val="53284F"/>
                </a:solidFill>
                <a:latin typeface="Arial"/>
                <a:cs typeface="Arial"/>
              </a:rPr>
              <a:t>Local factors </a:t>
            </a:r>
            <a:r>
              <a:rPr lang="en-GB" dirty="0">
                <a:solidFill>
                  <a:srgbClr val="53284F"/>
                </a:solidFill>
                <a:latin typeface="Arial"/>
                <a:cs typeface="Arial"/>
              </a:rPr>
              <a:t>- Each locality also has its own place-based challenges and opportunities</a:t>
            </a:r>
          </a:p>
          <a:p>
            <a:pPr marL="342900" indent="-342900">
              <a:buFont typeface="Arial" panose="020B0604020202020204" pitchFamily="34" charset="0"/>
              <a:buChar char="•"/>
            </a:pPr>
            <a:endParaRPr lang="en-GB" dirty="0">
              <a:solidFill>
                <a:srgbClr val="53284F"/>
              </a:solidFill>
              <a:latin typeface="Arial"/>
              <a:cs typeface="Arial"/>
            </a:endParaRPr>
          </a:p>
          <a:p>
            <a:endParaRPr lang="en-GB" dirty="0">
              <a:solidFill>
                <a:srgbClr val="53284F"/>
              </a:solidFill>
              <a:latin typeface="Arial"/>
              <a:cs typeface="Arial"/>
            </a:endParaRPr>
          </a:p>
          <a:p>
            <a:pPr algn="ctr"/>
            <a:r>
              <a:rPr lang="en-GB" dirty="0">
                <a:solidFill>
                  <a:srgbClr val="53284F"/>
                </a:solidFill>
                <a:latin typeface="Arial"/>
                <a:cs typeface="Arial"/>
              </a:rPr>
              <a:t>… all these factors impact entrepreneurs, micro and small businesses as well as larger businesses… so why is enterprise support so essential and what does it achieve?</a:t>
            </a:r>
            <a:endParaRPr lang="en-US" dirty="0">
              <a:solidFill>
                <a:srgbClr val="53284F"/>
              </a:solidFill>
              <a:latin typeface="Arial"/>
              <a:cs typeface="Arial"/>
            </a:endParaRPr>
          </a:p>
          <a:p>
            <a:pPr>
              <a:buClr>
                <a:srgbClr val="BB133E"/>
              </a:buClr>
              <a:buSzPct val="100000"/>
            </a:pPr>
            <a:endParaRPr lang="en-US" sz="2000"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a:r>
              <a:rPr lang="en-US" sz="2400" b="1" dirty="0">
                <a:solidFill>
                  <a:srgbClr val="BB133E"/>
                </a:solidFill>
                <a:latin typeface="Arial"/>
                <a:cs typeface="Arial"/>
              </a:rPr>
              <a:t>The Home of Enterprise Support</a:t>
            </a:r>
          </a:p>
        </p:txBody>
      </p:sp>
      <p:pic>
        <p:nvPicPr>
          <p:cNvPr id="9" name="Picture 8" descr="A picture containing diagram&#10;&#10;Description automatically generated">
            <a:extLst>
              <a:ext uri="{FF2B5EF4-FFF2-40B4-BE49-F238E27FC236}">
                <a16:creationId xmlns:a16="http://schemas.microsoft.com/office/drawing/2014/main" id="{8EC87892-2AB4-CDD1-7910-EEA42BE75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8528" y="5699760"/>
            <a:ext cx="1109472" cy="1158240"/>
          </a:xfrm>
          <a:prstGeom prst="rect">
            <a:avLst/>
          </a:prstGeom>
        </p:spPr>
      </p:pic>
      <p:pic>
        <p:nvPicPr>
          <p:cNvPr id="2" name="Picture 1"/>
          <p:cNvPicPr>
            <a:picLocks noChangeAspect="1"/>
          </p:cNvPicPr>
          <p:nvPr/>
        </p:nvPicPr>
        <p:blipFill>
          <a:blip r:embed="rId5"/>
          <a:stretch>
            <a:fillRect/>
          </a:stretch>
        </p:blipFill>
        <p:spPr>
          <a:xfrm>
            <a:off x="7805298" y="1870491"/>
            <a:ext cx="2372833" cy="3368061"/>
          </a:xfrm>
          <a:prstGeom prst="rect">
            <a:avLst/>
          </a:prstGeom>
          <a:ln w="6350">
            <a:solidFill>
              <a:schemeClr val="tx1"/>
            </a:solidFill>
          </a:ln>
        </p:spPr>
      </p:pic>
    </p:spTree>
    <p:extLst>
      <p:ext uri="{BB962C8B-B14F-4D97-AF65-F5344CB8AC3E}">
        <p14:creationId xmlns:p14="http://schemas.microsoft.com/office/powerpoint/2010/main" val="3344899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7226" cy="6858000"/>
          </a:xfrm>
          <a:prstGeom prst="rect">
            <a:avLst/>
          </a:prstGeom>
        </p:spPr>
      </p:pic>
      <p:sp>
        <p:nvSpPr>
          <p:cNvPr id="6" name="TextBox 5"/>
          <p:cNvSpPr txBox="1"/>
          <p:nvPr/>
        </p:nvSpPr>
        <p:spPr>
          <a:xfrm>
            <a:off x="2064000" y="557731"/>
            <a:ext cx="5882888" cy="538609"/>
          </a:xfrm>
          <a:prstGeom prst="rect">
            <a:avLst/>
          </a:prstGeom>
          <a:noFill/>
        </p:spPr>
        <p:txBody>
          <a:bodyPr wrap="square" lIns="0" tIns="0" rIns="0" bIns="0" rtlCol="0">
            <a:spAutoFit/>
          </a:bodyPr>
          <a:lstStyle/>
          <a:p>
            <a:pPr defTabSz="457200">
              <a:defRPr/>
            </a:pPr>
            <a:r>
              <a:rPr lang="en-GB" sz="3500" dirty="0">
                <a:solidFill>
                  <a:srgbClr val="53284F"/>
                </a:solidFill>
                <a:latin typeface="Arial"/>
                <a:cs typeface="Arial"/>
              </a:rPr>
              <a:t>Themes From Our Findings…</a:t>
            </a:r>
            <a:endParaRPr lang="en-US" sz="3500"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pic>
        <p:nvPicPr>
          <p:cNvPr id="2" name="Picture 1"/>
          <p:cNvPicPr>
            <a:picLocks noChangeAspect="1"/>
          </p:cNvPicPr>
          <p:nvPr/>
        </p:nvPicPr>
        <p:blipFill>
          <a:blip r:embed="rId4"/>
          <a:stretch>
            <a:fillRect/>
          </a:stretch>
        </p:blipFill>
        <p:spPr>
          <a:xfrm>
            <a:off x="2612939" y="1213095"/>
            <a:ext cx="6424858" cy="4812952"/>
          </a:xfrm>
          <a:prstGeom prst="rect">
            <a:avLst/>
          </a:prstGeom>
        </p:spPr>
      </p:pic>
      <p:pic>
        <p:nvPicPr>
          <p:cNvPr id="3" name="Picture 2"/>
          <p:cNvPicPr>
            <a:picLocks noChangeAspect="1"/>
          </p:cNvPicPr>
          <p:nvPr/>
        </p:nvPicPr>
        <p:blipFill>
          <a:blip r:embed="rId5"/>
          <a:stretch>
            <a:fillRect/>
          </a:stretch>
        </p:blipFill>
        <p:spPr>
          <a:xfrm>
            <a:off x="9558432" y="5686940"/>
            <a:ext cx="1109568" cy="1158340"/>
          </a:xfrm>
          <a:prstGeom prst="rect">
            <a:avLst/>
          </a:prstGeom>
        </p:spPr>
      </p:pic>
    </p:spTree>
    <p:extLst>
      <p:ext uri="{BB962C8B-B14F-4D97-AF65-F5344CB8AC3E}">
        <p14:creationId xmlns:p14="http://schemas.microsoft.com/office/powerpoint/2010/main" val="2684190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t="4463" r="27711"/>
          <a:stretch/>
        </p:blipFill>
        <p:spPr>
          <a:xfrm>
            <a:off x="1524000" y="1037"/>
            <a:ext cx="6658306" cy="6709787"/>
          </a:xfrm>
          <a:prstGeom prst="rect">
            <a:avLst/>
          </a:prstGeom>
        </p:spPr>
      </p:pic>
      <p:sp>
        <p:nvSpPr>
          <p:cNvPr id="7" name="TextBox 6"/>
          <p:cNvSpPr txBox="1"/>
          <p:nvPr/>
        </p:nvSpPr>
        <p:spPr>
          <a:xfrm>
            <a:off x="1769821" y="2570222"/>
            <a:ext cx="5288205" cy="3262432"/>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1600" dirty="0">
                <a:solidFill>
                  <a:srgbClr val="53284F"/>
                </a:solidFill>
                <a:latin typeface="Arial"/>
                <a:cs typeface="Arial"/>
              </a:rPr>
              <a:t>Research suggests that had the UK stayed in the EU, it would have received 13bn in ERDF across 2021-2027</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The domestic replacement level including UK Community Renewal Fund and UK Shared Prosperity Fund does not match this level of funding </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Recent reports from the Local Government Association suggest that councils are increasingly looking to sub-contract business support to public, private and third sector organisations. What is the reality..? </a:t>
            </a:r>
          </a:p>
          <a:p>
            <a:pPr defTabSz="457200">
              <a:buClr>
                <a:srgbClr val="BB133E"/>
              </a:buClr>
              <a:buSzPct val="100000"/>
              <a:defRPr/>
            </a:pPr>
            <a:endParaRPr lang="en-US" sz="2000"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pic>
        <p:nvPicPr>
          <p:cNvPr id="2" name="Picture 1"/>
          <p:cNvPicPr>
            <a:picLocks noChangeAspect="1"/>
          </p:cNvPicPr>
          <p:nvPr/>
        </p:nvPicPr>
        <p:blipFill>
          <a:blip r:embed="rId4"/>
          <a:stretch>
            <a:fillRect/>
          </a:stretch>
        </p:blipFill>
        <p:spPr>
          <a:xfrm>
            <a:off x="3403441" y="242404"/>
            <a:ext cx="2158171" cy="1975275"/>
          </a:xfrm>
          <a:prstGeom prst="rect">
            <a:avLst/>
          </a:prstGeom>
        </p:spPr>
      </p:pic>
      <p:pic>
        <p:nvPicPr>
          <p:cNvPr id="10" name="Picture 9"/>
          <p:cNvPicPr>
            <a:picLocks noChangeAspect="1"/>
          </p:cNvPicPr>
          <p:nvPr/>
        </p:nvPicPr>
        <p:blipFill>
          <a:blip r:embed="rId5"/>
          <a:stretch>
            <a:fillRect/>
          </a:stretch>
        </p:blipFill>
        <p:spPr>
          <a:xfrm>
            <a:off x="7441051" y="1219200"/>
            <a:ext cx="2712108" cy="3848100"/>
          </a:xfrm>
          <a:prstGeom prst="rect">
            <a:avLst/>
          </a:prstGeom>
        </p:spPr>
      </p:pic>
    </p:spTree>
    <p:extLst>
      <p:ext uri="{BB962C8B-B14F-4D97-AF65-F5344CB8AC3E}">
        <p14:creationId xmlns:p14="http://schemas.microsoft.com/office/powerpoint/2010/main" val="1752655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t="4463" r="27711"/>
          <a:stretch/>
        </p:blipFill>
        <p:spPr>
          <a:xfrm>
            <a:off x="1524000" y="1037"/>
            <a:ext cx="6658306" cy="6709787"/>
          </a:xfrm>
          <a:prstGeom prst="rect">
            <a:avLst/>
          </a:prstGeom>
        </p:spPr>
      </p:pic>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pic>
        <p:nvPicPr>
          <p:cNvPr id="3" name="Picture 2"/>
          <p:cNvPicPr>
            <a:picLocks noChangeAspect="1"/>
          </p:cNvPicPr>
          <p:nvPr/>
        </p:nvPicPr>
        <p:blipFill>
          <a:blip r:embed="rId4"/>
          <a:stretch>
            <a:fillRect/>
          </a:stretch>
        </p:blipFill>
        <p:spPr>
          <a:xfrm>
            <a:off x="3261714" y="282995"/>
            <a:ext cx="2158171" cy="1981372"/>
          </a:xfrm>
          <a:prstGeom prst="rect">
            <a:avLst/>
          </a:prstGeom>
        </p:spPr>
      </p:pic>
      <p:sp>
        <p:nvSpPr>
          <p:cNvPr id="9" name="TextBox 8"/>
          <p:cNvSpPr txBox="1"/>
          <p:nvPr/>
        </p:nvSpPr>
        <p:spPr>
          <a:xfrm>
            <a:off x="2124773" y="2546325"/>
            <a:ext cx="4840346" cy="3016210"/>
          </a:xfrm>
          <a:prstGeom prst="rect">
            <a:avLst/>
          </a:prstGeom>
          <a:noFill/>
        </p:spPr>
        <p:txBody>
          <a:bodyPr wrap="square" lIns="0" tIns="0" rIns="0" bIns="0" rtlCol="0">
            <a:spAutoFit/>
          </a:bodyPr>
          <a:lstStyle/>
          <a:p>
            <a:pPr marL="342900" indent="-342900" defTabSz="457200">
              <a:buFont typeface="Arial" panose="020B0604020202020204" pitchFamily="34" charset="0"/>
              <a:buChar char="•"/>
              <a:defRPr/>
            </a:pPr>
            <a:r>
              <a:rPr lang="en-GB" sz="1600" dirty="0">
                <a:solidFill>
                  <a:srgbClr val="53284F"/>
                </a:solidFill>
                <a:latin typeface="Arial"/>
                <a:cs typeface="Arial"/>
              </a:rPr>
              <a:t> The most significant barrier for EM&amp;S businesses in accessing business support is perceptions and awareness of the offer available to them</a:t>
            </a:r>
          </a:p>
          <a:p>
            <a:pPr defTabSz="457200">
              <a:defRPr/>
            </a:pPr>
            <a:endParaRPr lang="en-GB" sz="1600" dirty="0">
              <a:solidFill>
                <a:srgbClr val="53284F"/>
              </a:solidFill>
              <a:latin typeface="Arial"/>
              <a:cs typeface="Arial"/>
            </a:endParaRPr>
          </a:p>
          <a:p>
            <a:pPr marL="342900" indent="-342900" defTabSz="457200">
              <a:buFont typeface="Arial" panose="020B0604020202020204" pitchFamily="34" charset="0"/>
              <a:buChar char="•"/>
              <a:defRPr/>
            </a:pPr>
            <a:r>
              <a:rPr lang="en-GB" sz="1600" dirty="0">
                <a:solidFill>
                  <a:srgbClr val="53284F"/>
                </a:solidFill>
                <a:latin typeface="Arial"/>
                <a:cs typeface="Arial"/>
              </a:rPr>
              <a:t>Much of the strength of local enterprise agencies current work involves taking fragmented support offers from stakeholders (including government, local government, banks and local networks) and packaging it in a way which meets local need and demand</a:t>
            </a:r>
          </a:p>
          <a:p>
            <a:pPr defTabSz="457200">
              <a:buClr>
                <a:srgbClr val="BB133E"/>
              </a:buClr>
              <a:buSzPct val="100000"/>
              <a:defRPr/>
            </a:pPr>
            <a:endParaRPr lang="en-US" sz="2000" dirty="0">
              <a:solidFill>
                <a:srgbClr val="53284F"/>
              </a:solidFill>
              <a:latin typeface="Arial"/>
              <a:cs typeface="Arial"/>
            </a:endParaRPr>
          </a:p>
        </p:txBody>
      </p:sp>
      <p:pic>
        <p:nvPicPr>
          <p:cNvPr id="11" name="Picture 10"/>
          <p:cNvPicPr>
            <a:picLocks noChangeAspect="1"/>
          </p:cNvPicPr>
          <p:nvPr/>
        </p:nvPicPr>
        <p:blipFill>
          <a:blip r:embed="rId5"/>
          <a:stretch>
            <a:fillRect/>
          </a:stretch>
        </p:blipFill>
        <p:spPr>
          <a:xfrm>
            <a:off x="7157597" y="995348"/>
            <a:ext cx="2332917" cy="3299849"/>
          </a:xfrm>
          <a:prstGeom prst="rect">
            <a:avLst/>
          </a:prstGeom>
        </p:spPr>
      </p:pic>
      <p:pic>
        <p:nvPicPr>
          <p:cNvPr id="10" name="Picture 9"/>
          <p:cNvPicPr>
            <a:picLocks noChangeAspect="1"/>
          </p:cNvPicPr>
          <p:nvPr/>
        </p:nvPicPr>
        <p:blipFill>
          <a:blip r:embed="rId6"/>
          <a:stretch>
            <a:fillRect/>
          </a:stretch>
        </p:blipFill>
        <p:spPr>
          <a:xfrm>
            <a:off x="8088124" y="2546326"/>
            <a:ext cx="2372055" cy="3335379"/>
          </a:xfrm>
          <a:prstGeom prst="rect">
            <a:avLst/>
          </a:prstGeom>
        </p:spPr>
      </p:pic>
    </p:spTree>
    <p:extLst>
      <p:ext uri="{BB962C8B-B14F-4D97-AF65-F5344CB8AC3E}">
        <p14:creationId xmlns:p14="http://schemas.microsoft.com/office/powerpoint/2010/main" val="178132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t="4235" r="27526"/>
          <a:stretch/>
        </p:blipFill>
        <p:spPr>
          <a:xfrm>
            <a:off x="1524000" y="-9526"/>
            <a:ext cx="6629400" cy="5965551"/>
          </a:xfrm>
          <a:prstGeom prst="rect">
            <a:avLst/>
          </a:prstGeom>
        </p:spPr>
      </p:pic>
      <p:sp>
        <p:nvSpPr>
          <p:cNvPr id="7" name="TextBox 6"/>
          <p:cNvSpPr txBox="1"/>
          <p:nvPr/>
        </p:nvSpPr>
        <p:spPr>
          <a:xfrm>
            <a:off x="4119509" y="991878"/>
            <a:ext cx="6373953" cy="227754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1600" dirty="0">
                <a:solidFill>
                  <a:srgbClr val="53284F"/>
                </a:solidFill>
                <a:latin typeface="Arial"/>
                <a:cs typeface="Arial"/>
              </a:rPr>
              <a:t>Universities are set to provide £11.6bn in support over the next 5 years, however, some SMEs may be intimidated by universities</a:t>
            </a:r>
          </a:p>
          <a:p>
            <a:pPr marL="342900" indent="-342900">
              <a:buFont typeface="Arial" panose="020B0604020202020204" pitchFamily="34" charset="0"/>
              <a:buChar char="•"/>
            </a:pPr>
            <a:r>
              <a:rPr lang="en-GB" sz="1600" dirty="0">
                <a:solidFill>
                  <a:srgbClr val="53284F"/>
                </a:solidFill>
                <a:latin typeface="Arial"/>
                <a:cs typeface="Arial"/>
              </a:rPr>
              <a:t>Enterprise agencies are well places to encourage entrepreneurs to go forward for support</a:t>
            </a:r>
          </a:p>
          <a:p>
            <a:pPr marL="342900" indent="-342900">
              <a:buFont typeface="Arial" panose="020B0604020202020204" pitchFamily="34" charset="0"/>
              <a:buChar char="•"/>
            </a:pPr>
            <a:r>
              <a:rPr lang="en-GB" sz="1600" dirty="0">
                <a:solidFill>
                  <a:srgbClr val="53284F"/>
                </a:solidFill>
                <a:latin typeface="Arial"/>
                <a:cs typeface="Arial"/>
              </a:rPr>
              <a:t>The offer from enterprise agencies is creative at its core. Programmes such as “Prison Entrepreneurships Pilot” show that there is value to be added to the economy (17x ROI) from all types of support</a:t>
            </a:r>
          </a:p>
          <a:p>
            <a:pPr defTabSz="457200">
              <a:buClr>
                <a:srgbClr val="BB133E"/>
              </a:buClr>
              <a:buSzPct val="100000"/>
              <a:defRPr/>
            </a:pPr>
            <a:endParaRPr lang="en-US" sz="2000"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sp>
        <p:nvSpPr>
          <p:cNvPr id="9" name="TextBox 8"/>
          <p:cNvSpPr txBox="1"/>
          <p:nvPr/>
        </p:nvSpPr>
        <p:spPr>
          <a:xfrm>
            <a:off x="3997768" y="3614947"/>
            <a:ext cx="6599780" cy="2523768"/>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1600" dirty="0">
                <a:solidFill>
                  <a:srgbClr val="53284F"/>
                </a:solidFill>
                <a:latin typeface="Arial"/>
                <a:cs typeface="Arial"/>
              </a:rPr>
              <a:t>The local place knowledge that enterprise agencies bring to the support agenda is under-valued but is instrumental in supporting entrepreneurs to start, survive and grow </a:t>
            </a:r>
          </a:p>
          <a:p>
            <a:pPr marL="342900" indent="-342900">
              <a:buFont typeface="Arial" panose="020B0604020202020204" pitchFamily="34" charset="0"/>
              <a:buChar char="•"/>
            </a:pPr>
            <a:r>
              <a:rPr lang="en-GB" sz="1600" dirty="0">
                <a:solidFill>
                  <a:srgbClr val="53284F"/>
                </a:solidFill>
                <a:latin typeface="Arial"/>
                <a:cs typeface="Arial"/>
              </a:rPr>
              <a:t>Not all places prioritise business support, and therefore investment in core infrastructure can be limited – enterprise agencies bring social and economic value through their networks and assets  </a:t>
            </a:r>
          </a:p>
          <a:p>
            <a:pPr marL="342900" indent="-342900">
              <a:buFont typeface="Arial" panose="020B0604020202020204" pitchFamily="34" charset="0"/>
              <a:buChar char="•"/>
            </a:pPr>
            <a:r>
              <a:rPr lang="en-GB" sz="1600" dirty="0">
                <a:solidFill>
                  <a:srgbClr val="53284F"/>
                </a:solidFill>
                <a:latin typeface="Arial"/>
                <a:cs typeface="Arial"/>
              </a:rPr>
              <a:t>A robust national enterprise strategy with consistent investment and delivery of business support would improve levelling up across the country</a:t>
            </a:r>
          </a:p>
          <a:p>
            <a:pPr defTabSz="457200">
              <a:buClr>
                <a:srgbClr val="BB133E"/>
              </a:buClr>
              <a:buSzPct val="100000"/>
              <a:defRPr/>
            </a:pPr>
            <a:endParaRPr lang="en-US" sz="2000" dirty="0">
              <a:solidFill>
                <a:srgbClr val="53284F"/>
              </a:solidFill>
              <a:latin typeface="Arial"/>
              <a:cs typeface="Arial"/>
            </a:endParaRPr>
          </a:p>
        </p:txBody>
      </p:sp>
      <p:pic>
        <p:nvPicPr>
          <p:cNvPr id="4" name="Picture 3"/>
          <p:cNvPicPr>
            <a:picLocks noChangeAspect="1"/>
          </p:cNvPicPr>
          <p:nvPr/>
        </p:nvPicPr>
        <p:blipFill>
          <a:blip r:embed="rId4"/>
          <a:stretch>
            <a:fillRect/>
          </a:stretch>
        </p:blipFill>
        <p:spPr>
          <a:xfrm>
            <a:off x="1722978" y="991877"/>
            <a:ext cx="2164268" cy="1981372"/>
          </a:xfrm>
          <a:prstGeom prst="rect">
            <a:avLst/>
          </a:prstGeom>
        </p:spPr>
      </p:pic>
      <p:pic>
        <p:nvPicPr>
          <p:cNvPr id="6" name="Picture 5"/>
          <p:cNvPicPr>
            <a:picLocks noChangeAspect="1"/>
          </p:cNvPicPr>
          <p:nvPr/>
        </p:nvPicPr>
        <p:blipFill>
          <a:blip r:embed="rId5"/>
          <a:stretch>
            <a:fillRect/>
          </a:stretch>
        </p:blipFill>
        <p:spPr>
          <a:xfrm>
            <a:off x="1722979" y="3614947"/>
            <a:ext cx="2158171" cy="1981372"/>
          </a:xfrm>
          <a:prstGeom prst="rect">
            <a:avLst/>
          </a:prstGeom>
        </p:spPr>
      </p:pic>
    </p:spTree>
    <p:extLst>
      <p:ext uri="{BB962C8B-B14F-4D97-AF65-F5344CB8AC3E}">
        <p14:creationId xmlns:p14="http://schemas.microsoft.com/office/powerpoint/2010/main" val="1073545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r="27734"/>
          <a:stretch/>
        </p:blipFill>
        <p:spPr>
          <a:xfrm>
            <a:off x="1524000" y="-32896"/>
            <a:ext cx="6610350" cy="6858000"/>
          </a:xfrm>
          <a:prstGeom prst="rect">
            <a:avLst/>
          </a:prstGeom>
        </p:spPr>
      </p:pic>
      <p:sp>
        <p:nvSpPr>
          <p:cNvPr id="7" name="TextBox 6"/>
          <p:cNvSpPr txBox="1"/>
          <p:nvPr/>
        </p:nvSpPr>
        <p:spPr>
          <a:xfrm>
            <a:off x="1980870" y="2407328"/>
            <a:ext cx="4950191" cy="350865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1600" dirty="0">
                <a:solidFill>
                  <a:srgbClr val="53284F"/>
                </a:solidFill>
                <a:latin typeface="Arial"/>
                <a:cs typeface="Arial"/>
              </a:rPr>
              <a:t>The contribution of ethnic minority businesses to the UK economy could increase four-fold from £25bn to £100bn</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NatWest study found these businesses often have a much higher expectation in relation to financial support but much lower confidence in accessing it</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Local enterprise agencies champion inclusivity and help to reduce some of the barriers by providing access to the right information and provide less intimidating and less formal advice to these smaller businesses</a:t>
            </a:r>
          </a:p>
          <a:p>
            <a:pPr defTabSz="457200">
              <a:buClr>
                <a:srgbClr val="BB133E"/>
              </a:buClr>
              <a:buSzPct val="100000"/>
              <a:defRPr/>
            </a:pPr>
            <a:endParaRPr lang="en-US" sz="2000"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pic>
        <p:nvPicPr>
          <p:cNvPr id="4" name="Picture 3"/>
          <p:cNvPicPr>
            <a:picLocks noChangeAspect="1"/>
          </p:cNvPicPr>
          <p:nvPr/>
        </p:nvPicPr>
        <p:blipFill>
          <a:blip r:embed="rId4"/>
          <a:stretch>
            <a:fillRect/>
          </a:stretch>
        </p:blipFill>
        <p:spPr>
          <a:xfrm>
            <a:off x="3268022" y="181343"/>
            <a:ext cx="2158171" cy="1975275"/>
          </a:xfrm>
          <a:prstGeom prst="rect">
            <a:avLst/>
          </a:prstGeom>
        </p:spPr>
      </p:pic>
      <p:pic>
        <p:nvPicPr>
          <p:cNvPr id="3" name="Picture 2"/>
          <p:cNvPicPr>
            <a:picLocks noChangeAspect="1"/>
          </p:cNvPicPr>
          <p:nvPr/>
        </p:nvPicPr>
        <p:blipFill>
          <a:blip r:embed="rId5"/>
          <a:stretch>
            <a:fillRect/>
          </a:stretch>
        </p:blipFill>
        <p:spPr>
          <a:xfrm>
            <a:off x="7173758" y="679459"/>
            <a:ext cx="2314671" cy="3251683"/>
          </a:xfrm>
          <a:prstGeom prst="rect">
            <a:avLst/>
          </a:prstGeom>
        </p:spPr>
      </p:pic>
      <p:pic>
        <p:nvPicPr>
          <p:cNvPr id="2" name="Picture 1"/>
          <p:cNvPicPr>
            <a:picLocks noChangeAspect="1"/>
          </p:cNvPicPr>
          <p:nvPr/>
        </p:nvPicPr>
        <p:blipFill>
          <a:blip r:embed="rId6"/>
          <a:stretch>
            <a:fillRect/>
          </a:stretch>
        </p:blipFill>
        <p:spPr>
          <a:xfrm>
            <a:off x="8019938" y="1857626"/>
            <a:ext cx="2440241" cy="3480695"/>
          </a:xfrm>
          <a:prstGeom prst="rect">
            <a:avLst/>
          </a:prstGeom>
        </p:spPr>
      </p:pic>
    </p:spTree>
    <p:extLst>
      <p:ext uri="{BB962C8B-B14F-4D97-AF65-F5344CB8AC3E}">
        <p14:creationId xmlns:p14="http://schemas.microsoft.com/office/powerpoint/2010/main" val="150543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6852-D5B7-4A3A-A09A-D22D9A583775}"/>
              </a:ext>
            </a:extLst>
          </p:cNvPr>
          <p:cNvSpPr>
            <a:spLocks noGrp="1"/>
          </p:cNvSpPr>
          <p:nvPr>
            <p:ph type="title"/>
          </p:nvPr>
        </p:nvSpPr>
        <p:spPr>
          <a:xfrm>
            <a:off x="838200" y="365125"/>
            <a:ext cx="11201400" cy="1325563"/>
          </a:xfrm>
        </p:spPr>
        <p:txBody>
          <a:bodyPr>
            <a:normAutofit fontScale="90000"/>
          </a:bodyPr>
          <a:lstStyle/>
          <a:p>
            <a:r>
              <a:rPr lang="en-GB" sz="3600" dirty="0"/>
              <a:t>High-quality projects with real world impact /</a:t>
            </a:r>
            <a:br>
              <a:rPr lang="en-GB" sz="3600" dirty="0"/>
            </a:br>
            <a:r>
              <a:rPr lang="fr-FR" altLang="en-US" sz="3600" i="1" dirty="0">
                <a:solidFill>
                  <a:schemeClr val="bg2"/>
                </a:solidFill>
              </a:rPr>
              <a:t>Des projets de haute qualité avec un impact réel </a:t>
            </a:r>
            <a:br>
              <a:rPr lang="fr-FR" altLang="en-US" sz="2400" dirty="0">
                <a:solidFill>
                  <a:schemeClr val="tx1"/>
                </a:solidFill>
                <a:latin typeface="Arial" panose="020B0604020202020204" pitchFamily="34" charset="0"/>
              </a:rPr>
            </a:br>
            <a:endParaRPr lang="en-GB" sz="3200" dirty="0"/>
          </a:p>
        </p:txBody>
      </p:sp>
      <p:sp>
        <p:nvSpPr>
          <p:cNvPr id="26" name="TextBox 25">
            <a:extLst>
              <a:ext uri="{FF2B5EF4-FFF2-40B4-BE49-F238E27FC236}">
                <a16:creationId xmlns:a16="http://schemas.microsoft.com/office/drawing/2014/main" id="{7809356D-746F-4524-B1C3-2432CACDD166}"/>
              </a:ext>
            </a:extLst>
          </p:cNvPr>
          <p:cNvSpPr txBox="1"/>
          <p:nvPr/>
        </p:nvSpPr>
        <p:spPr>
          <a:xfrm>
            <a:off x="3691243" y="4254014"/>
            <a:ext cx="1672492" cy="738664"/>
          </a:xfrm>
          <a:prstGeom prst="rect">
            <a:avLst/>
          </a:prstGeom>
          <a:noFill/>
        </p:spPr>
        <p:txBody>
          <a:bodyPr wrap="square" rtlCol="0">
            <a:spAutoFit/>
          </a:bodyPr>
          <a:lstStyle/>
          <a:p>
            <a:pPr algn="ct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24.5m</a:t>
            </a: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population</a:t>
            </a: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a:extLst>
              <a:ext uri="{FF2B5EF4-FFF2-40B4-BE49-F238E27FC236}">
                <a16:creationId xmlns:a16="http://schemas.microsoft.com/office/drawing/2014/main" id="{D10B728D-D253-40F7-A652-2B65ADD0A2CB}"/>
              </a:ext>
            </a:extLst>
          </p:cNvPr>
          <p:cNvCxnSpPr/>
          <p:nvPr/>
        </p:nvCxnSpPr>
        <p:spPr>
          <a:xfrm>
            <a:off x="2472000" y="1390467"/>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35" name="Hexagon 34">
            <a:extLst>
              <a:ext uri="{FF2B5EF4-FFF2-40B4-BE49-F238E27FC236}">
                <a16:creationId xmlns:a16="http://schemas.microsoft.com/office/drawing/2014/main" id="{31FAC00D-AD51-47A4-A41C-3AF895C33E54}"/>
              </a:ext>
            </a:extLst>
          </p:cNvPr>
          <p:cNvSpPr/>
          <p:nvPr/>
        </p:nvSpPr>
        <p:spPr>
          <a:xfrm>
            <a:off x="5052690" y="1836615"/>
            <a:ext cx="1969477" cy="1592385"/>
          </a:xfrm>
          <a:prstGeom prst="hexagon">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9FAEE5"/>
              </a:highlight>
            </a:endParaRPr>
          </a:p>
        </p:txBody>
      </p:sp>
      <p:sp>
        <p:nvSpPr>
          <p:cNvPr id="37" name="TextBox 36">
            <a:extLst>
              <a:ext uri="{FF2B5EF4-FFF2-40B4-BE49-F238E27FC236}">
                <a16:creationId xmlns:a16="http://schemas.microsoft.com/office/drawing/2014/main" id="{1E200BBD-A3BD-44BC-BC94-1194018F4451}"/>
              </a:ext>
            </a:extLst>
          </p:cNvPr>
          <p:cNvSpPr txBox="1"/>
          <p:nvPr/>
        </p:nvSpPr>
        <p:spPr>
          <a:xfrm>
            <a:off x="5384843" y="2144616"/>
            <a:ext cx="1305169" cy="1015663"/>
          </a:xfrm>
          <a:prstGeom prst="rect">
            <a:avLst/>
          </a:prstGeom>
          <a:noFill/>
        </p:spPr>
        <p:txBody>
          <a:bodyPr wrap="square" rtlCol="0">
            <a:spAutoFit/>
          </a:bodyPr>
          <a:lstStyle/>
          <a:p>
            <a:pPr algn="ctr"/>
            <a:r>
              <a:rPr lang="en-GB" sz="2400" b="1" dirty="0">
                <a:solidFill>
                  <a:srgbClr val="003399"/>
                </a:solidFill>
                <a:latin typeface="Open Sans" panose="020B0606030504020204" pitchFamily="34" charset="0"/>
                <a:ea typeface="Open Sans" panose="020B0606030504020204" pitchFamily="34" charset="0"/>
                <a:cs typeface="Open Sans" panose="020B0606030504020204" pitchFamily="34" charset="0"/>
              </a:rPr>
              <a:t>€232m</a:t>
            </a:r>
          </a:p>
          <a:p>
            <a:pPr algn="ct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Fund / </a:t>
            </a:r>
            <a:r>
              <a:rPr lang="en-GB" i="1" dirty="0">
                <a:solidFill>
                  <a:srgbClr val="003399"/>
                </a:solidFill>
                <a:latin typeface="Open Sans" panose="020B0606030504020204" pitchFamily="34" charset="0"/>
                <a:ea typeface="Open Sans" panose="020B0606030504020204" pitchFamily="34" charset="0"/>
                <a:cs typeface="Open Sans" panose="020B0606030504020204" pitchFamily="34" charset="0"/>
              </a:rPr>
              <a:t>fonds</a:t>
            </a:r>
          </a:p>
        </p:txBody>
      </p:sp>
      <p:sp>
        <p:nvSpPr>
          <p:cNvPr id="40" name="Hexagon 39">
            <a:extLst>
              <a:ext uri="{FF2B5EF4-FFF2-40B4-BE49-F238E27FC236}">
                <a16:creationId xmlns:a16="http://schemas.microsoft.com/office/drawing/2014/main" id="{E284CACD-297E-4B04-B157-4B1FC6E2AA8A}"/>
              </a:ext>
            </a:extLst>
          </p:cNvPr>
          <p:cNvSpPr/>
          <p:nvPr/>
        </p:nvSpPr>
        <p:spPr>
          <a:xfrm>
            <a:off x="3448574" y="3658983"/>
            <a:ext cx="1969477" cy="1592385"/>
          </a:xfrm>
          <a:prstGeom prst="hexagon">
            <a:avLst/>
          </a:prstGeom>
          <a:solidFill>
            <a:srgbClr val="9FAEE5"/>
          </a:solid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9FAEE5"/>
              </a:highlight>
            </a:endParaRPr>
          </a:p>
        </p:txBody>
      </p:sp>
      <p:sp>
        <p:nvSpPr>
          <p:cNvPr id="41" name="Hexagon 40">
            <a:extLst>
              <a:ext uri="{FF2B5EF4-FFF2-40B4-BE49-F238E27FC236}">
                <a16:creationId xmlns:a16="http://schemas.microsoft.com/office/drawing/2014/main" id="{E1E816D2-AA82-46F1-8553-314B6D39BB38}"/>
              </a:ext>
            </a:extLst>
          </p:cNvPr>
          <p:cNvSpPr/>
          <p:nvPr/>
        </p:nvSpPr>
        <p:spPr>
          <a:xfrm>
            <a:off x="6875628" y="3658983"/>
            <a:ext cx="1969477" cy="1592385"/>
          </a:xfrm>
          <a:prstGeom prst="hexagon">
            <a:avLst/>
          </a:prstGeom>
          <a:solidFill>
            <a:srgbClr val="9FAEE5"/>
          </a:solidFill>
          <a:ln>
            <a:solidFill>
              <a:srgbClr val="9FAE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9FAEE5"/>
              </a:highlight>
            </a:endParaRPr>
          </a:p>
        </p:txBody>
      </p:sp>
      <p:sp>
        <p:nvSpPr>
          <p:cNvPr id="42" name="Hexagon 41">
            <a:extLst>
              <a:ext uri="{FF2B5EF4-FFF2-40B4-BE49-F238E27FC236}">
                <a16:creationId xmlns:a16="http://schemas.microsoft.com/office/drawing/2014/main" id="{2AA4CA26-74CD-4BEB-972D-B0E6A51DD50C}"/>
              </a:ext>
            </a:extLst>
          </p:cNvPr>
          <p:cNvSpPr/>
          <p:nvPr/>
        </p:nvSpPr>
        <p:spPr>
          <a:xfrm>
            <a:off x="2072587" y="1836615"/>
            <a:ext cx="1969477" cy="1592385"/>
          </a:xfrm>
          <a:prstGeom prst="hexagon">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highlight>
                <a:srgbClr val="9FAEE5"/>
              </a:highlight>
            </a:endParaRPr>
          </a:p>
        </p:txBody>
      </p:sp>
      <p:sp>
        <p:nvSpPr>
          <p:cNvPr id="43" name="TextBox 42">
            <a:extLst>
              <a:ext uri="{FF2B5EF4-FFF2-40B4-BE49-F238E27FC236}">
                <a16:creationId xmlns:a16="http://schemas.microsoft.com/office/drawing/2014/main" id="{84C9E9CE-9A84-42D1-BD52-8E62E404028A}"/>
              </a:ext>
            </a:extLst>
          </p:cNvPr>
          <p:cNvSpPr txBox="1"/>
          <p:nvPr/>
        </p:nvSpPr>
        <p:spPr>
          <a:xfrm>
            <a:off x="3781704" y="3874169"/>
            <a:ext cx="1303215" cy="1046440"/>
          </a:xfrm>
          <a:prstGeom prst="rect">
            <a:avLst/>
          </a:prstGeom>
          <a:noFill/>
        </p:spPr>
        <p:txBody>
          <a:bodyPr wrap="square" rtlCol="0">
            <a:spAutoFit/>
          </a:bodyPr>
          <a:lstStyle/>
          <a:p>
            <a:pPr algn="ct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51</a:t>
            </a:r>
          </a:p>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Projects</a:t>
            </a:r>
          </a:p>
          <a:p>
            <a:pPr algn="ctr"/>
            <a:r>
              <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projets </a:t>
            </a:r>
          </a:p>
        </p:txBody>
      </p:sp>
      <p:sp>
        <p:nvSpPr>
          <p:cNvPr id="44" name="TextBox 43">
            <a:extLst>
              <a:ext uri="{FF2B5EF4-FFF2-40B4-BE49-F238E27FC236}">
                <a16:creationId xmlns:a16="http://schemas.microsoft.com/office/drawing/2014/main" id="{A3327C7F-9E7C-48DC-AC94-415F28F4D8B8}"/>
              </a:ext>
            </a:extLst>
          </p:cNvPr>
          <p:cNvSpPr txBox="1"/>
          <p:nvPr/>
        </p:nvSpPr>
        <p:spPr>
          <a:xfrm>
            <a:off x="7024120" y="4028057"/>
            <a:ext cx="1672492" cy="738664"/>
          </a:xfrm>
          <a:prstGeom prst="rect">
            <a:avLst/>
          </a:prstGeom>
          <a:noFill/>
        </p:spPr>
        <p:txBody>
          <a:bodyPr wrap="square" rtlCol="0">
            <a:spAutoFit/>
          </a:bodyPr>
          <a:lstStyle/>
          <a:p>
            <a:pPr algn="ct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420</a:t>
            </a: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Organisations</a:t>
            </a:r>
          </a:p>
        </p:txBody>
      </p:sp>
      <p:sp>
        <p:nvSpPr>
          <p:cNvPr id="45" name="TextBox 44">
            <a:extLst>
              <a:ext uri="{FF2B5EF4-FFF2-40B4-BE49-F238E27FC236}">
                <a16:creationId xmlns:a16="http://schemas.microsoft.com/office/drawing/2014/main" id="{BD5A71F2-25B4-45B7-B5A2-113B302DF020}"/>
              </a:ext>
            </a:extLst>
          </p:cNvPr>
          <p:cNvSpPr txBox="1"/>
          <p:nvPr/>
        </p:nvSpPr>
        <p:spPr>
          <a:xfrm>
            <a:off x="2221079" y="2263475"/>
            <a:ext cx="1672492" cy="1015663"/>
          </a:xfrm>
          <a:prstGeom prst="rect">
            <a:avLst/>
          </a:prstGeom>
          <a:noFill/>
        </p:spPr>
        <p:txBody>
          <a:bodyPr wrap="square" rtlCol="0">
            <a:spAutoFit/>
          </a:bodyPr>
          <a:lstStyle/>
          <a:p>
            <a:pPr algn="ct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24.5m</a:t>
            </a: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Population</a:t>
            </a:r>
          </a:p>
          <a:p>
            <a:pPr algn="ctr"/>
            <a:endParaRPr lang="en-GB"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Hexagon 45">
            <a:extLst>
              <a:ext uri="{FF2B5EF4-FFF2-40B4-BE49-F238E27FC236}">
                <a16:creationId xmlns:a16="http://schemas.microsoft.com/office/drawing/2014/main" id="{3A719FC7-7401-453A-A436-15C140DA77A0}"/>
              </a:ext>
            </a:extLst>
          </p:cNvPr>
          <p:cNvSpPr/>
          <p:nvPr/>
        </p:nvSpPr>
        <p:spPr>
          <a:xfrm>
            <a:off x="8149528" y="1832717"/>
            <a:ext cx="1969477" cy="1592385"/>
          </a:xfrm>
          <a:prstGeom prst="hexagon">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9FAEE5"/>
              </a:highlight>
            </a:endParaRPr>
          </a:p>
        </p:txBody>
      </p:sp>
      <p:sp>
        <p:nvSpPr>
          <p:cNvPr id="47" name="TextBox 46">
            <a:extLst>
              <a:ext uri="{FF2B5EF4-FFF2-40B4-BE49-F238E27FC236}">
                <a16:creationId xmlns:a16="http://schemas.microsoft.com/office/drawing/2014/main" id="{F97895B3-E00E-4ADE-BEBD-B16FE1F916FC}"/>
              </a:ext>
            </a:extLst>
          </p:cNvPr>
          <p:cNvSpPr txBox="1"/>
          <p:nvPr/>
        </p:nvSpPr>
        <p:spPr>
          <a:xfrm>
            <a:off x="8201304" y="2031528"/>
            <a:ext cx="1865923" cy="1200329"/>
          </a:xfrm>
          <a:prstGeom prst="rect">
            <a:avLst/>
          </a:prstGeom>
          <a:noFill/>
        </p:spPr>
        <p:txBody>
          <a:bodyPr wrap="square" rtlCol="0">
            <a:spAutoFit/>
          </a:bodyPr>
          <a:lstStyle/>
          <a:p>
            <a:pPr algn="ct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125,284 </a:t>
            </a:r>
          </a:p>
          <a:p>
            <a:pPr algn="ct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sq. km</a:t>
            </a:r>
          </a:p>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Region /</a:t>
            </a:r>
          </a:p>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fr-FR" alt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région</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1">
            <a:extLst>
              <a:ext uri="{FF2B5EF4-FFF2-40B4-BE49-F238E27FC236}">
                <a16:creationId xmlns:a16="http://schemas.microsoft.com/office/drawing/2014/main" id="{768C3A63-4B24-40D8-BB3A-D5DF712528C9}"/>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A38A5B7D-48AA-440E-A581-AE9FCC5E838C}"/>
              </a:ext>
            </a:extLst>
          </p:cNvPr>
          <p:cNvSpPr>
            <a:spLocks noChangeArrowheads="1"/>
          </p:cNvSpPr>
          <p:nvPr/>
        </p:nvSpPr>
        <p:spPr bwMode="auto">
          <a:xfrm>
            <a:off x="0" y="196538"/>
            <a:ext cx="14428" cy="641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500" b="0" i="0" u="none" strike="noStrike" cap="none" normalizeH="0" baseline="0" dirty="0">
                <a:ln>
                  <a:noFill/>
                </a:ln>
                <a:solidFill>
                  <a:schemeClr val="tx1"/>
                </a:solidFill>
                <a:effectLst/>
              </a:rPr>
              <a:t> </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818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r="27734"/>
          <a:stretch/>
        </p:blipFill>
        <p:spPr>
          <a:xfrm>
            <a:off x="1524000" y="-351929"/>
            <a:ext cx="6610350" cy="6858000"/>
          </a:xfrm>
          <a:prstGeom prst="rect">
            <a:avLst/>
          </a:prstGeom>
        </p:spPr>
      </p:pic>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sp>
        <p:nvSpPr>
          <p:cNvPr id="9" name="TextBox 8"/>
          <p:cNvSpPr txBox="1"/>
          <p:nvPr/>
        </p:nvSpPr>
        <p:spPr>
          <a:xfrm>
            <a:off x="1791398" y="2674282"/>
            <a:ext cx="5219002" cy="2523768"/>
          </a:xfrm>
          <a:prstGeom prst="rect">
            <a:avLst/>
          </a:prstGeom>
          <a:noFill/>
        </p:spPr>
        <p:txBody>
          <a:bodyPr wrap="square" lIns="0" tIns="0" rIns="0" bIns="0" rtlCol="0">
            <a:spAutoFit/>
          </a:bodyPr>
          <a:lstStyle/>
          <a:p>
            <a:pPr marL="342900" indent="-342900" defTabSz="457200">
              <a:buFont typeface="Arial" panose="020B0604020202020204" pitchFamily="34" charset="0"/>
              <a:buChar char="•"/>
              <a:defRPr/>
            </a:pPr>
            <a:r>
              <a:rPr lang="en-GB" sz="1600" dirty="0">
                <a:solidFill>
                  <a:srgbClr val="53284F"/>
                </a:solidFill>
                <a:latin typeface="Arial"/>
                <a:cs typeface="Arial"/>
              </a:rPr>
              <a:t>According to research, leadership skills that are developed in running a business is critical to productivity gains</a:t>
            </a:r>
          </a:p>
          <a:p>
            <a:pPr defTabSz="457200">
              <a:defRPr/>
            </a:pPr>
            <a:endParaRPr lang="en-GB" sz="1600" dirty="0">
              <a:solidFill>
                <a:srgbClr val="53284F"/>
              </a:solidFill>
              <a:latin typeface="Arial"/>
              <a:cs typeface="Arial"/>
            </a:endParaRPr>
          </a:p>
          <a:p>
            <a:pPr marL="342900" indent="-342900" defTabSz="457200">
              <a:buFont typeface="Arial" panose="020B0604020202020204" pitchFamily="34" charset="0"/>
              <a:buChar char="•"/>
              <a:defRPr/>
            </a:pPr>
            <a:r>
              <a:rPr lang="en-GB" sz="1600" dirty="0">
                <a:solidFill>
                  <a:srgbClr val="53284F"/>
                </a:solidFill>
                <a:latin typeface="Arial"/>
                <a:cs typeface="Arial"/>
              </a:rPr>
              <a:t>Research by the former Department of Communities and Local Government created valuation methods that suggested start-up activity and support provides £6.80 (GVA) to every £1 spent, compared to just £1.6 to £1 for training and skills</a:t>
            </a:r>
          </a:p>
          <a:p>
            <a:pPr defTabSz="457200">
              <a:buClr>
                <a:srgbClr val="BB133E"/>
              </a:buClr>
              <a:buSzPct val="100000"/>
              <a:defRPr/>
            </a:pPr>
            <a:endParaRPr lang="en-US" sz="2000" dirty="0">
              <a:solidFill>
                <a:srgbClr val="53284F"/>
              </a:solidFill>
              <a:latin typeface="Arial"/>
              <a:cs typeface="Arial"/>
            </a:endParaRPr>
          </a:p>
        </p:txBody>
      </p:sp>
      <p:pic>
        <p:nvPicPr>
          <p:cNvPr id="6" name="Picture 5"/>
          <p:cNvPicPr>
            <a:picLocks noChangeAspect="1"/>
          </p:cNvPicPr>
          <p:nvPr/>
        </p:nvPicPr>
        <p:blipFill>
          <a:blip r:embed="rId4"/>
          <a:stretch>
            <a:fillRect/>
          </a:stretch>
        </p:blipFill>
        <p:spPr>
          <a:xfrm>
            <a:off x="3559698" y="273553"/>
            <a:ext cx="2151530" cy="1975275"/>
          </a:xfrm>
          <a:prstGeom prst="rect">
            <a:avLst/>
          </a:prstGeom>
        </p:spPr>
      </p:pic>
      <p:pic>
        <p:nvPicPr>
          <p:cNvPr id="2" name="Picture 1"/>
          <p:cNvPicPr>
            <a:picLocks noChangeAspect="1"/>
          </p:cNvPicPr>
          <p:nvPr/>
        </p:nvPicPr>
        <p:blipFill>
          <a:blip r:embed="rId5"/>
          <a:stretch>
            <a:fillRect/>
          </a:stretch>
        </p:blipFill>
        <p:spPr>
          <a:xfrm>
            <a:off x="7655120" y="1223206"/>
            <a:ext cx="2514928" cy="3523067"/>
          </a:xfrm>
          <a:prstGeom prst="rect">
            <a:avLst/>
          </a:prstGeom>
        </p:spPr>
      </p:pic>
    </p:spTree>
    <p:extLst>
      <p:ext uri="{BB962C8B-B14F-4D97-AF65-F5344CB8AC3E}">
        <p14:creationId xmlns:p14="http://schemas.microsoft.com/office/powerpoint/2010/main" val="635781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t="4671" r="29854"/>
          <a:stretch/>
        </p:blipFill>
        <p:spPr>
          <a:xfrm>
            <a:off x="1508360" y="0"/>
            <a:ext cx="6416441" cy="6537696"/>
          </a:xfrm>
          <a:prstGeom prst="rect">
            <a:avLst/>
          </a:prstGeom>
        </p:spPr>
      </p:pic>
      <p:sp>
        <p:nvSpPr>
          <p:cNvPr id="7" name="TextBox 6"/>
          <p:cNvSpPr txBox="1"/>
          <p:nvPr/>
        </p:nvSpPr>
        <p:spPr>
          <a:xfrm>
            <a:off x="4209084" y="1045979"/>
            <a:ext cx="5849316" cy="2277547"/>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GB" sz="1600" dirty="0">
                <a:solidFill>
                  <a:srgbClr val="53284F"/>
                </a:solidFill>
                <a:latin typeface="Arial"/>
                <a:cs typeface="Arial"/>
              </a:rPr>
              <a:t>The model of early intervention is key to business survival, yet research suggests that businesses only tend to access enterprise support when confidence is higher than average or at times when businesses are struggling</a:t>
            </a:r>
          </a:p>
          <a:p>
            <a:pPr marL="342900" indent="-342900">
              <a:buFont typeface="Arial" panose="020B0604020202020204" pitchFamily="34" charset="0"/>
              <a:buChar char="•"/>
            </a:pPr>
            <a:r>
              <a:rPr lang="en-GB" sz="1600" dirty="0">
                <a:solidFill>
                  <a:srgbClr val="53284F"/>
                </a:solidFill>
                <a:latin typeface="Arial"/>
                <a:cs typeface="Arial"/>
              </a:rPr>
              <a:t>The current lack of uptake of support means that the overall offer is not well enough promoted, not understood or limited in its delivery. This means small businesses are not developing to their full potential</a:t>
            </a:r>
          </a:p>
          <a:p>
            <a:pPr defTabSz="457200">
              <a:buClr>
                <a:srgbClr val="BB133E"/>
              </a:buClr>
              <a:buSzPct val="100000"/>
              <a:defRPr/>
            </a:pPr>
            <a:endParaRPr lang="en-US" sz="2000"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sp>
        <p:nvSpPr>
          <p:cNvPr id="9" name="TextBox 8"/>
          <p:cNvSpPr txBox="1"/>
          <p:nvPr/>
        </p:nvSpPr>
        <p:spPr>
          <a:xfrm>
            <a:off x="1773048" y="3323525"/>
            <a:ext cx="8617851" cy="2831544"/>
          </a:xfrm>
          <a:prstGeom prst="rect">
            <a:avLst/>
          </a:prstGeom>
          <a:noFill/>
        </p:spPr>
        <p:txBody>
          <a:bodyPr wrap="square" lIns="0" tIns="0" rIns="0" bIns="0" rtlCol="0">
            <a:spAutoFit/>
          </a:bodyPr>
          <a:lstStyle/>
          <a:p>
            <a:pPr lvl="0"/>
            <a:r>
              <a:rPr lang="en-GB" sz="2000" b="1" dirty="0">
                <a:solidFill>
                  <a:srgbClr val="53284F"/>
                </a:solidFill>
                <a:latin typeface="Arial Bold"/>
                <a:cs typeface="Arial Bold"/>
              </a:rPr>
              <a:t>What happens without support…?</a:t>
            </a:r>
          </a:p>
          <a:p>
            <a:pPr marL="342900" indent="-342900">
              <a:buFont typeface="Arial" panose="020B0604020202020204" pitchFamily="34" charset="0"/>
              <a:buChar char="•"/>
            </a:pPr>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NEN members have delivered an average of 585,549 square feet (1,100 business units) to businesses to occupy every year. Without this, it would leave small businesses trying to find the equivalent amount of workspace in an already crowded and overpriced market</a:t>
            </a:r>
          </a:p>
          <a:p>
            <a:pPr marL="342900" indent="-342900">
              <a:buFont typeface="Arial" panose="020B0604020202020204" pitchFamily="34" charset="0"/>
              <a:buChar char="•"/>
            </a:pPr>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Leaving support to the private sector would mean engagement would be delivered for more commercial gain and would not deliver the types of support, such as soft loans (as provided through the British Business Bank), grants, and free advice that underpins the survival of start-ups, and micro and small businesses</a:t>
            </a:r>
          </a:p>
          <a:p>
            <a:pPr defTabSz="457200">
              <a:buClr>
                <a:srgbClr val="BB133E"/>
              </a:buClr>
              <a:buSzPct val="100000"/>
              <a:defRPr/>
            </a:pPr>
            <a:endParaRPr lang="en-US" sz="2000" dirty="0">
              <a:solidFill>
                <a:srgbClr val="53284F"/>
              </a:solidFill>
              <a:latin typeface="Arial"/>
              <a:cs typeface="Arial"/>
            </a:endParaRPr>
          </a:p>
        </p:txBody>
      </p:sp>
      <p:pic>
        <p:nvPicPr>
          <p:cNvPr id="2" name="Picture 1"/>
          <p:cNvPicPr>
            <a:picLocks noChangeAspect="1"/>
          </p:cNvPicPr>
          <p:nvPr/>
        </p:nvPicPr>
        <p:blipFill>
          <a:blip r:embed="rId4"/>
          <a:stretch>
            <a:fillRect/>
          </a:stretch>
        </p:blipFill>
        <p:spPr>
          <a:xfrm>
            <a:off x="1842327" y="817394"/>
            <a:ext cx="2164268" cy="1981372"/>
          </a:xfrm>
          <a:prstGeom prst="rect">
            <a:avLst/>
          </a:prstGeom>
        </p:spPr>
      </p:pic>
    </p:spTree>
    <p:extLst>
      <p:ext uri="{BB962C8B-B14F-4D97-AF65-F5344CB8AC3E}">
        <p14:creationId xmlns:p14="http://schemas.microsoft.com/office/powerpoint/2010/main" val="3365793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N content bk-01.png"/>
          <p:cNvPicPr>
            <a:picLocks noChangeAspect="1"/>
          </p:cNvPicPr>
          <p:nvPr/>
        </p:nvPicPr>
        <p:blipFill rotWithShape="1">
          <a:blip r:embed="rId3">
            <a:extLst>
              <a:ext uri="{28A0092B-C50C-407E-A947-70E740481C1C}">
                <a14:useLocalDpi xmlns:a14="http://schemas.microsoft.com/office/drawing/2010/main" val="0"/>
              </a:ext>
            </a:extLst>
          </a:blip>
          <a:srcRect t="4993"/>
          <a:stretch/>
        </p:blipFill>
        <p:spPr>
          <a:xfrm>
            <a:off x="1524000" y="-9525"/>
            <a:ext cx="9147226" cy="6515596"/>
          </a:xfrm>
          <a:prstGeom prst="rect">
            <a:avLst/>
          </a:prstGeom>
        </p:spPr>
      </p:pic>
      <p:sp>
        <p:nvSpPr>
          <p:cNvPr id="6" name="TextBox 5"/>
          <p:cNvSpPr txBox="1"/>
          <p:nvPr/>
        </p:nvSpPr>
        <p:spPr>
          <a:xfrm>
            <a:off x="2064000" y="557731"/>
            <a:ext cx="5882888" cy="538609"/>
          </a:xfrm>
          <a:prstGeom prst="rect">
            <a:avLst/>
          </a:prstGeom>
          <a:noFill/>
        </p:spPr>
        <p:txBody>
          <a:bodyPr wrap="square" lIns="0" tIns="0" rIns="0" bIns="0" rtlCol="0">
            <a:spAutoFit/>
          </a:bodyPr>
          <a:lstStyle/>
          <a:p>
            <a:pPr defTabSz="457200">
              <a:defRPr/>
            </a:pPr>
            <a:r>
              <a:rPr lang="en-GB" sz="3500" dirty="0">
                <a:solidFill>
                  <a:srgbClr val="53284F"/>
                </a:solidFill>
                <a:latin typeface="Arial"/>
                <a:cs typeface="Arial"/>
              </a:rPr>
              <a:t>What Next..?</a:t>
            </a:r>
            <a:endParaRPr lang="en-US" sz="3500" dirty="0">
              <a:solidFill>
                <a:srgbClr val="53284F"/>
              </a:solidFill>
              <a:latin typeface="Arial"/>
              <a:cs typeface="Arial"/>
            </a:endParaRPr>
          </a:p>
        </p:txBody>
      </p:sp>
      <p:sp>
        <p:nvSpPr>
          <p:cNvPr id="7" name="TextBox 6"/>
          <p:cNvSpPr txBox="1"/>
          <p:nvPr/>
        </p:nvSpPr>
        <p:spPr>
          <a:xfrm>
            <a:off x="2004950" y="1231271"/>
            <a:ext cx="7362054" cy="4955203"/>
          </a:xfrm>
          <a:prstGeom prst="rect">
            <a:avLst/>
          </a:prstGeom>
          <a:noFill/>
        </p:spPr>
        <p:txBody>
          <a:bodyPr wrap="square" lIns="0" tIns="0" rIns="0" bIns="0" rtlCol="0">
            <a:spAutoFit/>
          </a:bodyPr>
          <a:lstStyle/>
          <a:p>
            <a:pPr lvl="0"/>
            <a:r>
              <a:rPr lang="en-GB" sz="1600" dirty="0">
                <a:solidFill>
                  <a:srgbClr val="53284F"/>
                </a:solidFill>
                <a:latin typeface="Arial"/>
                <a:cs typeface="Arial"/>
              </a:rPr>
              <a:t>We have created some recommendations that would improve the offer of EM&amp;S support and demonstrate the impact of it. They include:</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To continue to work closely with government to ensure the delivery of the Enterprise Strategy at a local, regional and national level with enterprise agency agenda positioned front and centre.</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To lobby government to re-appoint a dedicated Small Business Minister, with direct Cabinet responsibility and a mandate to ensure that the nation’s small businesses continue to be the envy of the world.</a:t>
            </a:r>
          </a:p>
          <a:p>
            <a:pPr lvl="0"/>
            <a:endParaRPr lang="en-GB" sz="1600" dirty="0">
              <a:solidFill>
                <a:srgbClr val="53284F"/>
              </a:solidFill>
              <a:latin typeface="Arial"/>
              <a:cs typeface="Arial"/>
            </a:endParaRPr>
          </a:p>
          <a:p>
            <a:pPr marL="342900" indent="-342900">
              <a:buFont typeface="Arial" panose="020B0604020202020204" pitchFamily="34" charset="0"/>
              <a:buChar char="•"/>
            </a:pPr>
            <a:r>
              <a:rPr lang="en-GB" sz="1600" dirty="0">
                <a:solidFill>
                  <a:srgbClr val="53284F"/>
                </a:solidFill>
                <a:latin typeface="Arial"/>
                <a:cs typeface="Arial"/>
              </a:rPr>
              <a:t>To develop a single sharing platform which documents best practice and collates learning materials on “what works”. </a:t>
            </a:r>
          </a:p>
          <a:p>
            <a:pPr lvl="0"/>
            <a:endParaRPr lang="en-GB" sz="1600" dirty="0">
              <a:solidFill>
                <a:srgbClr val="53284F"/>
              </a:solidFill>
              <a:latin typeface="Arial"/>
              <a:cs typeface="Arial"/>
            </a:endParaRPr>
          </a:p>
          <a:p>
            <a:pPr marL="285750" indent="-285750">
              <a:buFont typeface="Arial" panose="020B0604020202020204" pitchFamily="34" charset="0"/>
              <a:buChar char="•"/>
            </a:pPr>
            <a:r>
              <a:rPr lang="en-GB" sz="1600" dirty="0">
                <a:solidFill>
                  <a:srgbClr val="53284F"/>
                </a:solidFill>
                <a:latin typeface="Arial"/>
                <a:cs typeface="Arial"/>
              </a:rPr>
              <a:t>To develop a toolkit which can make data collection consistent in order to demonstrate EA impact to funders and government.</a:t>
            </a:r>
          </a:p>
          <a:p>
            <a:pPr marL="285750" indent="-285750">
              <a:buFont typeface="Arial" panose="020B0604020202020204" pitchFamily="34" charset="0"/>
              <a:buChar char="•"/>
            </a:pPr>
            <a:endParaRPr lang="en-GB" sz="1600" dirty="0">
              <a:solidFill>
                <a:srgbClr val="53284F"/>
              </a:solidFill>
              <a:latin typeface="Arial"/>
              <a:cs typeface="Arial"/>
            </a:endParaRPr>
          </a:p>
          <a:p>
            <a:pPr marL="285750" indent="-285750">
              <a:buFont typeface="Arial" panose="020B0604020202020204" pitchFamily="34" charset="0"/>
              <a:buChar char="•"/>
            </a:pPr>
            <a:r>
              <a:rPr lang="en-GB" sz="1600" dirty="0">
                <a:solidFill>
                  <a:srgbClr val="53284F"/>
                </a:solidFill>
                <a:latin typeface="Arial"/>
                <a:cs typeface="Arial"/>
              </a:rPr>
              <a:t>To develop a barometer or confidence index to understand the continually emerging issues faced by entrepreneurs, micros and small businesses.</a:t>
            </a:r>
          </a:p>
          <a:p>
            <a:pPr defTabSz="457200">
              <a:buClr>
                <a:srgbClr val="BB133E"/>
              </a:buClr>
              <a:buSzPct val="100000"/>
              <a:defRPr/>
            </a:pPr>
            <a:endParaRPr lang="en-US" dirty="0">
              <a:solidFill>
                <a:srgbClr val="53284F"/>
              </a:solidFill>
              <a:latin typeface="Arial"/>
              <a:cs typeface="Arial"/>
            </a:endParaRPr>
          </a:p>
        </p:txBody>
      </p:sp>
      <p:sp>
        <p:nvSpPr>
          <p:cNvPr id="8" name="TextBox 7"/>
          <p:cNvSpPr txBox="1"/>
          <p:nvPr/>
        </p:nvSpPr>
        <p:spPr>
          <a:xfrm>
            <a:off x="1980870" y="6321405"/>
            <a:ext cx="8479309" cy="369332"/>
          </a:xfrm>
          <a:prstGeom prst="rect">
            <a:avLst/>
          </a:prstGeom>
          <a:noFill/>
        </p:spPr>
        <p:txBody>
          <a:bodyPr wrap="square" lIns="0" tIns="0" rIns="0" bIns="0" rtlCol="0">
            <a:spAutoFit/>
          </a:bodyPr>
          <a:lstStyle/>
          <a:p>
            <a:pPr algn="ctr" defTabSz="457200">
              <a:defRPr/>
            </a:pPr>
            <a:r>
              <a:rPr lang="en-US" sz="2400" b="1" dirty="0">
                <a:solidFill>
                  <a:srgbClr val="BB133E"/>
                </a:solidFill>
                <a:latin typeface="Arial"/>
                <a:cs typeface="Arial"/>
              </a:rPr>
              <a:t>The Home of Enterprise Support</a:t>
            </a:r>
          </a:p>
        </p:txBody>
      </p:sp>
      <p:pic>
        <p:nvPicPr>
          <p:cNvPr id="2" name="Picture 1"/>
          <p:cNvPicPr>
            <a:picLocks noChangeAspect="1"/>
          </p:cNvPicPr>
          <p:nvPr/>
        </p:nvPicPr>
        <p:blipFill>
          <a:blip r:embed="rId4"/>
          <a:stretch>
            <a:fillRect/>
          </a:stretch>
        </p:blipFill>
        <p:spPr>
          <a:xfrm>
            <a:off x="9561658" y="5699660"/>
            <a:ext cx="1109568" cy="1158340"/>
          </a:xfrm>
          <a:prstGeom prst="rect">
            <a:avLst/>
          </a:prstGeom>
        </p:spPr>
      </p:pic>
    </p:spTree>
    <p:extLst>
      <p:ext uri="{BB962C8B-B14F-4D97-AF65-F5344CB8AC3E}">
        <p14:creationId xmlns:p14="http://schemas.microsoft.com/office/powerpoint/2010/main" val="350400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25A6D-FE92-4150-9581-E03FCB66A0E7}"/>
              </a:ext>
            </a:extLst>
          </p:cNvPr>
          <p:cNvSpPr>
            <a:spLocks noGrp="1"/>
          </p:cNvSpPr>
          <p:nvPr>
            <p:ph type="title"/>
          </p:nvPr>
        </p:nvSpPr>
        <p:spPr/>
        <p:txBody>
          <a:bodyPr>
            <a:normAutofit fontScale="90000"/>
          </a:bodyPr>
          <a:lstStyle/>
          <a:p>
            <a:r>
              <a:rPr lang="en-GB" sz="3200" dirty="0"/>
              <a:t>Programme specific objectives / </a:t>
            </a:r>
            <a:r>
              <a:rPr lang="fr-FR" altLang="en-US" sz="3600" i="1" dirty="0">
                <a:solidFill>
                  <a:schemeClr val="bg2"/>
                </a:solidFill>
              </a:rPr>
              <a:t>Objectifs spécifiques du programme </a:t>
            </a:r>
            <a:br>
              <a:rPr lang="fr-FR" altLang="en-US" sz="2400" dirty="0">
                <a:solidFill>
                  <a:schemeClr val="tx1"/>
                </a:solidFill>
                <a:latin typeface="Arial" panose="020B0604020202020204" pitchFamily="34" charset="0"/>
              </a:rPr>
            </a:br>
            <a:r>
              <a:rPr lang="en-GB" sz="3200" dirty="0"/>
              <a:t> </a:t>
            </a:r>
          </a:p>
        </p:txBody>
      </p:sp>
      <p:pic>
        <p:nvPicPr>
          <p:cNvPr id="4" name="Picture 3">
            <a:extLst>
              <a:ext uri="{FF2B5EF4-FFF2-40B4-BE49-F238E27FC236}">
                <a16:creationId xmlns:a16="http://schemas.microsoft.com/office/drawing/2014/main" id="{F1CEC5DF-8B21-46F2-8D5E-9F49CFE772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568" y="1861101"/>
            <a:ext cx="1155839" cy="1155839"/>
          </a:xfrm>
          <a:prstGeom prst="rect">
            <a:avLst/>
          </a:prstGeom>
          <a:noFill/>
          <a:ln>
            <a:noFill/>
          </a:ln>
        </p:spPr>
      </p:pic>
      <p:pic>
        <p:nvPicPr>
          <p:cNvPr id="5" name="Picture 4">
            <a:extLst>
              <a:ext uri="{FF2B5EF4-FFF2-40B4-BE49-F238E27FC236}">
                <a16:creationId xmlns:a16="http://schemas.microsoft.com/office/drawing/2014/main" id="{32F793DC-237F-458F-94B3-96029B034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6862946" y="1903963"/>
            <a:ext cx="1112977" cy="1112977"/>
          </a:xfrm>
          <a:prstGeom prst="rect">
            <a:avLst/>
          </a:prstGeom>
          <a:noFill/>
          <a:ln>
            <a:noFill/>
          </a:ln>
        </p:spPr>
      </p:pic>
      <p:pic>
        <p:nvPicPr>
          <p:cNvPr id="6" name="Picture 5">
            <a:extLst>
              <a:ext uri="{FF2B5EF4-FFF2-40B4-BE49-F238E27FC236}">
                <a16:creationId xmlns:a16="http://schemas.microsoft.com/office/drawing/2014/main" id="{96FAA876-F10A-4065-81CF-F1EDF39DD6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064757" y="2941552"/>
            <a:ext cx="1155839" cy="1155839"/>
          </a:xfrm>
          <a:prstGeom prst="rect">
            <a:avLst/>
          </a:prstGeom>
          <a:noFill/>
          <a:ln>
            <a:noFill/>
          </a:ln>
        </p:spPr>
      </p:pic>
      <p:pic>
        <p:nvPicPr>
          <p:cNvPr id="7" name="Picture 6">
            <a:extLst>
              <a:ext uri="{FF2B5EF4-FFF2-40B4-BE49-F238E27FC236}">
                <a16:creationId xmlns:a16="http://schemas.microsoft.com/office/drawing/2014/main" id="{73455EB9-970E-4512-A984-3B67BBCD1E8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3567" y="4133475"/>
            <a:ext cx="1113291" cy="1113291"/>
          </a:xfrm>
          <a:prstGeom prst="rect">
            <a:avLst/>
          </a:prstGeom>
          <a:noFill/>
          <a:ln>
            <a:noFill/>
          </a:ln>
        </p:spPr>
      </p:pic>
      <p:pic>
        <p:nvPicPr>
          <p:cNvPr id="8" name="Picture 7">
            <a:extLst>
              <a:ext uri="{FF2B5EF4-FFF2-40B4-BE49-F238E27FC236}">
                <a16:creationId xmlns:a16="http://schemas.microsoft.com/office/drawing/2014/main" id="{4FB8746A-6ACB-4898-849D-FBC104176EC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2946" y="4148514"/>
            <a:ext cx="1184419" cy="1184419"/>
          </a:xfrm>
          <a:prstGeom prst="rect">
            <a:avLst/>
          </a:prstGeom>
          <a:noFill/>
          <a:ln>
            <a:noFill/>
          </a:ln>
        </p:spPr>
      </p:pic>
      <p:sp>
        <p:nvSpPr>
          <p:cNvPr id="9" name="TextBox 8">
            <a:extLst>
              <a:ext uri="{FF2B5EF4-FFF2-40B4-BE49-F238E27FC236}">
                <a16:creationId xmlns:a16="http://schemas.microsoft.com/office/drawing/2014/main" id="{EBBAE772-11CA-4AF4-8231-D5A11EA1DE3C}"/>
              </a:ext>
            </a:extLst>
          </p:cNvPr>
          <p:cNvSpPr txBox="1"/>
          <p:nvPr/>
        </p:nvSpPr>
        <p:spPr>
          <a:xfrm>
            <a:off x="2502469" y="1945634"/>
            <a:ext cx="6096000" cy="707886"/>
          </a:xfrm>
          <a:prstGeom prst="rect">
            <a:avLst/>
          </a:prstGeom>
          <a:noFill/>
        </p:spPr>
        <p:txBody>
          <a:bodyPr wrap="square">
            <a:spAutoFit/>
          </a:bodyPr>
          <a:lstStyle/>
          <a:p>
            <a:r>
              <a:rPr lang="en-GB"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Innovation / </a:t>
            </a:r>
            <a:r>
              <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Innovation </a:t>
            </a:r>
          </a:p>
          <a:p>
            <a:r>
              <a:rPr lang="en-GB"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17 projects / projets</a:t>
            </a:r>
          </a:p>
        </p:txBody>
      </p:sp>
      <p:sp>
        <p:nvSpPr>
          <p:cNvPr id="11" name="TextBox 10">
            <a:extLst>
              <a:ext uri="{FF2B5EF4-FFF2-40B4-BE49-F238E27FC236}">
                <a16:creationId xmlns:a16="http://schemas.microsoft.com/office/drawing/2014/main" id="{D8AB8588-74E2-4B1A-819B-BE501F3AF4B3}"/>
              </a:ext>
            </a:extLst>
          </p:cNvPr>
          <p:cNvSpPr txBox="1"/>
          <p:nvPr/>
        </p:nvSpPr>
        <p:spPr>
          <a:xfrm>
            <a:off x="8055985" y="1954089"/>
            <a:ext cx="6096000" cy="1015663"/>
          </a:xfrm>
          <a:prstGeom prst="rect">
            <a:avLst/>
          </a:prstGeom>
          <a:noFill/>
        </p:spPr>
        <p:txBody>
          <a:bodyPr wrap="square">
            <a:spAutoFit/>
          </a:bodyPr>
          <a:lstStyle/>
          <a:p>
            <a:r>
              <a:rPr lang="en-GB"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Social Innovation / </a:t>
            </a:r>
          </a:p>
          <a:p>
            <a:r>
              <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Innovation </a:t>
            </a:r>
            <a:r>
              <a:rPr lang="en-GB" sz="2000" i="1" dirty="0" err="1">
                <a:solidFill>
                  <a:schemeClr val="bg2"/>
                </a:solidFill>
                <a:latin typeface="Open Sans" panose="020B0606030504020204" pitchFamily="34" charset="0"/>
                <a:ea typeface="Open Sans" panose="020B0606030504020204" pitchFamily="34" charset="0"/>
                <a:cs typeface="Open Sans" panose="020B0606030504020204" pitchFamily="34" charset="0"/>
              </a:rPr>
              <a:t>sociale</a:t>
            </a:r>
            <a:endPar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r>
              <a:rPr lang="en-GB"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8 projects / projets</a:t>
            </a:r>
          </a:p>
        </p:txBody>
      </p:sp>
      <p:sp>
        <p:nvSpPr>
          <p:cNvPr id="13" name="TextBox 12">
            <a:extLst>
              <a:ext uri="{FF2B5EF4-FFF2-40B4-BE49-F238E27FC236}">
                <a16:creationId xmlns:a16="http://schemas.microsoft.com/office/drawing/2014/main" id="{0BE87CFB-E929-453D-AD44-F2AB63C510CF}"/>
              </a:ext>
            </a:extLst>
          </p:cNvPr>
          <p:cNvSpPr txBox="1"/>
          <p:nvPr/>
        </p:nvSpPr>
        <p:spPr>
          <a:xfrm>
            <a:off x="5379489" y="3085663"/>
            <a:ext cx="7202556" cy="1015663"/>
          </a:xfrm>
          <a:prstGeom prst="rect">
            <a:avLst/>
          </a:prstGeom>
          <a:noFill/>
        </p:spPr>
        <p:txBody>
          <a:bodyPr wrap="square">
            <a:spAutoFit/>
          </a:bodyPr>
          <a:lstStyle/>
          <a:p>
            <a:r>
              <a:rPr lang="en-GB"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Low Carbon Technologies / </a:t>
            </a:r>
          </a:p>
          <a:p>
            <a:r>
              <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Technologies bas carbone</a:t>
            </a:r>
          </a:p>
          <a:p>
            <a:r>
              <a:rPr lang="en-GB"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11 projects / projets</a:t>
            </a:r>
          </a:p>
        </p:txBody>
      </p:sp>
      <p:sp>
        <p:nvSpPr>
          <p:cNvPr id="15" name="TextBox 14">
            <a:extLst>
              <a:ext uri="{FF2B5EF4-FFF2-40B4-BE49-F238E27FC236}">
                <a16:creationId xmlns:a16="http://schemas.microsoft.com/office/drawing/2014/main" id="{BB583EBC-0AB4-41DE-848C-15D77534A35D}"/>
              </a:ext>
            </a:extLst>
          </p:cNvPr>
          <p:cNvSpPr txBox="1"/>
          <p:nvPr/>
        </p:nvSpPr>
        <p:spPr>
          <a:xfrm>
            <a:off x="2494722" y="4213066"/>
            <a:ext cx="7202556" cy="1015663"/>
          </a:xfrm>
          <a:prstGeom prst="rect">
            <a:avLst/>
          </a:prstGeom>
          <a:noFill/>
        </p:spPr>
        <p:txBody>
          <a:bodyPr wrap="square">
            <a:spAutoFit/>
          </a:bodyPr>
          <a:lstStyle/>
          <a:p>
            <a:r>
              <a:rPr lang="en-GB"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Natural &amp; Cultural Heritage / </a:t>
            </a:r>
          </a:p>
          <a:p>
            <a:r>
              <a:rPr lang="en-GB" sz="2000" i="1" dirty="0" err="1">
                <a:solidFill>
                  <a:schemeClr val="bg2"/>
                </a:solidFill>
                <a:latin typeface="Open Sans" panose="020B0606030504020204" pitchFamily="34" charset="0"/>
                <a:ea typeface="Open Sans" panose="020B0606030504020204" pitchFamily="34" charset="0"/>
                <a:cs typeface="Open Sans" panose="020B0606030504020204" pitchFamily="34" charset="0"/>
              </a:rPr>
              <a:t>Patrimoine</a:t>
            </a:r>
            <a:r>
              <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 naturel et </a:t>
            </a:r>
            <a:r>
              <a:rPr lang="en-GB" sz="2000" i="1" dirty="0" err="1">
                <a:solidFill>
                  <a:schemeClr val="bg2"/>
                </a:solidFill>
                <a:latin typeface="Open Sans" panose="020B0606030504020204" pitchFamily="34" charset="0"/>
                <a:ea typeface="Open Sans" panose="020B0606030504020204" pitchFamily="34" charset="0"/>
                <a:cs typeface="Open Sans" panose="020B0606030504020204" pitchFamily="34" charset="0"/>
              </a:rPr>
              <a:t>culturel</a:t>
            </a:r>
            <a:r>
              <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p>
          <a:p>
            <a:r>
              <a:rPr lang="en-GB"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5 projects / projets</a:t>
            </a:r>
          </a:p>
        </p:txBody>
      </p:sp>
      <p:sp>
        <p:nvSpPr>
          <p:cNvPr id="17" name="TextBox 16">
            <a:extLst>
              <a:ext uri="{FF2B5EF4-FFF2-40B4-BE49-F238E27FC236}">
                <a16:creationId xmlns:a16="http://schemas.microsoft.com/office/drawing/2014/main" id="{F30FC537-213B-4777-8832-56DAF5899E68}"/>
              </a:ext>
            </a:extLst>
          </p:cNvPr>
          <p:cNvSpPr txBox="1"/>
          <p:nvPr/>
        </p:nvSpPr>
        <p:spPr>
          <a:xfrm>
            <a:off x="8206258" y="4048225"/>
            <a:ext cx="7202556" cy="1631216"/>
          </a:xfrm>
          <a:prstGeom prst="rect">
            <a:avLst/>
          </a:prstGeom>
          <a:noFill/>
        </p:spPr>
        <p:txBody>
          <a:bodyPr wrap="square">
            <a:spAutoFit/>
          </a:bodyPr>
          <a:lstStyle/>
          <a:p>
            <a:r>
              <a:rPr lang="en-GB"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Coastal and Transitional </a:t>
            </a:r>
          </a:p>
          <a:p>
            <a:r>
              <a:rPr lang="en-GB"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Water Ecosystems / </a:t>
            </a:r>
          </a:p>
          <a:p>
            <a:r>
              <a:rPr lang="fr-FR"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Écosystèmes côtiers et </a:t>
            </a:r>
          </a:p>
          <a:p>
            <a:r>
              <a:rPr lang="fr-FR" sz="2000" i="1" dirty="0">
                <a:solidFill>
                  <a:schemeClr val="bg2"/>
                </a:solidFill>
                <a:latin typeface="Open Sans" panose="020B0606030504020204" pitchFamily="34" charset="0"/>
                <a:ea typeface="Open Sans" panose="020B0606030504020204" pitchFamily="34" charset="0"/>
                <a:cs typeface="Open Sans" panose="020B0606030504020204" pitchFamily="34" charset="0"/>
              </a:rPr>
              <a:t>des eaux de transition</a:t>
            </a:r>
            <a:endParaRPr lang="en-GB" sz="2000" i="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r>
              <a:rPr lang="en-GB"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10 projects / projets</a:t>
            </a:r>
          </a:p>
        </p:txBody>
      </p:sp>
      <p:cxnSp>
        <p:nvCxnSpPr>
          <p:cNvPr id="14" name="Straight Connector 13">
            <a:extLst>
              <a:ext uri="{FF2B5EF4-FFF2-40B4-BE49-F238E27FC236}">
                <a16:creationId xmlns:a16="http://schemas.microsoft.com/office/drawing/2014/main" id="{7D82496C-150D-43B8-8728-F37F7219200B}"/>
              </a:ext>
            </a:extLst>
          </p:cNvPr>
          <p:cNvCxnSpPr/>
          <p:nvPr/>
        </p:nvCxnSpPr>
        <p:spPr>
          <a:xfrm>
            <a:off x="2472000" y="1390467"/>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EFE70EF3-ED24-4B32-9886-99EA8566C2A2}"/>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8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8167" y="1562741"/>
            <a:ext cx="41905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TIGER </a:t>
            </a:r>
            <a:r>
              <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 Tidal Stream Industry Energiser Project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735429" y="1565466"/>
            <a:ext cx="804768" cy="804768"/>
          </a:xfrm>
          <a:prstGeom prst="rect">
            <a:avLst/>
          </a:prstGeom>
        </p:spPr>
      </p:pic>
      <p:sp>
        <p:nvSpPr>
          <p:cNvPr id="2" name="Rectangle 1"/>
          <p:cNvSpPr/>
          <p:nvPr/>
        </p:nvSpPr>
        <p:spPr>
          <a:xfrm>
            <a:off x="7043812" y="4729691"/>
            <a:ext cx="455769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EXPERIENCE - </a:t>
            </a:r>
            <a:r>
              <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Experiential Tourism to Extend the Visitor Season</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p:blipFill>
        <p:spPr>
          <a:xfrm>
            <a:off x="6061725" y="4662346"/>
            <a:ext cx="804768" cy="80476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p:blipFill>
        <p:spPr>
          <a:xfrm>
            <a:off x="1728167" y="2690190"/>
            <a:ext cx="3959499" cy="2639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6317" r="16317"/>
          <a:stretch/>
        </p:blipFill>
        <p:spPr>
          <a:xfrm>
            <a:off x="7603735" y="1467832"/>
            <a:ext cx="3090612" cy="3058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1BA1652B-A441-4882-BF6F-CE62BE1E5EF1}"/>
              </a:ext>
            </a:extLst>
          </p:cNvPr>
          <p:cNvSpPr txBox="1"/>
          <p:nvPr/>
        </p:nvSpPr>
        <p:spPr>
          <a:xfrm>
            <a:off x="556274" y="419718"/>
            <a:ext cx="8837705" cy="1077218"/>
          </a:xfrm>
          <a:prstGeom prst="rect">
            <a:avLst/>
          </a:prstGeom>
          <a:noFill/>
        </p:spPr>
        <p:txBody>
          <a:bodyPr wrap="square">
            <a:spAutoFit/>
          </a:bodyPr>
          <a:lstStyle/>
          <a:p>
            <a:pPr>
              <a:defRPr/>
            </a:pPr>
            <a:r>
              <a:rPr kumimoji="0" lang="en-GB" sz="3200" i="0" u="none" strike="noStrike" kern="1200" cap="none" spc="0" normalizeH="0" baseline="0" noProof="0" dirty="0">
                <a:ln>
                  <a:noFill/>
                </a:ln>
                <a:solidFill>
                  <a:srgbClr val="9FAEE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Project Examples / </a:t>
            </a:r>
            <a:r>
              <a:rPr kumimoji="0" lang="fr-FR" sz="3200" i="1" u="none" strike="noStrike" kern="1200" cap="none" spc="0" normalizeH="0" baseline="0" noProof="0" dirty="0">
                <a:ln>
                  <a:noFill/>
                </a:ln>
                <a:solidFill>
                  <a:schemeClr val="bg2"/>
                </a:solidFill>
                <a:effectLst/>
                <a:uLnTx/>
                <a:uFillTx/>
                <a:latin typeface="Open Sans" panose="020B0606030504020204" pitchFamily="34" charset="0"/>
                <a:ea typeface="Open Sans" panose="020B0606030504020204" pitchFamily="34" charset="0"/>
                <a:cs typeface="Open Sans" panose="020B0606030504020204" pitchFamily="34" charset="0"/>
              </a:rPr>
              <a:t>E</a:t>
            </a:r>
            <a:r>
              <a:rPr lang="fr-FR" altLang="en-US" sz="3200" i="1" dirty="0" err="1">
                <a:solidFill>
                  <a:schemeClr val="bg2"/>
                </a:solidFill>
                <a:latin typeface="Open Sans" panose="020B0606030504020204" pitchFamily="34" charset="0"/>
                <a:ea typeface="Open Sans" panose="020B0606030504020204" pitchFamily="34" charset="0"/>
                <a:cs typeface="Open Sans" panose="020B0606030504020204" pitchFamily="34" charset="0"/>
              </a:rPr>
              <a:t>xemples</a:t>
            </a:r>
            <a:r>
              <a:rPr lang="fr-FR" altLang="en-US" sz="3200" i="1" dirty="0">
                <a:solidFill>
                  <a:schemeClr val="bg2"/>
                </a:solidFill>
                <a:latin typeface="Open Sans" panose="020B0606030504020204" pitchFamily="34" charset="0"/>
                <a:ea typeface="Open Sans" panose="020B0606030504020204" pitchFamily="34" charset="0"/>
                <a:cs typeface="Open Sans" panose="020B0606030504020204" pitchFamily="34" charset="0"/>
              </a:rPr>
              <a:t> de projets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i="0" u="none" strike="noStrike" kern="1200" cap="none" spc="0" normalizeH="0" baseline="0" noProof="0" dirty="0">
              <a:ln>
                <a:noFill/>
              </a:ln>
              <a:solidFill>
                <a:srgbClr val="9FAEE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3F990B84-BBE0-4BD3-B47A-65DB4241A25C}"/>
              </a:ext>
            </a:extLst>
          </p:cNvPr>
          <p:cNvCxnSpPr/>
          <p:nvPr/>
        </p:nvCxnSpPr>
        <p:spPr>
          <a:xfrm>
            <a:off x="2464380" y="1150437"/>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sp>
        <p:nvSpPr>
          <p:cNvPr id="5" name="Rectangle 1">
            <a:extLst>
              <a:ext uri="{FF2B5EF4-FFF2-40B4-BE49-F238E27FC236}">
                <a16:creationId xmlns:a16="http://schemas.microsoft.com/office/drawing/2014/main" id="{46F8D1DE-88C8-4F31-A45C-39563CFF2C23}"/>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37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50836" y="1503020"/>
            <a:ext cx="41905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INCREASE VS </a:t>
            </a:r>
            <a:r>
              <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 Increase Valorisation </a:t>
            </a:r>
            <a:r>
              <a:rPr kumimoji="0" lang="en-GB" sz="2400" b="0" i="1" u="none" strike="noStrike" kern="1200" cap="none" spc="0" normalizeH="0" baseline="0" noProof="0" dirty="0" err="1">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Sociale</a:t>
            </a:r>
            <a:endPar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358098" y="1516786"/>
            <a:ext cx="804768" cy="809190"/>
          </a:xfrm>
          <a:prstGeom prst="rect">
            <a:avLst/>
          </a:prstGeom>
        </p:spPr>
      </p:pic>
      <p:sp>
        <p:nvSpPr>
          <p:cNvPr id="2" name="Rectangle 1"/>
          <p:cNvSpPr/>
          <p:nvPr/>
        </p:nvSpPr>
        <p:spPr>
          <a:xfrm>
            <a:off x="4853472" y="3118865"/>
            <a:ext cx="455769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REVERT – </a:t>
            </a:r>
            <a:r>
              <a:rPr kumimoji="0" lang="en-GB" sz="240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The Reversible Dementia Project</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1788" y="3107495"/>
            <a:ext cx="804768" cy="81021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9954" y="2534085"/>
            <a:ext cx="2996139" cy="1997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6317" r="16317"/>
          <a:stretch/>
        </p:blipFill>
        <p:spPr>
          <a:xfrm rot="5400000">
            <a:off x="4519501" y="3807119"/>
            <a:ext cx="2043697" cy="2853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Connector 8">
            <a:extLst>
              <a:ext uri="{FF2B5EF4-FFF2-40B4-BE49-F238E27FC236}">
                <a16:creationId xmlns:a16="http://schemas.microsoft.com/office/drawing/2014/main" id="{79B54E45-F70D-49CC-8B15-C9DEACF3D734}"/>
              </a:ext>
            </a:extLst>
          </p:cNvPr>
          <p:cNvCxnSpPr/>
          <p:nvPr/>
        </p:nvCxnSpPr>
        <p:spPr>
          <a:xfrm>
            <a:off x="2472000" y="1320362"/>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DC51E0-CFCF-4E4D-8420-1AEA7A9A438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3290" y="1537481"/>
            <a:ext cx="844139" cy="844139"/>
          </a:xfrm>
          <a:prstGeom prst="rect">
            <a:avLst/>
          </a:prstGeom>
          <a:noFill/>
          <a:ln>
            <a:noFill/>
          </a:ln>
        </p:spPr>
      </p:pic>
      <p:sp>
        <p:nvSpPr>
          <p:cNvPr id="13" name="TextBox 12">
            <a:extLst>
              <a:ext uri="{FF2B5EF4-FFF2-40B4-BE49-F238E27FC236}">
                <a16:creationId xmlns:a16="http://schemas.microsoft.com/office/drawing/2014/main" id="{9C49320D-5D71-493E-A4FF-BD9347534855}"/>
              </a:ext>
            </a:extLst>
          </p:cNvPr>
          <p:cNvSpPr txBox="1"/>
          <p:nvPr/>
        </p:nvSpPr>
        <p:spPr>
          <a:xfrm>
            <a:off x="7315911" y="1472587"/>
            <a:ext cx="419051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PACCO </a:t>
            </a:r>
            <a:r>
              <a:rPr kumimoji="0" lang="en-GB" sz="2400" b="0" i="1"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 Promoting Adaptation to Changing Coasts</a:t>
            </a:r>
          </a:p>
        </p:txBody>
      </p:sp>
      <p:pic>
        <p:nvPicPr>
          <p:cNvPr id="14" name="Picture 13">
            <a:extLst>
              <a:ext uri="{FF2B5EF4-FFF2-40B4-BE49-F238E27FC236}">
                <a16:creationId xmlns:a16="http://schemas.microsoft.com/office/drawing/2014/main" id="{9580785E-F308-4908-87B9-24CDC3C47351}"/>
              </a:ext>
            </a:extLst>
          </p:cNvPr>
          <p:cNvPicPr>
            <a:picLocks noChangeAspect="1"/>
          </p:cNvPicPr>
          <p:nvPr/>
        </p:nvPicPr>
        <p:blipFill rotWithShape="1">
          <a:blip r:embed="rId8">
            <a:extLst>
              <a:ext uri="{28A0092B-C50C-407E-A947-70E740481C1C}">
                <a14:useLocalDpi xmlns:a14="http://schemas.microsoft.com/office/drawing/2010/main" val="0"/>
              </a:ext>
            </a:extLst>
          </a:blip>
          <a:srcRect l="26128" r="26128"/>
          <a:stretch/>
        </p:blipFill>
        <p:spPr>
          <a:xfrm>
            <a:off x="8445417" y="2534085"/>
            <a:ext cx="2268465" cy="3167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B80FC34D-A776-4EE4-B544-F5FD11458066}"/>
              </a:ext>
            </a:extLst>
          </p:cNvPr>
          <p:cNvSpPr txBox="1"/>
          <p:nvPr/>
        </p:nvSpPr>
        <p:spPr>
          <a:xfrm>
            <a:off x="556274" y="419718"/>
            <a:ext cx="8837705" cy="1077218"/>
          </a:xfrm>
          <a:prstGeom prst="rect">
            <a:avLst/>
          </a:prstGeom>
          <a:noFill/>
        </p:spPr>
        <p:txBody>
          <a:bodyPr wrap="square">
            <a:spAutoFit/>
          </a:bodyPr>
          <a:lstStyle/>
          <a:p>
            <a:pPr>
              <a:defRPr/>
            </a:pPr>
            <a:r>
              <a:rPr kumimoji="0" lang="en-GB" sz="3200" i="0" u="none" strike="noStrike" kern="1200" cap="none" spc="0" normalizeH="0" baseline="0" noProof="0" dirty="0">
                <a:ln>
                  <a:noFill/>
                </a:ln>
                <a:solidFill>
                  <a:srgbClr val="9FAEE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Project Examples / </a:t>
            </a:r>
            <a:r>
              <a:rPr kumimoji="0" lang="fr-FR" sz="3200" i="1" u="none" strike="noStrike" kern="1200" cap="none" spc="0" normalizeH="0" baseline="0" noProof="0" dirty="0">
                <a:ln>
                  <a:noFill/>
                </a:ln>
                <a:solidFill>
                  <a:schemeClr val="bg2"/>
                </a:solidFill>
                <a:effectLst/>
                <a:uLnTx/>
                <a:uFillTx/>
                <a:latin typeface="Open Sans" panose="020B0606030504020204" pitchFamily="34" charset="0"/>
                <a:ea typeface="Open Sans" panose="020B0606030504020204" pitchFamily="34" charset="0"/>
                <a:cs typeface="Open Sans" panose="020B0606030504020204" pitchFamily="34" charset="0"/>
              </a:rPr>
              <a:t>E</a:t>
            </a:r>
            <a:r>
              <a:rPr lang="fr-FR" altLang="en-US" sz="3200" i="1" dirty="0" err="1">
                <a:solidFill>
                  <a:schemeClr val="bg2"/>
                </a:solidFill>
                <a:latin typeface="Open Sans" panose="020B0606030504020204" pitchFamily="34" charset="0"/>
                <a:ea typeface="Open Sans" panose="020B0606030504020204" pitchFamily="34" charset="0"/>
                <a:cs typeface="Open Sans" panose="020B0606030504020204" pitchFamily="34" charset="0"/>
              </a:rPr>
              <a:t>xemples</a:t>
            </a:r>
            <a:r>
              <a:rPr lang="fr-FR" altLang="en-US" sz="3200" i="1" dirty="0">
                <a:solidFill>
                  <a:schemeClr val="bg2"/>
                </a:solidFill>
                <a:latin typeface="Open Sans" panose="020B0606030504020204" pitchFamily="34" charset="0"/>
                <a:ea typeface="Open Sans" panose="020B0606030504020204" pitchFamily="34" charset="0"/>
                <a:cs typeface="Open Sans" panose="020B0606030504020204" pitchFamily="34" charset="0"/>
              </a:rPr>
              <a:t> de projets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i="0" u="none" strike="noStrike" kern="1200" cap="none" spc="0" normalizeH="0" baseline="0" noProof="0" dirty="0">
              <a:ln>
                <a:noFill/>
              </a:ln>
              <a:solidFill>
                <a:srgbClr val="9FAEE5">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1244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16DC-1387-49BD-8262-318BA9B925E0}"/>
              </a:ext>
            </a:extLst>
          </p:cNvPr>
          <p:cNvSpPr>
            <a:spLocks noGrp="1"/>
          </p:cNvSpPr>
          <p:nvPr>
            <p:ph type="title"/>
          </p:nvPr>
        </p:nvSpPr>
        <p:spPr/>
        <p:txBody>
          <a:bodyPr>
            <a:normAutofit fontScale="90000"/>
          </a:bodyPr>
          <a:lstStyle/>
          <a:p>
            <a:r>
              <a:rPr lang="en-GB" sz="3200" dirty="0"/>
              <a:t>Our Programme highlights /  </a:t>
            </a:r>
            <a:r>
              <a:rPr lang="fr-FR" sz="3600" i="1" dirty="0">
                <a:solidFill>
                  <a:schemeClr val="bg2"/>
                </a:solidFill>
              </a:rPr>
              <a:t>L</a:t>
            </a:r>
            <a:r>
              <a:rPr lang="fr-FR" altLang="en-US" sz="3600" i="1" dirty="0">
                <a:solidFill>
                  <a:schemeClr val="bg2"/>
                </a:solidFill>
              </a:rPr>
              <a:t>es temps forts de notre programme </a:t>
            </a:r>
            <a:br>
              <a:rPr lang="fr-FR" altLang="en-US" sz="2400" dirty="0">
                <a:solidFill>
                  <a:schemeClr val="tx1"/>
                </a:solidFill>
                <a:latin typeface="Arial" panose="020B0604020202020204" pitchFamily="34" charset="0"/>
              </a:rPr>
            </a:br>
            <a:endParaRPr lang="en-GB" sz="3200" dirty="0"/>
          </a:p>
        </p:txBody>
      </p:sp>
      <p:pic>
        <p:nvPicPr>
          <p:cNvPr id="3" name="Picture 2">
            <a:extLst>
              <a:ext uri="{FF2B5EF4-FFF2-40B4-BE49-F238E27FC236}">
                <a16:creationId xmlns:a16="http://schemas.microsoft.com/office/drawing/2014/main" id="{684939B4-F594-4CB8-91A3-47B3B261F864}"/>
              </a:ext>
            </a:extLst>
          </p:cNvPr>
          <p:cNvPicPr>
            <a:picLocks noChangeAspect="1"/>
          </p:cNvPicPr>
          <p:nvPr/>
        </p:nvPicPr>
        <p:blipFill rotWithShape="1">
          <a:blip r:embed="rId3"/>
          <a:srcRect r="7103"/>
          <a:stretch/>
        </p:blipFill>
        <p:spPr>
          <a:xfrm>
            <a:off x="9284360" y="1839654"/>
            <a:ext cx="2451267" cy="1319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1" name="Straight Connector 10">
            <a:extLst>
              <a:ext uri="{FF2B5EF4-FFF2-40B4-BE49-F238E27FC236}">
                <a16:creationId xmlns:a16="http://schemas.microsoft.com/office/drawing/2014/main" id="{54EC94D0-5AB0-416A-A83A-0A76C780A87C}"/>
              </a:ext>
            </a:extLst>
          </p:cNvPr>
          <p:cNvCxnSpPr/>
          <p:nvPr/>
        </p:nvCxnSpPr>
        <p:spPr>
          <a:xfrm>
            <a:off x="2472000" y="1390467"/>
            <a:ext cx="9720000" cy="0"/>
          </a:xfrm>
          <a:prstGeom prst="line">
            <a:avLst/>
          </a:prstGeom>
          <a:ln w="25400" cap="sq" cmpd="sng">
            <a:solidFill>
              <a:srgbClr val="9FAEE5"/>
            </a:solidFill>
          </a:ln>
        </p:spPr>
        <p:style>
          <a:lnRef idx="1">
            <a:schemeClr val="accent1"/>
          </a:lnRef>
          <a:fillRef idx="0">
            <a:schemeClr val="accent1"/>
          </a:fillRef>
          <a:effectRef idx="0">
            <a:schemeClr val="accent1"/>
          </a:effectRef>
          <a:fontRef idx="minor">
            <a:schemeClr val="tx1"/>
          </a:fontRef>
        </p:style>
      </p:cxnSp>
      <p:pic>
        <p:nvPicPr>
          <p:cNvPr id="1026" name="Picture 2" descr="Winner ">
            <a:extLst>
              <a:ext uri="{FF2B5EF4-FFF2-40B4-BE49-F238E27FC236}">
                <a16:creationId xmlns:a16="http://schemas.microsoft.com/office/drawing/2014/main" id="{7D57C449-2982-410C-A38D-BB3E69159FA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3" t="-4888" r="14122" b="4888"/>
          <a:stretch/>
        </p:blipFill>
        <p:spPr bwMode="auto">
          <a:xfrm>
            <a:off x="6773853" y="1839654"/>
            <a:ext cx="2141548" cy="1413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A42BA324-3815-49E0-B887-D05E4805F3BD}"/>
              </a:ext>
            </a:extLst>
          </p:cNvPr>
          <p:cNvSpPr txBox="1"/>
          <p:nvPr/>
        </p:nvSpPr>
        <p:spPr>
          <a:xfrm>
            <a:off x="456372" y="1690688"/>
            <a:ext cx="6161597"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Largest Interreg project / </a:t>
            </a:r>
            <a:r>
              <a:rPr lang="en-GB" i="1" dirty="0">
                <a:solidFill>
                  <a:schemeClr val="bg2"/>
                </a:solidFill>
                <a:latin typeface="Open Sans" panose="020B0606030504020204" pitchFamily="34" charset="0"/>
                <a:ea typeface="Open Sans" panose="020B0606030504020204" pitchFamily="34" charset="0"/>
                <a:cs typeface="Open Sans" panose="020B0606030504020204" pitchFamily="34" charset="0"/>
              </a:rPr>
              <a:t> Le plus grand projet Interreg </a:t>
            </a: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rPr>
              <a:t>TIGER</a:t>
            </a:r>
          </a:p>
          <a:p>
            <a:pPr marL="285750" indent="-285750">
              <a:buFont typeface="Arial" panose="020B0604020202020204" pitchFamily="34" charset="0"/>
              <a:buChar char="•"/>
            </a:pPr>
            <a:endPar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2 x Regiostars winners / </a:t>
            </a:r>
            <a:r>
              <a:rPr lang="en-GB" i="1" dirty="0">
                <a:solidFill>
                  <a:schemeClr val="bg2"/>
                </a:solidFill>
                <a:latin typeface="Open Sans" panose="020B0606030504020204" pitchFamily="34" charset="0"/>
                <a:ea typeface="Open Sans" panose="020B0606030504020204" pitchFamily="34" charset="0"/>
                <a:cs typeface="Open Sans" panose="020B0606030504020204" pitchFamily="34" charset="0"/>
              </a:rPr>
              <a:t>gagnants</a:t>
            </a: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 – </a:t>
            </a:r>
            <a:r>
              <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rPr>
              <a:t>CobBauge</a:t>
            </a: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 (2020) &amp; </a:t>
            </a:r>
            <a:r>
              <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rPr>
              <a:t>Coo-L Food </a:t>
            </a: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(2019)</a:t>
            </a:r>
          </a:p>
          <a:p>
            <a:pPr marL="285750" indent="-285750">
              <a:buFont typeface="Arial" panose="020B0604020202020204" pitchFamily="34" charset="0"/>
              <a:buChar char="•"/>
            </a:pPr>
            <a:endPar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Presence at COP27 /</a:t>
            </a:r>
            <a:r>
              <a:rPr kumimoji="0" lang="fr-FR" altLang="en-US" b="0" i="1"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présence à la </a:t>
            </a:r>
            <a:r>
              <a:rPr lang="en-GB" i="1" dirty="0">
                <a:solidFill>
                  <a:schemeClr val="bg2"/>
                </a:solidFill>
                <a:latin typeface="Open Sans" panose="020B0606030504020204" pitchFamily="34" charset="0"/>
                <a:ea typeface="Open Sans" panose="020B0606030504020204" pitchFamily="34" charset="0"/>
                <a:cs typeface="Open Sans" panose="020B0606030504020204" pitchFamily="34" charset="0"/>
              </a:rPr>
              <a:t>COP27</a:t>
            </a: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rPr>
              <a:t>– ReCon Soil</a:t>
            </a:r>
          </a:p>
          <a:p>
            <a:pPr marL="285750" indent="-285750">
              <a:buFont typeface="Arial" panose="020B0604020202020204" pitchFamily="34" charset="0"/>
              <a:buChar char="•"/>
            </a:pPr>
            <a:endPar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Promotion at the Tokyo Olympics / </a:t>
            </a:r>
            <a:r>
              <a:rPr lang="fr-FR" altLang="en-US" i="1" dirty="0">
                <a:solidFill>
                  <a:schemeClr val="bg2"/>
                </a:solidFill>
                <a:latin typeface="Open Sans" panose="020B0606030504020204" pitchFamily="34" charset="0"/>
                <a:ea typeface="Open Sans" panose="020B0606030504020204" pitchFamily="34" charset="0"/>
                <a:cs typeface="Open Sans" panose="020B0606030504020204" pitchFamily="34" charset="0"/>
              </a:rPr>
              <a:t>Promotion aux JO de Tokyo  </a:t>
            </a: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 </a:t>
            </a:r>
            <a:r>
              <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rPr>
              <a:t>PPP</a:t>
            </a:r>
          </a:p>
          <a:p>
            <a:pPr marL="285750" indent="-285750">
              <a:buFont typeface="Arial" panose="020B0604020202020204" pitchFamily="34" charset="0"/>
              <a:buChar char="•"/>
            </a:pPr>
            <a:endPar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rPr>
              <a:t>Exposure on national TV, BBC Countryfile /  </a:t>
            </a:r>
            <a:r>
              <a:rPr kumimoji="0" lang="fr-FR" altLang="en-US" b="0" i="1"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Exposition à la télévision nationale </a:t>
            </a:r>
            <a:r>
              <a:rPr lang="en-GB" b="1" dirty="0">
                <a:solidFill>
                  <a:srgbClr val="003399"/>
                </a:solidFill>
                <a:latin typeface="Open Sans" panose="020B0606030504020204" pitchFamily="34" charset="0"/>
                <a:ea typeface="Open Sans" panose="020B0606030504020204" pitchFamily="34" charset="0"/>
                <a:cs typeface="Open Sans" panose="020B0606030504020204" pitchFamily="34" charset="0"/>
              </a:rPr>
              <a:t>– PACCo</a:t>
            </a:r>
          </a:p>
          <a:p>
            <a:pPr marL="285750" indent="-285750">
              <a:buFont typeface="Arial" panose="020B0604020202020204" pitchFamily="34" charset="0"/>
              <a:buChar char="•"/>
            </a:pPr>
            <a:endPar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2" descr="Hannah Mills returning to the United Kingdom after her 2016 Olympic title. Source: Welsh Parliament">
            <a:extLst>
              <a:ext uri="{FF2B5EF4-FFF2-40B4-BE49-F238E27FC236}">
                <a16:creationId xmlns:a16="http://schemas.microsoft.com/office/drawing/2014/main" id="{3439D02A-BAA1-4965-92AC-E95F88976C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2552" y="3429000"/>
            <a:ext cx="2274881" cy="1516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a:extLst>
              <a:ext uri="{FF2B5EF4-FFF2-40B4-BE49-F238E27FC236}">
                <a16:creationId xmlns:a16="http://schemas.microsoft.com/office/drawing/2014/main" id="{78E8B506-94EC-450E-AAB4-B643F7BE27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3853" y="3518124"/>
            <a:ext cx="2141548" cy="1427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1">
            <a:extLst>
              <a:ext uri="{FF2B5EF4-FFF2-40B4-BE49-F238E27FC236}">
                <a16:creationId xmlns:a16="http://schemas.microsoft.com/office/drawing/2014/main" id="{F9299816-AFCC-4FA4-88C8-A8BEBEBA1E27}"/>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9E8191E0-85E9-45B8-BBC0-91C850816E76}"/>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FDAA958A-131D-4FCD-B0F7-7B5E41B55E94}"/>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F5BFEF2F-7B81-46A4-8348-D899D15D99FB}"/>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2251292"/>
      </p:ext>
    </p:extLst>
  </p:cSld>
  <p:clrMapOvr>
    <a:masterClrMapping/>
  </p:clrMapOvr>
</p:sld>
</file>

<file path=ppt/theme/theme1.xml><?xml version="1.0" encoding="utf-8"?>
<a:theme xmlns:a="http://schemas.openxmlformats.org/drawingml/2006/main" name="Office Theme">
  <a:themeElements>
    <a:clrScheme name="France Channel England">
      <a:dk1>
        <a:sysClr val="windowText" lastClr="000000"/>
      </a:dk1>
      <a:lt1>
        <a:sysClr val="window" lastClr="FFFFFF"/>
      </a:lt1>
      <a:dk2>
        <a:srgbClr val="003399"/>
      </a:dk2>
      <a:lt2>
        <a:srgbClr val="9FAEE5"/>
      </a:lt2>
      <a:accent1>
        <a:srgbClr val="FFFF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1110</TotalTime>
  <Words>6326</Words>
  <Application>Microsoft Office PowerPoint</Application>
  <PresentationFormat>Widescreen</PresentationFormat>
  <Paragraphs>773</Paragraphs>
  <Slides>52</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Arial Bold</vt:lpstr>
      <vt:lpstr>Calibri</vt:lpstr>
      <vt:lpstr>Calibri Light</vt:lpstr>
      <vt:lpstr>Open Sans</vt:lpstr>
      <vt:lpstr>Open Sans</vt:lpstr>
      <vt:lpstr>TH SarabunPSK</vt:lpstr>
      <vt:lpstr>Office Theme</vt:lpstr>
      <vt:lpstr>PowerPoint Presentation</vt:lpstr>
      <vt:lpstr>Welcome  to the C-Care  Project Closure Event</vt:lpstr>
      <vt:lpstr>PowerPoint Presentation</vt:lpstr>
      <vt:lpstr>FCE Programme overview / Aperçu du programme FMA </vt:lpstr>
      <vt:lpstr>High-quality projects with real world impact / Des projets de haute qualité avec un impact réel  </vt:lpstr>
      <vt:lpstr>Programme specific objectives / Objectifs spécifiques du programme   </vt:lpstr>
      <vt:lpstr>PowerPoint Presentation</vt:lpstr>
      <vt:lpstr>PowerPoint Presentation</vt:lpstr>
      <vt:lpstr>Our Programme highlights /  Les temps forts de notre programme  </vt:lpstr>
      <vt:lpstr>Your project highlights /  Votre projet mis en avant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C-Care Respond, Reflect, Report C-Care Réagir, Réfléchir, Rendre Compte </vt:lpstr>
      <vt:lpstr>C-Care for social inclusion  C-Care pour l’insertion sociale </vt:lpstr>
      <vt:lpstr>C-Care – Business Support C-Care – Soutien aux Entreprises </vt:lpstr>
      <vt:lpstr>C-Care - Reset and redesign C-Care – Repartir sur de bonnes bases </vt:lpstr>
      <vt:lpstr>PowerPoint Presentation</vt:lpstr>
      <vt:lpstr>PowerPoint Presentation</vt:lpstr>
      <vt:lpstr>PowerPoint Presentation</vt:lpstr>
      <vt:lpstr>Agenda</vt:lpstr>
      <vt:lpstr>Organizational resilience: definition</vt:lpstr>
      <vt:lpstr>Organizational resilience: a continuum</vt:lpstr>
      <vt:lpstr>The case of the Covid-19 crisis: disturbances generated</vt:lpstr>
      <vt:lpstr>The case of the Covid-19 crisis: types of Business Models (BM) observed</vt:lpstr>
      <vt:lpstr>The case of the Covid-19 crisis: responses from more resilient SMEs</vt:lpstr>
      <vt:lpstr>Resilience factors</vt:lpstr>
      <vt:lpstr>Resilience factors</vt:lpstr>
      <vt:lpstr>Resilience factors</vt:lpstr>
      <vt:lpstr>Resilience factors</vt:lpstr>
      <vt:lpstr>Resilience factors</vt:lpstr>
      <vt:lpstr>Resilience factors</vt:lpstr>
      <vt:lpstr>Resilience factors</vt:lpstr>
      <vt:lpstr>Level of resilience</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Petraityte, Aiste</dc:creator>
  <cp:lastModifiedBy>Antonia Omirou</cp:lastModifiedBy>
  <cp:revision>99</cp:revision>
  <dcterms:created xsi:type="dcterms:W3CDTF">2016-04-11T07:06:32Z</dcterms:created>
  <dcterms:modified xsi:type="dcterms:W3CDTF">2023-02-27T15:24:06Z</dcterms:modified>
</cp:coreProperties>
</file>