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1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B57"/>
    <a:srgbClr val="FFCC00"/>
    <a:srgbClr val="9FAEE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75583" autoAdjust="0"/>
  </p:normalViewPr>
  <p:slideViewPr>
    <p:cSldViewPr snapToGrid="0">
      <p:cViewPr varScale="1">
        <p:scale>
          <a:sx n="85" d="100"/>
          <a:sy n="85" d="100"/>
        </p:scale>
        <p:origin x="16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Z:\Global\SHQ\SP%20EAU\EU%20FUNDING\Interreg%20V\Interreg%205A%20Channel%20Programme\C-Care%20Project\Tech%20Resilience%20Voucher%20Scheme\Management%20and%20Control\C-Care%20Tech%20Resilience%20Monitoring%20Logs\C-Care%20Tech%20Resilience%20Applications%20and%20Vouch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Z:\Global\SHQ\SP%20EAU\EU%20FUNDING\Interreg%20V\Interreg%205A%20Channel%20Programme\C-Care%20Project\Tech%20Resilience%20Voucher%20Scheme\Management%20and%20Control\C-Care%20Tech%20Resilience%20Monitoring%20Logs\C-Care%20Tech%20Resilience%20Applications%20and%20Vouch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Z:\Global\SHQ\SP%20EAU\EU%20FUNDING\Interreg%20V\Interreg%205A%20Channel%20Programme\C-Care%20Project\Tech%20Resilience%20Voucher%20Scheme\Management%20and%20Control\C-Care%20Tech%20Resilience%20Monitoring%20Logs\C-Care%20Tech%20Resilience%20Applications%20and%20Vouche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1843987511039793E-2"/>
          <c:w val="1"/>
          <c:h val="0.62227911084574128"/>
        </c:manualLayout>
      </c:layout>
      <c:pie3DChart>
        <c:varyColors val="1"/>
        <c:ser>
          <c:idx val="0"/>
          <c:order val="0"/>
          <c:tx>
            <c:strRef>
              <c:f>'Analysis by Location'!$B$3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A5-43CE-B393-2EFE817422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A5-43CE-B393-2EFE817422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A5-43CE-B393-2EFE817422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A5-43CE-B393-2EFE817422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A5-43CE-B393-2EFE817422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A5-43CE-B393-2EFE817422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4A5-43CE-B393-2EFE8174225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4A5-43CE-B393-2EFE8174225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4A5-43CE-B393-2EFE8174225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4A5-43CE-B393-2EFE8174225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4A5-43CE-B393-2EFE8174225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4A5-43CE-B393-2EFE8174225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A4A5-43CE-B393-2EFE8174225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A4A5-43CE-B393-2EFE8174225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A4A5-43CE-B393-2EFE8174225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A4A5-43CE-B393-2EFE8174225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A4A5-43CE-B393-2EFE8174225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A4A5-43CE-B393-2EFE8174225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A4A5-43CE-B393-2EFE8174225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A4A5-43CE-B393-2EFE8174225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A4A5-43CE-B393-2EFE8174225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A4A5-43CE-B393-2EFE8174225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A4A5-43CE-B393-2EFE8174225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A4A5-43CE-B393-2EFE8174225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1-A4A5-43CE-B393-2EFE8174225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3-A4A5-43CE-B393-2EFE8174225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5-A4A5-43CE-B393-2EFE8174225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7-A4A5-43CE-B393-2EFE8174225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9-A4A5-43CE-B393-2EFE8174225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B-A4A5-43CE-B393-2EFE8174225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D-A4A5-43CE-B393-2EFE8174225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F-A4A5-43CE-B393-2EFE8174225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1-A4A5-43CE-B393-2EFE8174225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3-A4A5-43CE-B393-2EFE8174225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5-A4A5-43CE-B393-2EFE8174225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7-A4A5-43CE-B393-2EFE8174225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9-A4A5-43CE-B393-2EFE8174225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B-A4A5-43CE-B393-2EFE8174225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D-A4A5-43CE-B393-2EFE81742255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F-A4A5-43CE-B393-2EFE81742255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1-A4A5-43CE-B393-2EFE81742255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3-A4A5-43CE-B393-2EFE81742255}"/>
              </c:ext>
            </c:extLst>
          </c:dPt>
          <c:dPt>
            <c:idx val="42"/>
            <c:bubble3D val="0"/>
            <c:spPr>
              <a:solidFill>
                <a:schemeClr val="accent1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5-A4A5-43CE-B393-2EFE81742255}"/>
              </c:ext>
            </c:extLst>
          </c:dPt>
          <c:dPt>
            <c:idx val="43"/>
            <c:bubble3D val="0"/>
            <c:spPr>
              <a:solidFill>
                <a:schemeClr val="accent2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7-A4A5-43CE-B393-2EFE81742255}"/>
              </c:ext>
            </c:extLst>
          </c:dPt>
          <c:dPt>
            <c:idx val="44"/>
            <c:bubble3D val="0"/>
            <c:spPr>
              <a:solidFill>
                <a:schemeClr val="accent3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9-A4A5-43CE-B393-2EFE81742255}"/>
              </c:ext>
            </c:extLst>
          </c:dPt>
          <c:dPt>
            <c:idx val="45"/>
            <c:bubble3D val="0"/>
            <c:spPr>
              <a:solidFill>
                <a:schemeClr val="accent4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B-A4A5-43CE-B393-2EFE81742255}"/>
              </c:ext>
            </c:extLst>
          </c:dPt>
          <c:dPt>
            <c:idx val="46"/>
            <c:bubble3D val="0"/>
            <c:spPr>
              <a:solidFill>
                <a:schemeClr val="accent5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D-A4A5-43CE-B393-2EFE81742255}"/>
              </c:ext>
            </c:extLst>
          </c:dPt>
          <c:dPt>
            <c:idx val="47"/>
            <c:bubble3D val="0"/>
            <c:spPr>
              <a:solidFill>
                <a:schemeClr val="accent6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F-A4A5-43CE-B393-2EFE81742255}"/>
              </c:ext>
            </c:extLst>
          </c:dPt>
          <c:dPt>
            <c:idx val="48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1-A4A5-43CE-B393-2EFE81742255}"/>
              </c:ext>
            </c:extLst>
          </c:dPt>
          <c:dPt>
            <c:idx val="49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3-A4A5-43CE-B393-2EFE81742255}"/>
              </c:ext>
            </c:extLst>
          </c:dPt>
          <c:dPt>
            <c:idx val="50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5-A4A5-43CE-B393-2EFE81742255}"/>
              </c:ext>
            </c:extLst>
          </c:dPt>
          <c:dPt>
            <c:idx val="51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7-A4A5-43CE-B393-2EFE81742255}"/>
              </c:ext>
            </c:extLst>
          </c:dPt>
          <c:dPt>
            <c:idx val="52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9-A4A5-43CE-B393-2EFE81742255}"/>
              </c:ext>
            </c:extLst>
          </c:dPt>
          <c:dPt>
            <c:idx val="53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B-A4A5-43CE-B393-2EFE81742255}"/>
              </c:ext>
            </c:extLst>
          </c:dPt>
          <c:dPt>
            <c:idx val="54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D-A4A5-43CE-B393-2EFE81742255}"/>
              </c:ext>
            </c:extLst>
          </c:dPt>
          <c:dPt>
            <c:idx val="55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F-A4A5-43CE-B393-2EFE81742255}"/>
              </c:ext>
            </c:extLst>
          </c:dPt>
          <c:dPt>
            <c:idx val="56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1-A4A5-43CE-B393-2EFE81742255}"/>
              </c:ext>
            </c:extLst>
          </c:dPt>
          <c:dPt>
            <c:idx val="57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3-A4A5-43CE-B393-2EFE81742255}"/>
              </c:ext>
            </c:extLst>
          </c:dPt>
          <c:dPt>
            <c:idx val="58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5-A4A5-43CE-B393-2EFE81742255}"/>
              </c:ext>
            </c:extLst>
          </c:dPt>
          <c:dPt>
            <c:idx val="59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7-A4A5-43CE-B393-2EFE81742255}"/>
              </c:ext>
            </c:extLst>
          </c:dPt>
          <c:dPt>
            <c:idx val="60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9-A4A5-43CE-B393-2EFE81742255}"/>
              </c:ext>
            </c:extLst>
          </c:dPt>
          <c:dPt>
            <c:idx val="61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B-A4A5-43CE-B393-2EFE81742255}"/>
              </c:ext>
            </c:extLst>
          </c:dPt>
          <c:dPt>
            <c:idx val="62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D-A4A5-43CE-B393-2EFE81742255}"/>
              </c:ext>
            </c:extLst>
          </c:dPt>
          <c:dPt>
            <c:idx val="63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F-A4A5-43CE-B393-2EFE81742255}"/>
              </c:ext>
            </c:extLst>
          </c:dPt>
          <c:dPt>
            <c:idx val="6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1-A4A5-43CE-B393-2EFE81742255}"/>
              </c:ext>
            </c:extLst>
          </c:dPt>
          <c:dPt>
            <c:idx val="6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3-A4A5-43CE-B393-2EFE81742255}"/>
              </c:ext>
            </c:extLst>
          </c:dPt>
          <c:dPt>
            <c:idx val="6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5-A4A5-43CE-B393-2EFE81742255}"/>
              </c:ext>
            </c:extLst>
          </c:dPt>
          <c:dPt>
            <c:idx val="67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7-A4A5-43CE-B393-2EFE81742255}"/>
              </c:ext>
            </c:extLst>
          </c:dPt>
          <c:dPt>
            <c:idx val="68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9-A4A5-43CE-B393-2EFE81742255}"/>
              </c:ext>
            </c:extLst>
          </c:dPt>
          <c:dPt>
            <c:idx val="69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B-A4A5-43CE-B393-2EFE81742255}"/>
              </c:ext>
            </c:extLst>
          </c:dPt>
          <c:dPt>
            <c:idx val="7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D-A4A5-43CE-B393-2EFE81742255}"/>
              </c:ext>
            </c:extLst>
          </c:dPt>
          <c:dPt>
            <c:idx val="71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F-A4A5-43CE-B393-2EFE81742255}"/>
              </c:ext>
            </c:extLst>
          </c:dPt>
          <c:dPt>
            <c:idx val="72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1-A4A5-43CE-B393-2EFE81742255}"/>
              </c:ext>
            </c:extLst>
          </c:dPt>
          <c:dPt>
            <c:idx val="73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3-A4A5-43CE-B393-2EFE81742255}"/>
              </c:ext>
            </c:extLst>
          </c:dPt>
          <c:dPt>
            <c:idx val="74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5-A4A5-43CE-B393-2EFE81742255}"/>
              </c:ext>
            </c:extLst>
          </c:dPt>
          <c:dPt>
            <c:idx val="75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7-A4A5-43CE-B393-2EFE81742255}"/>
              </c:ext>
            </c:extLst>
          </c:dPt>
          <c:dPt>
            <c:idx val="76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9-A4A5-43CE-B393-2EFE81742255}"/>
              </c:ext>
            </c:extLst>
          </c:dPt>
          <c:dPt>
            <c:idx val="77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B-A4A5-43CE-B393-2EFE81742255}"/>
              </c:ext>
            </c:extLst>
          </c:dPt>
          <c:dPt>
            <c:idx val="78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D-A4A5-43CE-B393-2EFE81742255}"/>
              </c:ext>
            </c:extLst>
          </c:dPt>
          <c:dPt>
            <c:idx val="7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F-A4A5-43CE-B393-2EFE81742255}"/>
              </c:ext>
            </c:extLst>
          </c:dPt>
          <c:dPt>
            <c:idx val="8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1-A4A5-43CE-B393-2EFE81742255}"/>
              </c:ext>
            </c:extLst>
          </c:dPt>
          <c:dPt>
            <c:idx val="8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3-A4A5-43CE-B393-2EFE81742255}"/>
              </c:ext>
            </c:extLst>
          </c:dPt>
          <c:dPt>
            <c:idx val="8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5-A4A5-43CE-B393-2EFE81742255}"/>
              </c:ext>
            </c:extLst>
          </c:dPt>
          <c:dPt>
            <c:idx val="8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7-A4A5-43CE-B393-2EFE81742255}"/>
              </c:ext>
            </c:extLst>
          </c:dPt>
          <c:dPt>
            <c:idx val="84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9-A4A5-43CE-B393-2EFE81742255}"/>
              </c:ext>
            </c:extLst>
          </c:dPt>
          <c:dPt>
            <c:idx val="85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B-A4A5-43CE-B393-2EFE81742255}"/>
              </c:ext>
            </c:extLst>
          </c:dPt>
          <c:dPt>
            <c:idx val="86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D-A4A5-43CE-B393-2EFE81742255}"/>
              </c:ext>
            </c:extLst>
          </c:dPt>
          <c:dPt>
            <c:idx val="87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F-A4A5-43CE-B393-2EFE81742255}"/>
              </c:ext>
            </c:extLst>
          </c:dPt>
          <c:dPt>
            <c:idx val="88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1-A4A5-43CE-B393-2EFE81742255}"/>
              </c:ext>
            </c:extLst>
          </c:dPt>
          <c:dPt>
            <c:idx val="89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3-A4A5-43CE-B393-2EFE81742255}"/>
              </c:ext>
            </c:extLst>
          </c:dPt>
          <c:cat>
            <c:strRef>
              <c:f>'Analysis by Location'!$A$4:$A$15</c:f>
              <c:strCache>
                <c:ptCount val="12"/>
                <c:pt idx="0">
                  <c:v>Ashford</c:v>
                </c:pt>
                <c:pt idx="1">
                  <c:v>Thanet</c:v>
                </c:pt>
                <c:pt idx="2">
                  <c:v>Swale</c:v>
                </c:pt>
                <c:pt idx="3">
                  <c:v>Canterbury</c:v>
                </c:pt>
                <c:pt idx="4">
                  <c:v>Dartford</c:v>
                </c:pt>
                <c:pt idx="5">
                  <c:v>Dover</c:v>
                </c:pt>
                <c:pt idx="6">
                  <c:v>Folkestone &amp; Hythe</c:v>
                </c:pt>
                <c:pt idx="7">
                  <c:v>Gravesham</c:v>
                </c:pt>
                <c:pt idx="8">
                  <c:v>Maidstone</c:v>
                </c:pt>
                <c:pt idx="9">
                  <c:v>Sevenoaks</c:v>
                </c:pt>
                <c:pt idx="10">
                  <c:v>Tonbridge and Malling</c:v>
                </c:pt>
                <c:pt idx="11">
                  <c:v>Tunbridge Wells</c:v>
                </c:pt>
              </c:strCache>
            </c:strRef>
          </c:cat>
          <c:val>
            <c:numRef>
              <c:f>'Analysis by Location'!$B$4:$B$15</c:f>
              <c:numCache>
                <c:formatCode>0</c:formatCode>
                <c:ptCount val="12"/>
                <c:pt idx="0">
                  <c:v>53</c:v>
                </c:pt>
                <c:pt idx="1">
                  <c:v>71</c:v>
                </c:pt>
                <c:pt idx="2">
                  <c:v>15</c:v>
                </c:pt>
                <c:pt idx="3">
                  <c:v>93</c:v>
                </c:pt>
                <c:pt idx="4">
                  <c:v>9</c:v>
                </c:pt>
                <c:pt idx="5">
                  <c:v>26</c:v>
                </c:pt>
                <c:pt idx="6">
                  <c:v>32</c:v>
                </c:pt>
                <c:pt idx="7">
                  <c:v>17</c:v>
                </c:pt>
                <c:pt idx="8">
                  <c:v>46</c:v>
                </c:pt>
                <c:pt idx="9">
                  <c:v>15</c:v>
                </c:pt>
                <c:pt idx="10">
                  <c:v>25</c:v>
                </c:pt>
                <c:pt idx="1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B4-A4A5-43CE-B393-2EFE81742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12265974577934E-2"/>
          <c:y val="0.64031242106963804"/>
          <c:w val="0.9712960167840915"/>
          <c:h val="0.338607207108013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264204568109358"/>
          <c:y val="0.16793024882443786"/>
          <c:w val="0.56831445814453785"/>
          <c:h val="0.2784444893821994"/>
        </c:manualLayout>
      </c:layout>
      <c:pie3DChart>
        <c:varyColors val="1"/>
        <c:ser>
          <c:idx val="0"/>
          <c:order val="0"/>
          <c:tx>
            <c:strRef>
              <c:f>'Analysis by Sector'!$B$3</c:f>
              <c:strCache>
                <c:ptCount val="1"/>
                <c:pt idx="0">
                  <c:v>Count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6A-4F37-92FD-2AC5021792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76A-4F37-92FD-2AC5021792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76A-4F37-92FD-2AC5021792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76A-4F37-92FD-2AC5021792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76A-4F37-92FD-2AC5021792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76A-4F37-92FD-2AC5021792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76A-4F37-92FD-2AC5021792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76A-4F37-92FD-2AC5021792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76A-4F37-92FD-2AC5021792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676A-4F37-92FD-2AC5021792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676A-4F37-92FD-2AC5021792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676A-4F37-92FD-2AC5021792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676A-4F37-92FD-2AC5021792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676A-4F37-92FD-2AC5021792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676A-4F37-92FD-2AC5021792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676A-4F37-92FD-2AC5021792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676A-4F37-92FD-2AC5021792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676A-4F37-92FD-2AC5021792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676A-4F37-92FD-2AC5021792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676A-4F37-92FD-2AC50217925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676A-4F37-92FD-2AC50217925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676A-4F37-92FD-2AC502179254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676A-4F37-92FD-2AC502179254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676A-4F37-92FD-2AC502179254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1-676A-4F37-92FD-2AC502179254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3-676A-4F37-92FD-2AC502179254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5-676A-4F37-92FD-2AC502179254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7-676A-4F37-92FD-2AC502179254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9-676A-4F37-92FD-2AC502179254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B-676A-4F37-92FD-2AC502179254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D-676A-4F37-92FD-2AC502179254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F-676A-4F37-92FD-2AC502179254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1-676A-4F37-92FD-2AC502179254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3-676A-4F37-92FD-2AC502179254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5-676A-4F37-92FD-2AC502179254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7-676A-4F37-92FD-2AC502179254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9-676A-4F37-92FD-2AC502179254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B-676A-4F37-92FD-2AC502179254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D-676A-4F37-92FD-2AC502179254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F-676A-4F37-92FD-2AC502179254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1-676A-4F37-92FD-2AC502179254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3-676A-4F37-92FD-2AC502179254}"/>
              </c:ext>
            </c:extLst>
          </c:dPt>
          <c:dPt>
            <c:idx val="42"/>
            <c:bubble3D val="0"/>
            <c:spPr>
              <a:solidFill>
                <a:schemeClr val="accent1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5-676A-4F37-92FD-2AC502179254}"/>
              </c:ext>
            </c:extLst>
          </c:dPt>
          <c:dPt>
            <c:idx val="43"/>
            <c:bubble3D val="0"/>
            <c:spPr>
              <a:solidFill>
                <a:schemeClr val="accent2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7-676A-4F37-92FD-2AC502179254}"/>
              </c:ext>
            </c:extLst>
          </c:dPt>
          <c:dPt>
            <c:idx val="44"/>
            <c:bubble3D val="0"/>
            <c:spPr>
              <a:solidFill>
                <a:schemeClr val="accent3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9-676A-4F37-92FD-2AC502179254}"/>
              </c:ext>
            </c:extLst>
          </c:dPt>
          <c:dPt>
            <c:idx val="45"/>
            <c:bubble3D val="0"/>
            <c:spPr>
              <a:solidFill>
                <a:schemeClr val="accent4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B-676A-4F37-92FD-2AC502179254}"/>
              </c:ext>
            </c:extLst>
          </c:dPt>
          <c:dPt>
            <c:idx val="46"/>
            <c:bubble3D val="0"/>
            <c:spPr>
              <a:solidFill>
                <a:schemeClr val="accent5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D-676A-4F37-92FD-2AC502179254}"/>
              </c:ext>
            </c:extLst>
          </c:dPt>
          <c:cat>
            <c:strRef>
              <c:f>'Analysis by Sector'!$A$4:$A$48</c:f>
              <c:strCache>
                <c:ptCount val="45"/>
                <c:pt idx="1">
                  <c:v>Accountancy</c:v>
                </c:pt>
                <c:pt idx="2">
                  <c:v>Administration</c:v>
                </c:pt>
                <c:pt idx="3">
                  <c:v>Arts</c:v>
                </c:pt>
                <c:pt idx="4">
                  <c:v>Beauty</c:v>
                </c:pt>
                <c:pt idx="5">
                  <c:v>Books and publishing</c:v>
                </c:pt>
                <c:pt idx="6">
                  <c:v>Business Consultancy</c:v>
                </c:pt>
                <c:pt idx="7">
                  <c:v>Car Rental</c:v>
                </c:pt>
                <c:pt idx="8">
                  <c:v>Care</c:v>
                </c:pt>
                <c:pt idx="9">
                  <c:v>Carpentry</c:v>
                </c:pt>
                <c:pt idx="10">
                  <c:v>Charity</c:v>
                </c:pt>
                <c:pt idx="11">
                  <c:v>Cleaning Services</c:v>
                </c:pt>
                <c:pt idx="12">
                  <c:v>Communication</c:v>
                </c:pt>
                <c:pt idx="13">
                  <c:v>Construction</c:v>
                </c:pt>
                <c:pt idx="14">
                  <c:v>Education</c:v>
                </c:pt>
                <c:pt idx="15">
                  <c:v>Electrical Services</c:v>
                </c:pt>
                <c:pt idx="16">
                  <c:v>Engineering</c:v>
                </c:pt>
                <c:pt idx="17">
                  <c:v>Entertainment</c:v>
                </c:pt>
                <c:pt idx="18">
                  <c:v>Environmental services</c:v>
                </c:pt>
                <c:pt idx="19">
                  <c:v>Equipment Supplies</c:v>
                </c:pt>
                <c:pt idx="20">
                  <c:v>Event Management</c:v>
                </c:pt>
                <c:pt idx="21">
                  <c:v>Financial Services</c:v>
                </c:pt>
                <c:pt idx="22">
                  <c:v>Floristry</c:v>
                </c:pt>
                <c:pt idx="23">
                  <c:v>Gardening / Horticulture / Landscaping</c:v>
                </c:pt>
                <c:pt idx="24">
                  <c:v>Health &amp; Fitness</c:v>
                </c:pt>
                <c:pt idx="25">
                  <c:v>Healthcare</c:v>
                </c:pt>
                <c:pt idx="26">
                  <c:v>Hospitality</c:v>
                </c:pt>
                <c:pt idx="27">
                  <c:v>Human resources</c:v>
                </c:pt>
                <c:pt idx="28">
                  <c:v>Insurance</c:v>
                </c:pt>
                <c:pt idx="29">
                  <c:v>IT Services</c:v>
                </c:pt>
                <c:pt idx="30">
                  <c:v>Language services: translation and editing</c:v>
                </c:pt>
                <c:pt idx="31">
                  <c:v>Legal</c:v>
                </c:pt>
                <c:pt idx="32">
                  <c:v>Leisure</c:v>
                </c:pt>
                <c:pt idx="33">
                  <c:v>Maintenance services</c:v>
                </c:pt>
                <c:pt idx="34">
                  <c:v>Manufacturing</c:v>
                </c:pt>
                <c:pt idx="35">
                  <c:v>Marketing</c:v>
                </c:pt>
                <c:pt idx="36">
                  <c:v>Media Production</c:v>
                </c:pt>
                <c:pt idx="37">
                  <c:v>Property Management</c:v>
                </c:pt>
                <c:pt idx="38">
                  <c:v>Rail Logistics</c:v>
                </c:pt>
                <c:pt idx="39">
                  <c:v>Retail</c:v>
                </c:pt>
                <c:pt idx="40">
                  <c:v>Security Services</c:v>
                </c:pt>
                <c:pt idx="41">
                  <c:v>Services</c:v>
                </c:pt>
                <c:pt idx="42">
                  <c:v>Surveying</c:v>
                </c:pt>
                <c:pt idx="43">
                  <c:v>Travel and Tourism</c:v>
                </c:pt>
                <c:pt idx="44">
                  <c:v>Wellbeing</c:v>
                </c:pt>
              </c:strCache>
            </c:strRef>
          </c:cat>
          <c:val>
            <c:numRef>
              <c:f>'Analysis by Sector'!$B$4:$B$48</c:f>
              <c:numCache>
                <c:formatCode>General</c:formatCode>
                <c:ptCount val="45"/>
                <c:pt idx="1">
                  <c:v>6</c:v>
                </c:pt>
                <c:pt idx="2">
                  <c:v>3</c:v>
                </c:pt>
                <c:pt idx="3">
                  <c:v>51</c:v>
                </c:pt>
                <c:pt idx="4">
                  <c:v>9</c:v>
                </c:pt>
                <c:pt idx="5">
                  <c:v>1</c:v>
                </c:pt>
                <c:pt idx="6">
                  <c:v>13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  <c:pt idx="11">
                  <c:v>12</c:v>
                </c:pt>
                <c:pt idx="12">
                  <c:v>2</c:v>
                </c:pt>
                <c:pt idx="13">
                  <c:v>30</c:v>
                </c:pt>
                <c:pt idx="14">
                  <c:v>23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5</c:v>
                </c:pt>
                <c:pt idx="24">
                  <c:v>6</c:v>
                </c:pt>
                <c:pt idx="25">
                  <c:v>9</c:v>
                </c:pt>
                <c:pt idx="26">
                  <c:v>21</c:v>
                </c:pt>
                <c:pt idx="27">
                  <c:v>5</c:v>
                </c:pt>
                <c:pt idx="28">
                  <c:v>2</c:v>
                </c:pt>
                <c:pt idx="29">
                  <c:v>10</c:v>
                </c:pt>
                <c:pt idx="30">
                  <c:v>2</c:v>
                </c:pt>
                <c:pt idx="31">
                  <c:v>1</c:v>
                </c:pt>
                <c:pt idx="32">
                  <c:v>14</c:v>
                </c:pt>
                <c:pt idx="33">
                  <c:v>2</c:v>
                </c:pt>
                <c:pt idx="34">
                  <c:v>30</c:v>
                </c:pt>
                <c:pt idx="35">
                  <c:v>15</c:v>
                </c:pt>
                <c:pt idx="36">
                  <c:v>35</c:v>
                </c:pt>
                <c:pt idx="37">
                  <c:v>7</c:v>
                </c:pt>
                <c:pt idx="38">
                  <c:v>1</c:v>
                </c:pt>
                <c:pt idx="39">
                  <c:v>40</c:v>
                </c:pt>
                <c:pt idx="40">
                  <c:v>2</c:v>
                </c:pt>
                <c:pt idx="41">
                  <c:v>11</c:v>
                </c:pt>
                <c:pt idx="42">
                  <c:v>3</c:v>
                </c:pt>
                <c:pt idx="43">
                  <c:v>6</c:v>
                </c:pt>
                <c:pt idx="4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E-676A-4F37-92FD-2AC502179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048587593297483E-3"/>
          <c:y val="2.3658618502071124E-2"/>
          <c:w val="0.9933951412406703"/>
          <c:h val="0.97526603369829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5386739230677268E-2"/>
          <c:w val="1"/>
          <c:h val="0.93461321016363363"/>
        </c:manualLayout>
      </c:layout>
      <c:pie3DChart>
        <c:varyColors val="1"/>
        <c:ser>
          <c:idx val="0"/>
          <c:order val="0"/>
          <c:tx>
            <c:strRef>
              <c:f>'Analysis of Demand'!$B$2</c:f>
              <c:strCache>
                <c:ptCount val="1"/>
                <c:pt idx="0">
                  <c:v>Count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6D-49BB-A334-200302810A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6D-49BB-A334-200302810A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6D-49BB-A334-200302810A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6D-49BB-A334-200302810A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6D-49BB-A334-200302810AA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6D-49BB-A334-200302810AA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6D-49BB-A334-200302810AAE}"/>
              </c:ext>
            </c:extLst>
          </c:dPt>
          <c:cat>
            <c:strRef>
              <c:f>'Analysis of Demand'!$A$3:$A$9</c:f>
              <c:strCache>
                <c:ptCount val="7"/>
                <c:pt idx="1">
                  <c:v>Digital Marketing and Promotional Activities</c:v>
                </c:pt>
                <c:pt idx="2">
                  <c:v>Equipment and Small Investments to facilitate Digital Activity</c:v>
                </c:pt>
                <c:pt idx="3">
                  <c:v>Remote Working Technologies</c:v>
                </c:pt>
                <c:pt idx="4">
                  <c:v>Skills and Capacity Building</c:v>
                </c:pt>
                <c:pt idx="5">
                  <c:v>Software Solutions and Applications</c:v>
                </c:pt>
                <c:pt idx="6">
                  <c:v>Web-Based Activities</c:v>
                </c:pt>
              </c:strCache>
            </c:strRef>
          </c:cat>
          <c:val>
            <c:numRef>
              <c:f>'Analysis of Demand'!$B$3:$B$9</c:f>
              <c:numCache>
                <c:formatCode>General</c:formatCode>
                <c:ptCount val="7"/>
                <c:pt idx="1">
                  <c:v>73</c:v>
                </c:pt>
                <c:pt idx="2">
                  <c:v>260</c:v>
                </c:pt>
                <c:pt idx="3">
                  <c:v>17</c:v>
                </c:pt>
                <c:pt idx="4">
                  <c:v>1</c:v>
                </c:pt>
                <c:pt idx="5">
                  <c:v>8</c:v>
                </c:pt>
                <c:pt idx="6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6D-49BB-A334-20030281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5B18-7A2D-4682-AB42-51E108B415CF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CFC5-79D4-4711-A81B-04DDDD420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1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F7858-B4F7-4B7F-9A3F-DE3E3BF3D33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48CEE-10BE-4964-8D1D-39C11D694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1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BA90A5-5962-41AD-B8A7-F0164E50B4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73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00" y="0"/>
            <a:ext cx="5223600" cy="2829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0047"/>
            <a:ext cx="9144000" cy="903085"/>
          </a:xfrm>
        </p:spPr>
        <p:txBody>
          <a:bodyPr anchor="b">
            <a:normAutofit/>
          </a:bodyPr>
          <a:lstStyle>
            <a:lvl1pPr algn="ctr">
              <a:defRPr sz="5000" b="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 rot="5400000">
            <a:off x="1622972" y="-1622972"/>
            <a:ext cx="3733175" cy="6979119"/>
            <a:chOff x="1078534" y="1042968"/>
            <a:chExt cx="23584" cy="43434"/>
          </a:xfrm>
        </p:grpSpPr>
        <p:sp>
          <p:nvSpPr>
            <p:cNvPr id="9" name="AutoShape 2"/>
            <p:cNvSpPr>
              <a:spLocks noChangeArrowheads="1"/>
            </p:cNvSpPr>
            <p:nvPr userDrawn="1"/>
          </p:nvSpPr>
          <p:spPr bwMode="auto">
            <a:xfrm>
              <a:off x="1078534" y="1050645"/>
              <a:ext cx="23584" cy="35757"/>
            </a:xfrm>
            <a:prstGeom prst="triangle">
              <a:avLst>
                <a:gd name="adj" fmla="val 0"/>
              </a:avLst>
            </a:prstGeom>
            <a:solidFill>
              <a:srgbClr val="C5CEEF">
                <a:alpha val="71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AutoShape 3"/>
            <p:cNvSpPr>
              <a:spLocks noChangeArrowheads="1"/>
            </p:cNvSpPr>
            <p:nvPr userDrawn="1"/>
          </p:nvSpPr>
          <p:spPr bwMode="auto">
            <a:xfrm>
              <a:off x="1078534" y="1042968"/>
              <a:ext cx="16002" cy="43434"/>
            </a:xfrm>
            <a:prstGeom prst="triangle">
              <a:avLst>
                <a:gd name="adj" fmla="val 0"/>
              </a:avLst>
            </a:prstGeom>
            <a:solidFill>
              <a:srgbClr val="9FAEE5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AutoShape 4"/>
            <p:cNvSpPr>
              <a:spLocks noChangeArrowheads="1"/>
            </p:cNvSpPr>
            <p:nvPr userDrawn="1"/>
          </p:nvSpPr>
          <p:spPr bwMode="auto">
            <a:xfrm>
              <a:off x="1078534" y="1059199"/>
              <a:ext cx="23356" cy="27203"/>
            </a:xfrm>
            <a:prstGeom prst="triangle">
              <a:avLst>
                <a:gd name="adj" fmla="val 0"/>
              </a:avLst>
            </a:prstGeom>
            <a:solidFill>
              <a:srgbClr val="003399">
                <a:alpha val="6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6797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3676650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+mn-lt"/>
              </a:defRPr>
            </a:lvl1pPr>
            <a:lvl2pPr>
              <a:defRPr>
                <a:solidFill>
                  <a:srgbClr val="003399"/>
                </a:solidFill>
                <a:latin typeface="+mn-lt"/>
              </a:defRPr>
            </a:lvl2pPr>
            <a:lvl3pPr>
              <a:defRPr>
                <a:solidFill>
                  <a:srgbClr val="003399"/>
                </a:solidFill>
                <a:latin typeface="+mn-lt"/>
              </a:defRPr>
            </a:lvl3pPr>
            <a:lvl4pPr>
              <a:defRPr>
                <a:solidFill>
                  <a:srgbClr val="003399"/>
                </a:solidFill>
                <a:latin typeface="+mn-lt"/>
              </a:defRPr>
            </a:lvl4pPr>
            <a:lvl5pPr>
              <a:defRPr>
                <a:solidFill>
                  <a:srgbClr val="003399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 rot="16200000">
            <a:off x="9348866" y="4014866"/>
            <a:ext cx="2392340" cy="3293927"/>
            <a:chOff x="1078534" y="1042968"/>
            <a:chExt cx="23584" cy="43434"/>
          </a:xfrm>
        </p:grpSpPr>
        <p:sp>
          <p:nvSpPr>
            <p:cNvPr id="8" name="AutoShape 2"/>
            <p:cNvSpPr>
              <a:spLocks noChangeArrowheads="1"/>
            </p:cNvSpPr>
            <p:nvPr userDrawn="1"/>
          </p:nvSpPr>
          <p:spPr bwMode="auto">
            <a:xfrm>
              <a:off x="1078534" y="1050645"/>
              <a:ext cx="23584" cy="35757"/>
            </a:xfrm>
            <a:prstGeom prst="triangle">
              <a:avLst>
                <a:gd name="adj" fmla="val 0"/>
              </a:avLst>
            </a:prstGeom>
            <a:solidFill>
              <a:srgbClr val="C5CEEF">
                <a:alpha val="71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AutoShape 3"/>
            <p:cNvSpPr>
              <a:spLocks noChangeArrowheads="1"/>
            </p:cNvSpPr>
            <p:nvPr userDrawn="1"/>
          </p:nvSpPr>
          <p:spPr bwMode="auto">
            <a:xfrm>
              <a:off x="1078534" y="1042968"/>
              <a:ext cx="16002" cy="43434"/>
            </a:xfrm>
            <a:prstGeom prst="triangle">
              <a:avLst>
                <a:gd name="adj" fmla="val 0"/>
              </a:avLst>
            </a:prstGeom>
            <a:solidFill>
              <a:srgbClr val="9FAEE5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AutoShape 4"/>
            <p:cNvSpPr>
              <a:spLocks noChangeArrowheads="1"/>
            </p:cNvSpPr>
            <p:nvPr userDrawn="1"/>
          </p:nvSpPr>
          <p:spPr bwMode="auto">
            <a:xfrm>
              <a:off x="1078534" y="1059199"/>
              <a:ext cx="23356" cy="27203"/>
            </a:xfrm>
            <a:prstGeom prst="triangle">
              <a:avLst>
                <a:gd name="adj" fmla="val 0"/>
              </a:avLst>
            </a:prstGeom>
            <a:solidFill>
              <a:srgbClr val="003399">
                <a:alpha val="6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92748"/>
            <a:ext cx="2520000" cy="136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475A-8DCC-4C29-B4FE-79767120A70C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2613-E1E9-48F0-B4B9-639AE5E60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1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www.youtube.com%2Fwatch%3Fv%3D25suyeb0_Zo&amp;data=05%7C01%7CAntonia.Omirou%40kent.gov.uk%7C4d29a9e40b0c44aeca9d08db1668ed29%7C3253a20dc7354bfea8b73e6ab37f5f90%7C0%7C0%7C638128412124925454%7CUnknown%7CTWFpbGZsb3d8eyJWIjoiMC4wLjAwMDAiLCJQIjoiV2luMzIiLCJBTiI6Ik1haWwiLCJXVCI6Mn0%3D%7C3000%7C%7C%7C&amp;sdata=RjYJPC9tsU1Kcga6CyEGjwOUr2XxTlBdZAKnCesNUNw%3D&amp;reserved=0" TargetMode="External"/><Relationship Id="rId2" Type="http://schemas.openxmlformats.org/officeDocument/2006/relationships/hyperlink" Target="https://eur01.safelinks.protection.outlook.com/?url=https%3A%2F%2Fwww.youtube.com%2Fwatch%3Fv%3DtfSokQYPG5s&amp;data=05%7C01%7CAntonia.Omirou%40kent.gov.uk%7C4d29a9e40b0c44aeca9d08db1668ed29%7C3253a20dc7354bfea8b73e6ab37f5f90%7C0%7C0%7C638128412124925454%7CUnknown%7CTWFpbGZsb3d8eyJWIjoiMC4wLjAwMDAiLCJQIjoiV2luMzIiLCJBTiI6Ik1haWwiLCJXVCI6Mn0%3D%7C3000%7C%7C%7C&amp;sdata=GtszQ6heduCFXl50LfvM%2Fw%2BaYWPy6kg0jsh2kVNF5l0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ur01.safelinks.protection.outlook.com/?url=https%3A%2F%2Fwww.youtube.com%2Fwatch%3Fv%3DUVel2gBEF8w&amp;data=05%7C01%7CAntonia.Omirou%40kent.gov.uk%7C4d29a9e40b0c44aeca9d08db1668ed29%7C3253a20dc7354bfea8b73e6ab37f5f90%7C0%7C0%7C638128412124925454%7CUnknown%7CTWFpbGZsb3d8eyJWIjoiMC4wLjAwMDAiLCJQIjoiV2luMzIiLCJBTiI6Ik1haWwiLCJXVCI6Mn0%3D%7C3000%7C%7C%7C&amp;sdata=oTsfV8pVewn0fDWHTeJDURiO0PvF3XlmZvWUpMO0qRw%3D&amp;reserved=0" TargetMode="External"/><Relationship Id="rId4" Type="http://schemas.openxmlformats.org/officeDocument/2006/relationships/hyperlink" Target="https://www.youtube.com/watch?v=DNtmoNnpGU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909763" y="288925"/>
            <a:ext cx="9464675" cy="70643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GB" sz="3600" b="1" dirty="0">
              <a:solidFill>
                <a:srgbClr val="9FAE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179" y="2703411"/>
            <a:ext cx="111562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C-Care </a:t>
            </a:r>
          </a:p>
          <a:p>
            <a:pPr algn="ctr"/>
            <a:r>
              <a:rPr lang="en-GB" sz="40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for Business Recovery</a:t>
            </a:r>
          </a:p>
          <a:p>
            <a:pPr algn="ctr"/>
            <a:r>
              <a:rPr lang="en-GB" sz="40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Technology Resilience Voucher Scheme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DCC2CC4-54EA-4F6C-BFA3-98CCA317D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77" y="417948"/>
            <a:ext cx="4430956" cy="2156440"/>
          </a:xfrm>
          <a:prstGeom prst="rect">
            <a:avLst/>
          </a:prstGeom>
        </p:spPr>
      </p:pic>
      <p:pic>
        <p:nvPicPr>
          <p:cNvPr id="3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DCFCD8C-704D-BCA7-ADD4-48FCE8BA48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07" y="4899166"/>
            <a:ext cx="2128532" cy="13910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AE3ED0-6C62-A343-7D94-6F97C6636C6F}"/>
              </a:ext>
            </a:extLst>
          </p:cNvPr>
          <p:cNvSpPr txBox="1"/>
          <p:nvPr/>
        </p:nvSpPr>
        <p:spPr>
          <a:xfrm>
            <a:off x="8201464" y="5739618"/>
            <a:ext cx="377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Antonia Omirou – 1</a:t>
            </a:r>
            <a:r>
              <a:rPr lang="en-GB" b="1" baseline="30000" dirty="0"/>
              <a:t>st</a:t>
            </a:r>
            <a:r>
              <a:rPr lang="en-GB" b="1" dirty="0"/>
              <a:t> March 2023</a:t>
            </a:r>
          </a:p>
        </p:txBody>
      </p:sp>
    </p:spTree>
    <p:extLst>
      <p:ext uri="{BB962C8B-B14F-4D97-AF65-F5344CB8AC3E}">
        <p14:creationId xmlns:p14="http://schemas.microsoft.com/office/powerpoint/2010/main" val="341275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532146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i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Vouchers per Industry sector</a:t>
            </a: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Highest uptake: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Arts – 11.94%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Retail – 9.37%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Media production – 8.20%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Manufacturing (mainly food &amp; drink) – 7.03%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Construction – 7.03%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0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784058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i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Vouchers per Industry sector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CA1D6E-BF70-F5CE-DD84-9E38E17E1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236034"/>
              </p:ext>
            </p:extLst>
          </p:nvPr>
        </p:nvGraphicFramePr>
        <p:xfrm>
          <a:off x="409074" y="1624012"/>
          <a:ext cx="11261558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4227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784058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Demand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£1,000 vouchers for digital services or equipment: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Marketing and Promotional Activities.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Equipment and Small Investments to facilitate Digital Activity.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Remote Working Technologies.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Skills and Capacity Building.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Software Solutions and Applications.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Web-based Activities.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4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784058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Demand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E708CFB-E0ED-24A6-E950-311C31ABA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11777"/>
              </p:ext>
            </p:extLst>
          </p:nvPr>
        </p:nvGraphicFramePr>
        <p:xfrm>
          <a:off x="7804797" y="2220852"/>
          <a:ext cx="4203033" cy="224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F14D07F-4A80-17C5-F913-54B045A9E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84339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2353133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74201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235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11697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380F1AE-60E6-695A-350D-24A7FA8EA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07142"/>
              </p:ext>
            </p:extLst>
          </p:nvPr>
        </p:nvGraphicFramePr>
        <p:xfrm>
          <a:off x="577517" y="1775624"/>
          <a:ext cx="7227280" cy="3709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145">
                  <a:extLst>
                    <a:ext uri="{9D8B030D-6E8A-4147-A177-3AD203B41FA5}">
                      <a16:colId xmlns:a16="http://schemas.microsoft.com/office/drawing/2014/main" val="1107639681"/>
                    </a:ext>
                  </a:extLst>
                </a:gridCol>
                <a:gridCol w="1397135">
                  <a:extLst>
                    <a:ext uri="{9D8B030D-6E8A-4147-A177-3AD203B41FA5}">
                      <a16:colId xmlns:a16="http://schemas.microsoft.com/office/drawing/2014/main" val="2521085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Equipment and Small Investments to facilitate digital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60.89%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809779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Digital Marketing and Promotional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17.10&amp;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78652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Web-Based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15.93%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13318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Remote Working Technologies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3.98%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276374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Software Solutions and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1.87%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081067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Skills and Capacity Building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0.23%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336821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581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7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230605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Evaluation forms after completion of the intervention.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Survey questions a few months afterwards.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b="1" i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Increased profits.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New jobs created.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Client acquisition.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Marketing and promotion.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Efficiency and productivity.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7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107"/>
            <a:ext cx="10515600" cy="910223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Recommendations for Future Schemes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3561347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High need and demand for digital services, equipment, skills and capacity building and digital marketing.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Increase in the value of the voucher to enable larger projects, e.g. enhanced websites, longer digital marketing campaigns.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Option for businesses to select their own supplier, where specialist services are required.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7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107"/>
            <a:ext cx="10515600" cy="91022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7C1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 Studies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3561347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GB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Hills</a:t>
            </a:r>
            <a:r>
              <a:rPr lang="en-GB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</a:pPr>
            <a:r>
              <a:rPr lang="en-GB" sz="1800" u="sng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https://www.youtube.com/watch?v=tfSokQYPG5s</a:t>
            </a:r>
            <a:endParaRPr lang="en-GB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800" u="sng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https://www.youtube.com/watch?v=25suyeb0_Zo</a:t>
            </a:r>
            <a:endParaRPr lang="en-GB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GB" sz="1800" b="1" dirty="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Simply Ice </a:t>
            </a:r>
            <a:r>
              <a:rPr lang="en-GB" sz="1800" b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Cream:</a:t>
            </a:r>
          </a:p>
          <a:p>
            <a:pPr>
              <a:lnSpc>
                <a:spcPct val="107000"/>
              </a:lnSpc>
            </a:pPr>
            <a:r>
              <a:rPr lang="en-GB" sz="1800" u="sng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GB" sz="1800" u="sng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://www.youtube.com/watch?v=DNtmoNnpGUM</a:t>
            </a:r>
            <a:endParaRPr lang="en-GB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800" u="sng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https://www.youtube.com/watch?v=UVel2gBEF8w</a:t>
            </a:r>
            <a:endParaRPr lang="en-GB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0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847" y="2320069"/>
            <a:ext cx="3926305" cy="1108931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6000" b="1" i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  <a:endParaRPr lang="en-GB" sz="6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3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Overview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363855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November 2021 – February 2023.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SMEs operating in Kent.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£1,000 voucher per business.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Supported 458 businesses.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Hospitality &amp; leisure, food &amp; drink manufacturing, arts and construction.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Cost about £555,000 / €600,000.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3638550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Skills, Tools and Infrastructure Workshop June 2021)</a:t>
            </a:r>
            <a:endParaRPr lang="en-GB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Local stakeholders (local authorities / councils, education, tourism and business support organisations).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Target group needs identified.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Design and delivery methodology.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Kent Covid Response Review (</a:t>
            </a:r>
            <a:r>
              <a:rPr lang="en-GB" dirty="0" err="1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UoK</a:t>
            </a:r>
            <a:r>
              <a:rPr lang="en-GB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GB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Review of the covid response initiatives available in the region.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Impact on the technological resilience of local SMEs.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4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218"/>
            <a:ext cx="10515600" cy="3828549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 C-Care funding and the opportunities it created</a:t>
            </a:r>
            <a:endParaRPr lang="en-GB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Losses of income, clients and the opportunity to trade.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Unable to continue operations due to measures, lockdowns and strict mobility restrictions.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/ technological resilience is a key factor that drives business resilience.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Research showed difficulties in assessing or receiving information on funding and support opportunities.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Simple and effective way for businesses to access digital services and equipment.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Opportunities to improve their use of technology and strengthen their digital resilience.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Scheme Offering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218"/>
            <a:ext cx="10515600" cy="3828549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Website creation, enhancement, new web pages.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marketing and promotional activities.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Remote working technologies.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Software solutions and applications.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Skills.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Equipment and small investments to facilitate digital activity</a:t>
            </a:r>
            <a:r>
              <a:rPr lang="en-GB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*optional Digital Needs Assessment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5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010"/>
            <a:ext cx="10515600" cy="3828549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797 applications received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91 areas of Kent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45 industry sectors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A618EED-CCB1-6FB3-443E-757CBFBFC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69646"/>
              </p:ext>
            </p:extLst>
          </p:nvPr>
        </p:nvGraphicFramePr>
        <p:xfrm>
          <a:off x="1323460" y="3079715"/>
          <a:ext cx="8146716" cy="190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358">
                  <a:extLst>
                    <a:ext uri="{9D8B030D-6E8A-4147-A177-3AD203B41FA5}">
                      <a16:colId xmlns:a16="http://schemas.microsoft.com/office/drawing/2014/main" val="1107639681"/>
                    </a:ext>
                  </a:extLst>
                </a:gridCol>
                <a:gridCol w="4073358">
                  <a:extLst>
                    <a:ext uri="{9D8B030D-6E8A-4147-A177-3AD203B41FA5}">
                      <a16:colId xmlns:a16="http://schemas.microsoft.com/office/drawing/2014/main" val="2521085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Approved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809779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Rejected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78652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Withdrawn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13318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4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12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132556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010"/>
            <a:ext cx="10515600" cy="3828549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Digital Needs Assessments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Optional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To help beneficiaries maximise the benefits of the voucher.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AC9882-1D6B-D0E7-D4A0-6D1207510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96010"/>
              </p:ext>
            </p:extLst>
          </p:nvPr>
        </p:nvGraphicFramePr>
        <p:xfrm>
          <a:off x="1323460" y="3296284"/>
          <a:ext cx="8146716" cy="141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098">
                  <a:extLst>
                    <a:ext uri="{9D8B030D-6E8A-4147-A177-3AD203B41FA5}">
                      <a16:colId xmlns:a16="http://schemas.microsoft.com/office/drawing/2014/main" val="1107639681"/>
                    </a:ext>
                  </a:extLst>
                </a:gridCol>
                <a:gridCol w="2780618">
                  <a:extLst>
                    <a:ext uri="{9D8B030D-6E8A-4147-A177-3AD203B41FA5}">
                      <a16:colId xmlns:a16="http://schemas.microsoft.com/office/drawing/2014/main" val="2521085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Digital Assessments 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809779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Applied for a voucher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78652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Assessment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13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6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132556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010"/>
            <a:ext cx="10515600" cy="3828549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Vouchers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458 beneficiaries in total.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427 received a voucher, in total.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AC9882-1D6B-D0E7-D4A0-6D1207510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68735"/>
              </p:ext>
            </p:extLst>
          </p:nvPr>
        </p:nvGraphicFramePr>
        <p:xfrm>
          <a:off x="1323460" y="3309846"/>
          <a:ext cx="8146716" cy="190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098">
                  <a:extLst>
                    <a:ext uri="{9D8B030D-6E8A-4147-A177-3AD203B41FA5}">
                      <a16:colId xmlns:a16="http://schemas.microsoft.com/office/drawing/2014/main" val="1107639681"/>
                    </a:ext>
                  </a:extLst>
                </a:gridCol>
                <a:gridCol w="2780618">
                  <a:extLst>
                    <a:ext uri="{9D8B030D-6E8A-4147-A177-3AD203B41FA5}">
                      <a16:colId xmlns:a16="http://schemas.microsoft.com/office/drawing/2014/main" val="2521085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Digital Assessment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809779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Digital Assessment and Voucher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78652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Voucher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13318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276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59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910223"/>
          </a:xfrm>
        </p:spPr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416"/>
            <a:ext cx="10515600" cy="4532146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i="1" dirty="0">
                <a:solidFill>
                  <a:srgbClr val="F7C11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Vouchers per Kent district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Highest uptake: Canterbury – 21.78%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Lowest uptake: Dartford – 2.11%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D26EEC-9A03-4668-9218-A49D8F96E8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0" y="5643562"/>
            <a:ext cx="2278580" cy="1108930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DDCCF7-B09A-487A-42EF-6DD1E3811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932658"/>
              </p:ext>
            </p:extLst>
          </p:nvPr>
        </p:nvGraphicFramePr>
        <p:xfrm>
          <a:off x="1756611" y="2695074"/>
          <a:ext cx="7652084" cy="259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10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rance Channel England">
      <a:dk1>
        <a:sysClr val="windowText" lastClr="000000"/>
      </a:dk1>
      <a:lt1>
        <a:sysClr val="window" lastClr="FFFFFF"/>
      </a:lt1>
      <a:dk2>
        <a:srgbClr val="003399"/>
      </a:dk2>
      <a:lt2>
        <a:srgbClr val="9FAEE5"/>
      </a:lt2>
      <a:accent1>
        <a:srgbClr val="FFFF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635</Words>
  <Application>Microsoft Office PowerPoint</Application>
  <PresentationFormat>Widescreen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Overview</vt:lpstr>
      <vt:lpstr>Background</vt:lpstr>
      <vt:lpstr>Background</vt:lpstr>
      <vt:lpstr>Scheme Offering</vt:lpstr>
      <vt:lpstr>Achievements</vt:lpstr>
      <vt:lpstr>Achievements</vt:lpstr>
      <vt:lpstr>Achievements</vt:lpstr>
      <vt:lpstr>Achievements</vt:lpstr>
      <vt:lpstr>Achievements</vt:lpstr>
      <vt:lpstr>Achievements</vt:lpstr>
      <vt:lpstr>Achievements</vt:lpstr>
      <vt:lpstr>Achievements</vt:lpstr>
      <vt:lpstr>Evaluation</vt:lpstr>
      <vt:lpstr>Recommendations for Future Schemes</vt:lpstr>
      <vt:lpstr>Case Studies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Petraityte, Aiste</dc:creator>
  <cp:lastModifiedBy>Antonia Omirou</cp:lastModifiedBy>
  <cp:revision>98</cp:revision>
  <dcterms:created xsi:type="dcterms:W3CDTF">2016-04-11T07:06:32Z</dcterms:created>
  <dcterms:modified xsi:type="dcterms:W3CDTF">2023-02-27T14:34:10Z</dcterms:modified>
</cp:coreProperties>
</file>