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1" r:id="rId5"/>
  </p:sldMasterIdLst>
  <p:notesMasterIdLst>
    <p:notesMasterId r:id="rId39"/>
  </p:notesMasterIdLst>
  <p:handoutMasterIdLst>
    <p:handoutMasterId r:id="rId40"/>
  </p:handoutMasterIdLst>
  <p:sldIdLst>
    <p:sldId id="269" r:id="rId6"/>
    <p:sldId id="368" r:id="rId7"/>
    <p:sldId id="1288" r:id="rId8"/>
    <p:sldId id="388" r:id="rId9"/>
    <p:sldId id="389" r:id="rId10"/>
    <p:sldId id="390" r:id="rId11"/>
    <p:sldId id="1265" r:id="rId12"/>
    <p:sldId id="1266" r:id="rId13"/>
    <p:sldId id="1268" r:id="rId14"/>
    <p:sldId id="1280" r:id="rId15"/>
    <p:sldId id="1281" r:id="rId16"/>
    <p:sldId id="265" r:id="rId17"/>
    <p:sldId id="1283" r:id="rId18"/>
    <p:sldId id="267" r:id="rId19"/>
    <p:sldId id="272" r:id="rId20"/>
    <p:sldId id="261" r:id="rId21"/>
    <p:sldId id="1284" r:id="rId22"/>
    <p:sldId id="1285" r:id="rId23"/>
    <p:sldId id="1286" r:id="rId24"/>
    <p:sldId id="1287" r:id="rId25"/>
    <p:sldId id="372" r:id="rId26"/>
    <p:sldId id="377" r:id="rId27"/>
    <p:sldId id="374" r:id="rId28"/>
    <p:sldId id="384" r:id="rId29"/>
    <p:sldId id="379" r:id="rId30"/>
    <p:sldId id="383" r:id="rId31"/>
    <p:sldId id="382" r:id="rId32"/>
    <p:sldId id="380" r:id="rId33"/>
    <p:sldId id="381" r:id="rId34"/>
    <p:sldId id="385" r:id="rId35"/>
    <p:sldId id="386" r:id="rId36"/>
    <p:sldId id="279" r:id="rId37"/>
    <p:sldId id="38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1EFDFA-256B-9107-EF60-3ADA147AFAE1}" name="Antonia Omirou - GT GC" initials="AOGG" userId="S::Antonia.Omirou@kent.gov.uk::2e6094e0-157f-4ab8-b623-7e34be314e3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tonia Omirou - GT GC" initials="AOGG" lastIdx="1" clrIdx="0">
    <p:extLst>
      <p:ext uri="{19B8F6BF-5375-455C-9EA6-DF929625EA0E}">
        <p15:presenceInfo xmlns:p15="http://schemas.microsoft.com/office/powerpoint/2012/main" userId="S::Antonia.Omirou@kent.gov.uk::2e6094e0-157f-4ab8-b623-7e34be314e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AEE5"/>
    <a:srgbClr val="FFCC00"/>
    <a:srgbClr val="179949"/>
    <a:srgbClr val="FFD966"/>
    <a:srgbClr val="003399"/>
    <a:srgbClr val="ADC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AE4F97-A0D4-402D-AD6C-0F70097708D1}" v="67" dt="2023-02-22T11:09:04.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7" autoAdjust="0"/>
    <p:restoredTop sz="75593" autoAdjust="0"/>
  </p:normalViewPr>
  <p:slideViewPr>
    <p:cSldViewPr snapToGrid="0">
      <p:cViewPr varScale="1">
        <p:scale>
          <a:sx n="86" d="100"/>
          <a:sy n="86" d="100"/>
        </p:scale>
        <p:origin x="1554" y="7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898667416768515"/>
          <c:y val="7.8099541119104315E-3"/>
          <c:w val="0.49629306448602328"/>
          <c:h val="0.96888984557271396"/>
        </c:manualLayout>
      </c:layout>
      <c:barChart>
        <c:barDir val="bar"/>
        <c:grouping val="clustered"/>
        <c:varyColors val="0"/>
        <c:ser>
          <c:idx val="0"/>
          <c:order val="0"/>
          <c:tx>
            <c:strRef>
              <c:f>Sheet1!$B$1</c:f>
              <c:strCache>
                <c:ptCount val="1"/>
                <c:pt idx="0">
                  <c:v>Column2</c:v>
                </c:pt>
              </c:strCache>
            </c:strRef>
          </c:tx>
          <c:spPr>
            <a:solidFill>
              <a:schemeClr val="tx1"/>
            </a:solidFill>
            <a:ln w="28575">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Male</c:v>
                </c:pt>
                <c:pt idx="1">
                  <c:v>Female</c:v>
                </c:pt>
                <c:pt idx="2">
                  <c:v>Aged 16-34</c:v>
                </c:pt>
                <c:pt idx="3">
                  <c:v>Aged 35-54</c:v>
                </c:pt>
                <c:pt idx="4">
                  <c:v>Aged 55-74</c:v>
                </c:pt>
                <c:pt idx="5">
                  <c:v>Aged 75+</c:v>
                </c:pt>
              </c:strCache>
            </c:strRef>
          </c:cat>
          <c:val>
            <c:numRef>
              <c:f>Sheet1!$B$2:$B$7</c:f>
              <c:numCache>
                <c:formatCode>0%</c:formatCode>
                <c:ptCount val="6"/>
                <c:pt idx="0">
                  <c:v>0.65116279069767402</c:v>
                </c:pt>
                <c:pt idx="1">
                  <c:v>0.56350626118068003</c:v>
                </c:pt>
                <c:pt idx="2">
                  <c:v>0.51660516605166096</c:v>
                </c:pt>
                <c:pt idx="3">
                  <c:v>0.62215909090909105</c:v>
                </c:pt>
                <c:pt idx="4">
                  <c:v>0.63684210526315799</c:v>
                </c:pt>
                <c:pt idx="5">
                  <c:v>0.69444444444444398</c:v>
                </c:pt>
              </c:numCache>
            </c:numRef>
          </c:val>
          <c:extLst>
            <c:ext xmlns:c16="http://schemas.microsoft.com/office/drawing/2014/chart" uri="{C3380CC4-5D6E-409C-BE32-E72D297353CC}">
              <c16:uniqueId val="{00000000-FACC-4D0A-8293-A6D02174DDF2}"/>
            </c:ext>
          </c:extLst>
        </c:ser>
        <c:dLbls>
          <c:showLegendKey val="0"/>
          <c:showVal val="0"/>
          <c:showCatName val="0"/>
          <c:showSerName val="0"/>
          <c:showPercent val="0"/>
          <c:showBubbleSize val="0"/>
        </c:dLbls>
        <c:gapWidth val="30"/>
        <c:axId val="534052464"/>
        <c:axId val="534052792"/>
      </c:barChart>
      <c:catAx>
        <c:axId val="5340524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4052792"/>
        <c:crosses val="autoZero"/>
        <c:auto val="1"/>
        <c:lblAlgn val="ctr"/>
        <c:lblOffset val="100"/>
        <c:noMultiLvlLbl val="0"/>
      </c:catAx>
      <c:valAx>
        <c:axId val="534052792"/>
        <c:scaling>
          <c:orientation val="minMax"/>
          <c:max val="1"/>
        </c:scaling>
        <c:delete val="1"/>
        <c:axPos val="t"/>
        <c:numFmt formatCode="0%" sourceLinked="1"/>
        <c:majorTickMark val="out"/>
        <c:minorTickMark val="none"/>
        <c:tickLblPos val="nextTo"/>
        <c:crossAx val="534052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423052221167425"/>
          <c:y val="0.32298114947506845"/>
          <c:w val="0.55692756896349704"/>
          <c:h val="0.59583911479441976"/>
        </c:manualLayout>
      </c:layout>
      <c:pieChart>
        <c:varyColors val="1"/>
        <c:ser>
          <c:idx val="3"/>
          <c:order val="0"/>
          <c:tx>
            <c:strRef>
              <c:f>Sheet1!$A$2</c:f>
              <c:strCache>
                <c:ptCount val="1"/>
                <c:pt idx="0">
                  <c:v>summary recall</c:v>
                </c:pt>
              </c:strCache>
            </c:strRef>
          </c:tx>
          <c:spPr>
            <a:solidFill>
              <a:srgbClr val="FF0000"/>
            </a:solidFill>
            <a:ln w="12668">
              <a:solidFill>
                <a:srgbClr val="FFFFFF"/>
              </a:solidFill>
              <a:prstDash val="solid"/>
            </a:ln>
          </c:spPr>
          <c:explosion val="9"/>
          <c:dPt>
            <c:idx val="0"/>
            <c:bubble3D val="0"/>
            <c:spPr>
              <a:solidFill>
                <a:srgbClr val="006699"/>
              </a:solidFill>
              <a:ln w="12668">
                <a:solidFill>
                  <a:srgbClr val="FFFFFF"/>
                </a:solidFill>
                <a:prstDash val="solid"/>
              </a:ln>
            </c:spPr>
            <c:extLst>
              <c:ext xmlns:c16="http://schemas.microsoft.com/office/drawing/2014/chart" uri="{C3380CC4-5D6E-409C-BE32-E72D297353CC}">
                <c16:uniqueId val="{00000001-768D-4966-8917-1EE8349726BE}"/>
              </c:ext>
            </c:extLst>
          </c:dPt>
          <c:dPt>
            <c:idx val="1"/>
            <c:bubble3D val="0"/>
            <c:spPr>
              <a:solidFill>
                <a:srgbClr val="339966"/>
              </a:solidFill>
              <a:ln w="12668">
                <a:solidFill>
                  <a:srgbClr val="FFFFFF"/>
                </a:solidFill>
                <a:prstDash val="solid"/>
              </a:ln>
            </c:spPr>
            <c:extLst>
              <c:ext xmlns:c16="http://schemas.microsoft.com/office/drawing/2014/chart" uri="{C3380CC4-5D6E-409C-BE32-E72D297353CC}">
                <c16:uniqueId val="{00000003-768D-4966-8917-1EE8349726BE}"/>
              </c:ext>
            </c:extLst>
          </c:dPt>
          <c:dPt>
            <c:idx val="2"/>
            <c:bubble3D val="0"/>
            <c:spPr>
              <a:solidFill>
                <a:srgbClr val="ED7D31"/>
              </a:solidFill>
              <a:ln w="12668">
                <a:solidFill>
                  <a:srgbClr val="FFFFFF"/>
                </a:solidFill>
                <a:prstDash val="solid"/>
              </a:ln>
            </c:spPr>
            <c:extLst>
              <c:ext xmlns:c16="http://schemas.microsoft.com/office/drawing/2014/chart" uri="{C3380CC4-5D6E-409C-BE32-E72D297353CC}">
                <c16:uniqueId val="{00000005-768D-4966-8917-1EE8349726BE}"/>
              </c:ext>
            </c:extLst>
          </c:dPt>
          <c:dPt>
            <c:idx val="3"/>
            <c:bubble3D val="0"/>
            <c:spPr>
              <a:solidFill>
                <a:srgbClr val="C00000"/>
              </a:solidFill>
              <a:ln w="12668">
                <a:solidFill>
                  <a:srgbClr val="FFFFFF"/>
                </a:solidFill>
                <a:prstDash val="solid"/>
              </a:ln>
            </c:spPr>
            <c:extLst>
              <c:ext xmlns:c16="http://schemas.microsoft.com/office/drawing/2014/chart" uri="{C3380CC4-5D6E-409C-BE32-E72D297353CC}">
                <c16:uniqueId val="{00000007-768D-4966-8917-1EE8349726BE}"/>
              </c:ext>
            </c:extLst>
          </c:dPt>
          <c:dPt>
            <c:idx val="4"/>
            <c:bubble3D val="0"/>
            <c:spPr>
              <a:solidFill>
                <a:schemeClr val="bg1">
                  <a:lumMod val="65000"/>
                </a:schemeClr>
              </a:solidFill>
              <a:ln w="12668">
                <a:solidFill>
                  <a:srgbClr val="FFFFFF"/>
                </a:solidFill>
                <a:prstDash val="solid"/>
              </a:ln>
            </c:spPr>
            <c:extLst>
              <c:ext xmlns:c16="http://schemas.microsoft.com/office/drawing/2014/chart" uri="{C3380CC4-5D6E-409C-BE32-E72D297353CC}">
                <c16:uniqueId val="{00000009-768D-4966-8917-1EE8349726BE}"/>
              </c:ext>
            </c:extLst>
          </c:dPt>
          <c:dPt>
            <c:idx val="5"/>
            <c:bubble3D val="0"/>
            <c:spPr>
              <a:solidFill>
                <a:srgbClr val="339966"/>
              </a:solidFill>
              <a:ln w="12668">
                <a:solidFill>
                  <a:srgbClr val="FFFFFF"/>
                </a:solidFill>
                <a:prstDash val="solid"/>
              </a:ln>
            </c:spPr>
            <c:extLst>
              <c:ext xmlns:c16="http://schemas.microsoft.com/office/drawing/2014/chart" uri="{C3380CC4-5D6E-409C-BE32-E72D297353CC}">
                <c16:uniqueId val="{0000000B-768D-4966-8917-1EE8349726BE}"/>
              </c:ext>
            </c:extLst>
          </c:dPt>
          <c:dPt>
            <c:idx val="6"/>
            <c:bubble3D val="0"/>
            <c:spPr>
              <a:solidFill>
                <a:srgbClr val="339966"/>
              </a:solidFill>
              <a:ln w="12668">
                <a:solidFill>
                  <a:srgbClr val="FFFFFF"/>
                </a:solidFill>
                <a:prstDash val="solid"/>
              </a:ln>
            </c:spPr>
            <c:extLst>
              <c:ext xmlns:c16="http://schemas.microsoft.com/office/drawing/2014/chart" uri="{C3380CC4-5D6E-409C-BE32-E72D297353CC}">
                <c16:uniqueId val="{0000000D-768D-4966-8917-1EE8349726BE}"/>
              </c:ext>
            </c:extLst>
          </c:dPt>
          <c:dPt>
            <c:idx val="7"/>
            <c:bubble3D val="0"/>
            <c:spPr>
              <a:solidFill>
                <a:srgbClr val="339966"/>
              </a:solidFill>
              <a:ln w="12668">
                <a:solidFill>
                  <a:srgbClr val="FFFFFF"/>
                </a:solidFill>
                <a:prstDash val="solid"/>
              </a:ln>
            </c:spPr>
            <c:extLst>
              <c:ext xmlns:c16="http://schemas.microsoft.com/office/drawing/2014/chart" uri="{C3380CC4-5D6E-409C-BE32-E72D297353CC}">
                <c16:uniqueId val="{0000000F-768D-4966-8917-1EE8349726BE}"/>
              </c:ext>
            </c:extLst>
          </c:dPt>
          <c:dLbls>
            <c:dLbl>
              <c:idx val="0"/>
              <c:layout>
                <c:manualLayout>
                  <c:x val="-3.1648329740708067E-2"/>
                  <c:y val="-0.58142194114205326"/>
                </c:manualLayout>
              </c:layout>
              <c:tx>
                <c:rich>
                  <a:bodyPr/>
                  <a:lstStyle/>
                  <a:p>
                    <a:pPr>
                      <a:defRPr sz="1200" b="0" i="0" u="none" strike="noStrike" baseline="0">
                        <a:solidFill>
                          <a:schemeClr val="tx1"/>
                        </a:solidFill>
                        <a:latin typeface="Calibri"/>
                        <a:ea typeface="Calibri"/>
                        <a:cs typeface="Calibri"/>
                      </a:defRPr>
                    </a:pPr>
                    <a:fld id="{1C643088-6CDE-4EB3-8952-14C3F79C75BE}" type="CELLRANGE">
                      <a:rPr lang="en-US" sz="1200" b="0" baseline="0" dirty="0">
                        <a:solidFill>
                          <a:schemeClr val="tx1"/>
                        </a:solidFill>
                      </a:rPr>
                      <a:pPr>
                        <a:defRPr sz="1200" b="0" i="0" u="none" strike="noStrike" baseline="0">
                          <a:solidFill>
                            <a:schemeClr val="tx1"/>
                          </a:solidFill>
                          <a:latin typeface="Calibri"/>
                          <a:ea typeface="Calibri"/>
                          <a:cs typeface="Calibri"/>
                        </a:defRPr>
                      </a:pPr>
                      <a:t>[CELLRANGE]</a:t>
                    </a:fld>
                    <a:r>
                      <a:rPr lang="en-US" sz="1200" b="0" baseline="0" dirty="0">
                        <a:solidFill>
                          <a:schemeClr val="tx1"/>
                        </a:solidFill>
                      </a:rPr>
                      <a:t>, </a:t>
                    </a:r>
                    <a:fld id="{E866E39E-F0EB-41E1-A0CB-A510CE82FEA0}" type="VALUE">
                      <a:rPr lang="en-US" sz="1200" b="0" baseline="0" dirty="0">
                        <a:solidFill>
                          <a:schemeClr val="tx1"/>
                        </a:solidFill>
                      </a:rPr>
                      <a:pPr>
                        <a:defRPr sz="1200" b="0" i="0" u="none" strike="noStrike" baseline="0">
                          <a:solidFill>
                            <a:schemeClr val="tx1"/>
                          </a:solidFill>
                          <a:latin typeface="Calibri"/>
                          <a:ea typeface="Calibri"/>
                          <a:cs typeface="Calibri"/>
                        </a:defRPr>
                      </a:pPr>
                      <a:t>[VALUE]</a:t>
                    </a:fld>
                    <a:endParaRPr lang="en-US" sz="1200" b="0" baseline="0" dirty="0">
                      <a:solidFill>
                        <a:schemeClr val="tx1"/>
                      </a:solidFill>
                    </a:endParaRPr>
                  </a:p>
                </c:rich>
              </c:tx>
              <c:spPr>
                <a:noFill/>
                <a:ln w="25334">
                  <a:noFill/>
                </a:ln>
              </c:spPr>
              <c:dLblPos val="bestFit"/>
              <c:showLegendKey val="0"/>
              <c:showVal val="1"/>
              <c:showCatName val="0"/>
              <c:showSerName val="0"/>
              <c:showPercent val="0"/>
              <c:showBubbleSize val="0"/>
              <c:extLst>
                <c:ext xmlns:c15="http://schemas.microsoft.com/office/drawing/2012/chart" uri="{CE6537A1-D6FC-4f65-9D91-7224C49458BB}">
                  <c15:layout>
                    <c:manualLayout>
                      <c:w val="0.27487549655412519"/>
                      <c:h val="0.28384870995631328"/>
                    </c:manualLayout>
                  </c15:layout>
                  <c15:dlblFieldTable/>
                  <c15:showDataLabelsRange val="1"/>
                </c:ext>
                <c:ext xmlns:c16="http://schemas.microsoft.com/office/drawing/2014/chart" uri="{C3380CC4-5D6E-409C-BE32-E72D297353CC}">
                  <c16:uniqueId val="{00000001-768D-4966-8917-1EE8349726BE}"/>
                </c:ext>
              </c:extLst>
            </c:dLbl>
            <c:dLbl>
              <c:idx val="1"/>
              <c:layout>
                <c:manualLayout>
                  <c:x val="8.5568412562143578E-3"/>
                  <c:y val="0.10875322421271823"/>
                </c:manualLayout>
              </c:layout>
              <c:tx>
                <c:rich>
                  <a:bodyPr/>
                  <a:lstStyle/>
                  <a:p>
                    <a:pPr>
                      <a:defRPr sz="1200" b="0" i="0" u="none" strike="noStrike" baseline="0">
                        <a:solidFill>
                          <a:schemeClr val="tx1"/>
                        </a:solidFill>
                        <a:latin typeface="Calibri"/>
                        <a:ea typeface="Calibri"/>
                        <a:cs typeface="Calibri"/>
                      </a:defRPr>
                    </a:pPr>
                    <a:fld id="{7783D7B9-3C05-460B-B2CC-BBB0EC570392}" type="CELLRANGE">
                      <a:rPr lang="en-US" sz="1200" b="0" baseline="0" dirty="0">
                        <a:solidFill>
                          <a:schemeClr val="tx1"/>
                        </a:solidFill>
                      </a:rPr>
                      <a:pPr>
                        <a:defRPr sz="1200" b="0" i="0" u="none" strike="noStrike" baseline="0">
                          <a:solidFill>
                            <a:schemeClr val="tx1"/>
                          </a:solidFill>
                          <a:latin typeface="Calibri"/>
                          <a:ea typeface="Calibri"/>
                          <a:cs typeface="Calibri"/>
                        </a:defRPr>
                      </a:pPr>
                      <a:t>[CELLRANGE]</a:t>
                    </a:fld>
                    <a:r>
                      <a:rPr lang="en-US" sz="1200" b="0" baseline="0" dirty="0">
                        <a:solidFill>
                          <a:schemeClr val="tx1"/>
                        </a:solidFill>
                      </a:rPr>
                      <a:t>, </a:t>
                    </a:r>
                    <a:fld id="{E5AB5059-EF8E-47E7-A83D-1BD94E8E0C8A}" type="VALUE">
                      <a:rPr lang="en-US" sz="1200" b="0" baseline="0" dirty="0">
                        <a:solidFill>
                          <a:schemeClr val="tx1"/>
                        </a:solidFill>
                      </a:rPr>
                      <a:pPr>
                        <a:defRPr sz="1200" b="0" i="0" u="none" strike="noStrike" baseline="0">
                          <a:solidFill>
                            <a:schemeClr val="tx1"/>
                          </a:solidFill>
                          <a:latin typeface="Calibri"/>
                          <a:ea typeface="Calibri"/>
                          <a:cs typeface="Calibri"/>
                        </a:defRPr>
                      </a:pPr>
                      <a:t>[VALUE]</a:t>
                    </a:fld>
                    <a:endParaRPr lang="en-US" sz="1200" b="0" baseline="0" dirty="0">
                      <a:solidFill>
                        <a:schemeClr val="tx1"/>
                      </a:solidFill>
                    </a:endParaRPr>
                  </a:p>
                </c:rich>
              </c:tx>
              <c:spPr>
                <a:noFill/>
                <a:ln w="25334">
                  <a:noFill/>
                </a:ln>
              </c:spPr>
              <c:dLblPos val="bestFit"/>
              <c:showLegendKey val="0"/>
              <c:showVal val="1"/>
              <c:showCatName val="0"/>
              <c:showSerName val="0"/>
              <c:showPercent val="0"/>
              <c:showBubbleSize val="0"/>
              <c:extLst>
                <c:ext xmlns:c15="http://schemas.microsoft.com/office/drawing/2012/chart" uri="{CE6537A1-D6FC-4f65-9D91-7224C49458BB}">
                  <c15:layout>
                    <c:manualLayout>
                      <c:w val="0.2814331465691543"/>
                      <c:h val="0.24506260797020527"/>
                    </c:manualLayout>
                  </c15:layout>
                  <c15:dlblFieldTable/>
                  <c15:showDataLabelsRange val="1"/>
                </c:ext>
                <c:ext xmlns:c16="http://schemas.microsoft.com/office/drawing/2014/chart" uri="{C3380CC4-5D6E-409C-BE32-E72D297353CC}">
                  <c16:uniqueId val="{00000003-768D-4966-8917-1EE8349726BE}"/>
                </c:ext>
              </c:extLst>
            </c:dLbl>
            <c:dLbl>
              <c:idx val="2"/>
              <c:layout>
                <c:manualLayout>
                  <c:x val="-4.7435001957023333E-2"/>
                  <c:y val="9.1086539731763033E-2"/>
                </c:manualLayout>
              </c:layout>
              <c:tx>
                <c:rich>
                  <a:bodyPr/>
                  <a:lstStyle/>
                  <a:p>
                    <a:fld id="{44E75E4B-4B96-4C82-9C92-829CEEEAE1CE}" type="CELLRANGE">
                      <a:rPr lang="en-US" baseline="0" dirty="0"/>
                      <a:pPr/>
                      <a:t>[CELLRANGE]</a:t>
                    </a:fld>
                    <a:r>
                      <a:rPr lang="en-US" baseline="0" dirty="0"/>
                      <a:t>, </a:t>
                    </a:r>
                    <a:fld id="{1BAF6BB2-A744-4D78-B95F-3C5EB634EE38}" type="VALUE">
                      <a:rPr lang="en-US" baseline="0" dirty="0"/>
                      <a:pPr/>
                      <a:t>[VALUE]</a:t>
                    </a:fld>
                    <a:endParaRPr lang="en-US" baseline="0" dirty="0"/>
                  </a:p>
                </c:rich>
              </c:tx>
              <c:dLblPos val="bestFit"/>
              <c:showLegendKey val="0"/>
              <c:showVal val="1"/>
              <c:showCatName val="0"/>
              <c:showSerName val="0"/>
              <c:showPercent val="0"/>
              <c:showBubbleSize val="0"/>
              <c:extLst>
                <c:ext xmlns:c15="http://schemas.microsoft.com/office/drawing/2012/chart" uri="{CE6537A1-D6FC-4f65-9D91-7224C49458BB}">
                  <c15:layout>
                    <c:manualLayout>
                      <c:w val="0.23155586598823191"/>
                      <c:h val="0.31012709916520392"/>
                    </c:manualLayout>
                  </c15:layout>
                  <c15:dlblFieldTable/>
                  <c15:showDataLabelsRange val="1"/>
                </c:ext>
                <c:ext xmlns:c16="http://schemas.microsoft.com/office/drawing/2014/chart" uri="{C3380CC4-5D6E-409C-BE32-E72D297353CC}">
                  <c16:uniqueId val="{00000005-768D-4966-8917-1EE8349726BE}"/>
                </c:ext>
              </c:extLst>
            </c:dLbl>
            <c:dLbl>
              <c:idx val="3"/>
              <c:layout>
                <c:manualLayout>
                  <c:x val="6.3907083559489822E-3"/>
                  <c:y val="-6.4238093288108172E-2"/>
                </c:manualLayout>
              </c:layout>
              <c:tx>
                <c:rich>
                  <a:bodyPr wrap="square" lIns="38100" tIns="19050" rIns="38100" bIns="19050" anchor="ctr">
                    <a:noAutofit/>
                  </a:bodyPr>
                  <a:lstStyle/>
                  <a:p>
                    <a:pPr>
                      <a:defRPr sz="1200" b="0" i="0" u="none" strike="noStrike" baseline="0">
                        <a:solidFill>
                          <a:schemeClr val="tx1"/>
                        </a:solidFill>
                        <a:latin typeface="Calibri"/>
                        <a:ea typeface="Calibri"/>
                        <a:cs typeface="Calibri"/>
                      </a:defRPr>
                    </a:pPr>
                    <a:fld id="{69B32913-15D8-4257-9F46-00C5841D7D35}" type="CATEGORYNAME">
                      <a:rPr lang="en-US" baseline="0" dirty="0"/>
                      <a:pPr>
                        <a:defRPr sz="1200" b="0" i="0" u="none" strike="noStrike" baseline="0">
                          <a:solidFill>
                            <a:schemeClr val="tx1"/>
                          </a:solidFill>
                          <a:latin typeface="Calibri"/>
                          <a:ea typeface="Calibri"/>
                          <a:cs typeface="Calibri"/>
                        </a:defRPr>
                      </a:pPr>
                      <a:t>[CATEGORY NAME]</a:t>
                    </a:fld>
                    <a:r>
                      <a:rPr lang="en-US" baseline="0" dirty="0"/>
                      <a:t>, </a:t>
                    </a:r>
                    <a:fld id="{A0010CCE-4147-4DD7-BC51-E591B0FF56BE}" type="VALUE">
                      <a:rPr lang="en-US" baseline="0" dirty="0"/>
                      <a:pPr>
                        <a:defRPr sz="1200" b="0" i="0" u="none" strike="noStrike" baseline="0">
                          <a:solidFill>
                            <a:schemeClr val="tx1"/>
                          </a:solidFill>
                          <a:latin typeface="Calibri"/>
                          <a:ea typeface="Calibri"/>
                          <a:cs typeface="Calibri"/>
                        </a:defRPr>
                      </a:pPr>
                      <a:t>[VALUE]</a:t>
                    </a:fld>
                    <a:endParaRPr lang="en-US" baseline="0" dirty="0"/>
                  </a:p>
                </c:rich>
              </c:tx>
              <c:spPr>
                <a:noFill/>
                <a:ln w="25334">
                  <a:noFill/>
                </a:ln>
              </c:spPr>
              <c:dLblPos val="bestFit"/>
              <c:showLegendKey val="0"/>
              <c:showVal val="1"/>
              <c:showCatName val="1"/>
              <c:showSerName val="0"/>
              <c:showPercent val="0"/>
              <c:showBubbleSize val="0"/>
              <c:extLst>
                <c:ext xmlns:c15="http://schemas.microsoft.com/office/drawing/2012/chart" uri="{CE6537A1-D6FC-4f65-9D91-7224C49458BB}">
                  <c15:layout>
                    <c:manualLayout>
                      <c:w val="0.37436450803028298"/>
                      <c:h val="0.2679639170427911"/>
                    </c:manualLayout>
                  </c15:layout>
                  <c15:dlblFieldTable/>
                  <c15:showDataLabelsRange val="1"/>
                </c:ext>
                <c:ext xmlns:c16="http://schemas.microsoft.com/office/drawing/2014/chart" uri="{C3380CC4-5D6E-409C-BE32-E72D297353CC}">
                  <c16:uniqueId val="{00000007-768D-4966-8917-1EE8349726BE}"/>
                </c:ext>
              </c:extLst>
            </c:dLbl>
            <c:dLbl>
              <c:idx val="4"/>
              <c:layout>
                <c:manualLayout>
                  <c:x val="9.6735987821043687E-2"/>
                  <c:y val="-0.1260055529682422"/>
                </c:manualLayout>
              </c:layout>
              <c:tx>
                <c:rich>
                  <a:bodyPr/>
                  <a:lstStyle/>
                  <a:p>
                    <a:fld id="{79250D6E-C5FC-4DC5-B888-91093CAD2288}" type="CATEGORYNAME">
                      <a:rPr lang="en-US" baseline="0" dirty="0"/>
                      <a:pPr/>
                      <a:t>[CATEGORY NAME]</a:t>
                    </a:fld>
                    <a:r>
                      <a:rPr lang="en-US" baseline="0" dirty="0"/>
                      <a:t>, </a:t>
                    </a:r>
                    <a:fld id="{6B2C485D-09AE-4AF2-9AC9-5B2BF24D25EC}" type="VALUE">
                      <a:rPr lang="en-US" baseline="0" dirty="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68D-4966-8917-1EE8349726BE}"/>
                </c:ext>
              </c:extLst>
            </c:dLbl>
            <c:dLbl>
              <c:idx val="5"/>
              <c:layout>
                <c:manualLayout>
                  <c:x val="-7.7917710442332103E-2"/>
                  <c:y val="-6.9232881327044124E-2"/>
                </c:manualLayout>
              </c:layout>
              <c:spPr>
                <a:noFill/>
                <a:ln w="25334">
                  <a:noFill/>
                </a:ln>
              </c:spPr>
              <c:txPr>
                <a:bodyPr wrap="square" lIns="38100" tIns="19050" rIns="38100" bIns="19050" anchor="ctr">
                  <a:noAutofit/>
                </a:bodyPr>
                <a:lstStyle/>
                <a:p>
                  <a:pPr>
                    <a:defRPr sz="1200" b="0" i="0" u="none" strike="noStrike" baseline="0">
                      <a:solidFill>
                        <a:schemeClr val="tx1"/>
                      </a:solidFill>
                      <a:latin typeface="Calibri"/>
                      <a:ea typeface="Calibri"/>
                      <a:cs typeface="Calibri"/>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6286165591954688"/>
                      <c:h val="0.12583409189368033"/>
                    </c:manualLayout>
                  </c15:layout>
                  <c15:showDataLabelsRange val="1"/>
                </c:ext>
                <c:ext xmlns:c16="http://schemas.microsoft.com/office/drawing/2014/chart" uri="{C3380CC4-5D6E-409C-BE32-E72D297353CC}">
                  <c16:uniqueId val="{0000000B-768D-4966-8917-1EE8349726BE}"/>
                </c:ext>
              </c:extLst>
            </c:dLbl>
            <c:dLbl>
              <c:idx val="6"/>
              <c:layout>
                <c:manualLayout>
                  <c:x val="-7.1314704992341327E-2"/>
                  <c:y val="-3.1084100849550531E-2"/>
                </c:manualLayout>
              </c:layout>
              <c:dLblPos val="bestFit"/>
              <c:showLegendKey val="0"/>
              <c:showVal val="1"/>
              <c:showCatName val="1"/>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768D-4966-8917-1EE8349726BE}"/>
                </c:ext>
              </c:extLst>
            </c:dLbl>
            <c:dLbl>
              <c:idx val="7"/>
              <c:layout>
                <c:manualLayout>
                  <c:x val="-4.4941575951263357E-2"/>
                  <c:y val="-6.6779950702724897E-2"/>
                </c:manualLayout>
              </c:layout>
              <c:dLblPos val="bestFit"/>
              <c:showLegendKey val="0"/>
              <c:showVal val="1"/>
              <c:showCatName val="1"/>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768D-4966-8917-1EE8349726BE}"/>
                </c:ext>
              </c:extLst>
            </c:dLbl>
            <c:spPr>
              <a:noFill/>
              <a:ln w="25334">
                <a:noFill/>
              </a:ln>
            </c:spPr>
            <c:txPr>
              <a:bodyPr wrap="square" lIns="38100" tIns="19050" rIns="38100" bIns="19050" anchor="ctr">
                <a:spAutoFit/>
              </a:bodyPr>
              <a:lstStyle/>
              <a:p>
                <a:pPr>
                  <a:defRPr sz="1200" b="0" i="0" u="none" strike="noStrike" baseline="0">
                    <a:solidFill>
                      <a:schemeClr val="tx1"/>
                    </a:solidFill>
                    <a:latin typeface="Calibri"/>
                    <a:ea typeface="Calibri"/>
                    <a:cs typeface="Calibri"/>
                  </a:defRPr>
                </a:pPr>
                <a:endParaRPr lang="en-US"/>
              </a:p>
            </c:txPr>
            <c:dLblPos val="outEnd"/>
            <c:showLegendKey val="0"/>
            <c:showVal val="1"/>
            <c:showCatName val="0"/>
            <c:showSerName val="0"/>
            <c:showPercent val="0"/>
            <c:showBubbleSize val="0"/>
            <c:showLeaderLines val="1"/>
            <c:extLst>
              <c:ext xmlns:c15="http://schemas.microsoft.com/office/drawing/2012/chart" uri="{CE6537A1-D6FC-4f65-9D91-7224C49458BB}">
                <c15:showDataLabelsRange val="1"/>
              </c:ext>
            </c:extLst>
          </c:dLbls>
          <c:cat>
            <c:strRef>
              <c:f>Sheet1!$B$1:$F$1</c:f>
              <c:strCache>
                <c:ptCount val="5"/>
                <c:pt idx="0">
                  <c:v>I would be happy to let tradespeople into the home for improvements and/or repairs</c:v>
                </c:pt>
                <c:pt idx="1">
                  <c:v>I would be happy to let tradespeople into the home for repairs only</c:v>
                </c:pt>
                <c:pt idx="2">
                  <c:v>I would let tradespeople into my home for emergency reasons only</c:v>
                </c:pt>
                <c:pt idx="3">
                  <c:v>I do not feel comfortable with tradespeople coming into the home at the moment</c:v>
                </c:pt>
                <c:pt idx="4">
                  <c:v>Don’t know</c:v>
                </c:pt>
              </c:strCache>
            </c:strRef>
          </c:cat>
          <c:val>
            <c:numRef>
              <c:f>Sheet1!$B$2:$F$2</c:f>
              <c:numCache>
                <c:formatCode>0%</c:formatCode>
                <c:ptCount val="5"/>
                <c:pt idx="0">
                  <c:v>0.60558139534883704</c:v>
                </c:pt>
                <c:pt idx="1">
                  <c:v>0.175813953488372</c:v>
                </c:pt>
                <c:pt idx="2">
                  <c:v>9.1162790697674398E-2</c:v>
                </c:pt>
                <c:pt idx="3">
                  <c:v>7.1627906976744204E-2</c:v>
                </c:pt>
                <c:pt idx="4">
                  <c:v>5.5813953488372099E-2</c:v>
                </c:pt>
              </c:numCache>
            </c:numRef>
          </c:val>
          <c:extLst>
            <c:ext xmlns:c15="http://schemas.microsoft.com/office/drawing/2012/chart" uri="{02D57815-91ED-43cb-92C2-25804820EDAC}">
              <c15:datalabelsRange>
                <c15:f>Sheet1!$B$1:$D$1</c15:f>
                <c15:dlblRangeCache>
                  <c:ptCount val="3"/>
                  <c:pt idx="0">
                    <c:v>I would be happy to let tradespeople into the home for improvements and/or repairs</c:v>
                  </c:pt>
                  <c:pt idx="1">
                    <c:v>I would be happy to let tradespeople into the home for repairs only</c:v>
                  </c:pt>
                  <c:pt idx="2">
                    <c:v>I would let tradespeople into my home for emergency reasons only</c:v>
                  </c:pt>
                </c15:dlblRangeCache>
              </c15:datalabelsRange>
            </c:ext>
            <c:ext xmlns:c16="http://schemas.microsoft.com/office/drawing/2014/chart" uri="{C3380CC4-5D6E-409C-BE32-E72D297353CC}">
              <c16:uniqueId val="{00000010-768D-4966-8917-1EE8349726BE}"/>
            </c:ext>
          </c:extLst>
        </c:ser>
        <c:dLbls>
          <c:showLegendKey val="0"/>
          <c:showVal val="0"/>
          <c:showCatName val="0"/>
          <c:showSerName val="0"/>
          <c:showPercent val="0"/>
          <c:showBubbleSize val="0"/>
          <c:showLeaderLines val="1"/>
        </c:dLbls>
        <c:firstSliceAng val="0"/>
      </c:pieChart>
      <c:spPr>
        <a:noFill/>
        <a:ln w="25335">
          <a:noFill/>
        </a:ln>
      </c:spPr>
    </c:plotArea>
    <c:plotVisOnly val="1"/>
    <c:dispBlanksAs val="zero"/>
    <c:showDLblsOverMax val="0"/>
  </c:chart>
  <c:spPr>
    <a:noFill/>
    <a:ln>
      <a:noFill/>
    </a:ln>
  </c:spPr>
  <c:txPr>
    <a:bodyPr/>
    <a:lstStyle/>
    <a:p>
      <a:pPr>
        <a:defRPr sz="1122" b="1"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75636031706772"/>
          <c:y val="7.8099541119104315E-3"/>
          <c:w val="0.49224354731232001"/>
          <c:h val="0.96888984557271396"/>
        </c:manualLayout>
      </c:layout>
      <c:barChart>
        <c:barDir val="bar"/>
        <c:grouping val="clustered"/>
        <c:varyColors val="0"/>
        <c:ser>
          <c:idx val="0"/>
          <c:order val="0"/>
          <c:tx>
            <c:strRef>
              <c:f>Sheet1!$B$1</c:f>
              <c:strCache>
                <c:ptCount val="1"/>
                <c:pt idx="0">
                  <c:v>%</c:v>
                </c:pt>
              </c:strCache>
            </c:strRef>
          </c:tx>
          <c:spPr>
            <a:solidFill>
              <a:srgbClr val="006699"/>
            </a:solidFill>
            <a:ln w="28575">
              <a:solidFill>
                <a:schemeClr val="bg1"/>
              </a:solidFill>
            </a:ln>
            <a:effectLst/>
          </c:spPr>
          <c:invertIfNegative val="0"/>
          <c:dPt>
            <c:idx val="5"/>
            <c:invertIfNegative val="0"/>
            <c:bubble3D val="0"/>
            <c:spPr>
              <a:solidFill>
                <a:schemeClr val="bg1">
                  <a:lumMod val="50000"/>
                </a:schemeClr>
              </a:solidFill>
              <a:ln w="28575">
                <a:solidFill>
                  <a:schemeClr val="bg1"/>
                </a:solidFill>
              </a:ln>
              <a:effectLst/>
            </c:spPr>
            <c:extLst>
              <c:ext xmlns:c16="http://schemas.microsoft.com/office/drawing/2014/chart" uri="{C3380CC4-5D6E-409C-BE32-E72D297353CC}">
                <c16:uniqueId val="{00000000-8D12-4687-891D-0A5F3E679540}"/>
              </c:ext>
            </c:extLst>
          </c:dPt>
          <c:dPt>
            <c:idx val="6"/>
            <c:invertIfNegative val="0"/>
            <c:bubble3D val="0"/>
            <c:spPr>
              <a:solidFill>
                <a:schemeClr val="tx1"/>
              </a:solidFill>
              <a:ln w="28575">
                <a:solidFill>
                  <a:schemeClr val="bg1"/>
                </a:solidFill>
              </a:ln>
              <a:effectLst/>
            </c:spPr>
            <c:extLst>
              <c:ext xmlns:c16="http://schemas.microsoft.com/office/drawing/2014/chart" uri="{C3380CC4-5D6E-409C-BE32-E72D297353CC}">
                <c16:uniqueId val="{00000001-8D12-4687-891D-0A5F3E67954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Wear face masks and other essential PPE</c:v>
                </c:pt>
                <c:pt idx="1">
                  <c:v>Cleaning down regime</c:v>
                </c:pt>
                <c:pt idx="2">
                  <c:v>Have an up-to-date risk assessment</c:v>
                </c:pt>
                <c:pt idx="3">
                  <c:v>Provide a negative lateral flow / coronavirus test within previous 2 days</c:v>
                </c:pt>
                <c:pt idx="4">
                  <c:v>Something else</c:v>
                </c:pt>
                <c:pt idx="5">
                  <c:v>Don’t know</c:v>
                </c:pt>
                <c:pt idx="6">
                  <c:v>I wouldn’t be concerned / it's not necessary to take extra precautions</c:v>
                </c:pt>
              </c:strCache>
            </c:strRef>
          </c:cat>
          <c:val>
            <c:numRef>
              <c:f>Sheet1!$B$2:$B$8</c:f>
              <c:numCache>
                <c:formatCode>0%</c:formatCode>
                <c:ptCount val="7"/>
                <c:pt idx="0">
                  <c:v>0.52</c:v>
                </c:pt>
                <c:pt idx="1">
                  <c:v>0.308837209302326</c:v>
                </c:pt>
                <c:pt idx="2">
                  <c:v>0.26511627906976698</c:v>
                </c:pt>
                <c:pt idx="3">
                  <c:v>0.23906976744186001</c:v>
                </c:pt>
                <c:pt idx="4">
                  <c:v>1.6744186046511601E-2</c:v>
                </c:pt>
                <c:pt idx="5">
                  <c:v>7.1627906976744204E-2</c:v>
                </c:pt>
                <c:pt idx="6">
                  <c:v>0.21116279069767399</c:v>
                </c:pt>
              </c:numCache>
            </c:numRef>
          </c:val>
          <c:extLst>
            <c:ext xmlns:c16="http://schemas.microsoft.com/office/drawing/2014/chart" uri="{C3380CC4-5D6E-409C-BE32-E72D297353CC}">
              <c16:uniqueId val="{00000000-0373-49FF-B748-480413CF1F55}"/>
            </c:ext>
          </c:extLst>
        </c:ser>
        <c:dLbls>
          <c:showLegendKey val="0"/>
          <c:showVal val="0"/>
          <c:showCatName val="0"/>
          <c:showSerName val="0"/>
          <c:showPercent val="0"/>
          <c:showBubbleSize val="0"/>
        </c:dLbls>
        <c:gapWidth val="30"/>
        <c:axId val="534052464"/>
        <c:axId val="534052792"/>
      </c:barChart>
      <c:catAx>
        <c:axId val="5340524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4052792"/>
        <c:crosses val="autoZero"/>
        <c:auto val="1"/>
        <c:lblAlgn val="ctr"/>
        <c:lblOffset val="100"/>
        <c:noMultiLvlLbl val="0"/>
      </c:catAx>
      <c:valAx>
        <c:axId val="534052792"/>
        <c:scaling>
          <c:orientation val="minMax"/>
          <c:max val="0.8"/>
        </c:scaling>
        <c:delete val="1"/>
        <c:axPos val="t"/>
        <c:numFmt formatCode="0%" sourceLinked="1"/>
        <c:majorTickMark val="out"/>
        <c:minorTickMark val="none"/>
        <c:tickLblPos val="nextTo"/>
        <c:crossAx val="534052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898667416768515"/>
          <c:y val="7.8099541119104315E-3"/>
          <c:w val="0.49629306448602328"/>
          <c:h val="0.96888984557271396"/>
        </c:manualLayout>
      </c:layout>
      <c:barChart>
        <c:barDir val="bar"/>
        <c:grouping val="clustered"/>
        <c:varyColors val="0"/>
        <c:ser>
          <c:idx val="0"/>
          <c:order val="0"/>
          <c:tx>
            <c:strRef>
              <c:f>Sheet1!$B$1</c:f>
              <c:strCache>
                <c:ptCount val="1"/>
                <c:pt idx="0">
                  <c:v>Column2</c:v>
                </c:pt>
              </c:strCache>
            </c:strRef>
          </c:tx>
          <c:spPr>
            <a:solidFill>
              <a:schemeClr val="tx1"/>
            </a:solidFill>
            <a:ln w="28575">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Male</c:v>
                </c:pt>
                <c:pt idx="1">
                  <c:v>Female</c:v>
                </c:pt>
                <c:pt idx="2">
                  <c:v>Aged 16-34</c:v>
                </c:pt>
                <c:pt idx="3">
                  <c:v>Aged 35-54</c:v>
                </c:pt>
                <c:pt idx="4">
                  <c:v>Aged 55-74</c:v>
                </c:pt>
                <c:pt idx="5">
                  <c:v>Aged 75+</c:v>
                </c:pt>
              </c:strCache>
            </c:strRef>
          </c:cat>
          <c:val>
            <c:numRef>
              <c:f>Sheet1!$B$2:$B$7</c:f>
              <c:numCache>
                <c:formatCode>0%</c:formatCode>
                <c:ptCount val="6"/>
                <c:pt idx="0">
                  <c:v>0.474806201550388</c:v>
                </c:pt>
                <c:pt idx="1">
                  <c:v>0.48837209302325602</c:v>
                </c:pt>
                <c:pt idx="2">
                  <c:v>0.512915129151292</c:v>
                </c:pt>
                <c:pt idx="3">
                  <c:v>0.47727272727272702</c:v>
                </c:pt>
                <c:pt idx="4">
                  <c:v>0.47894736842105301</c:v>
                </c:pt>
                <c:pt idx="5">
                  <c:v>0.40277777777777801</c:v>
                </c:pt>
              </c:numCache>
            </c:numRef>
          </c:val>
          <c:extLst>
            <c:ext xmlns:c16="http://schemas.microsoft.com/office/drawing/2014/chart" uri="{C3380CC4-5D6E-409C-BE32-E72D297353CC}">
              <c16:uniqueId val="{00000000-FACC-4D0A-8293-A6D02174DDF2}"/>
            </c:ext>
          </c:extLst>
        </c:ser>
        <c:dLbls>
          <c:showLegendKey val="0"/>
          <c:showVal val="0"/>
          <c:showCatName val="0"/>
          <c:showSerName val="0"/>
          <c:showPercent val="0"/>
          <c:showBubbleSize val="0"/>
        </c:dLbls>
        <c:gapWidth val="30"/>
        <c:axId val="534052464"/>
        <c:axId val="534052792"/>
      </c:barChart>
      <c:catAx>
        <c:axId val="5340524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4052792"/>
        <c:crosses val="autoZero"/>
        <c:auto val="1"/>
        <c:lblAlgn val="ctr"/>
        <c:lblOffset val="100"/>
        <c:noMultiLvlLbl val="0"/>
      </c:catAx>
      <c:valAx>
        <c:axId val="534052792"/>
        <c:scaling>
          <c:orientation val="minMax"/>
          <c:max val="1"/>
        </c:scaling>
        <c:delete val="1"/>
        <c:axPos val="t"/>
        <c:numFmt formatCode="0%" sourceLinked="1"/>
        <c:majorTickMark val="out"/>
        <c:minorTickMark val="none"/>
        <c:tickLblPos val="nextTo"/>
        <c:crossAx val="534052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25996189751252"/>
          <c:y val="0.20545311568437064"/>
          <c:w val="0.55692756896349704"/>
          <c:h val="0.59583911479441976"/>
        </c:manualLayout>
      </c:layout>
      <c:pieChart>
        <c:varyColors val="1"/>
        <c:ser>
          <c:idx val="3"/>
          <c:order val="0"/>
          <c:tx>
            <c:strRef>
              <c:f>Sheet1!$A$2</c:f>
              <c:strCache>
                <c:ptCount val="1"/>
                <c:pt idx="0">
                  <c:v>summary recall</c:v>
                </c:pt>
              </c:strCache>
            </c:strRef>
          </c:tx>
          <c:spPr>
            <a:solidFill>
              <a:srgbClr val="FF0000"/>
            </a:solidFill>
            <a:ln w="12668">
              <a:solidFill>
                <a:srgbClr val="FFFFFF"/>
              </a:solidFill>
              <a:prstDash val="solid"/>
            </a:ln>
          </c:spPr>
          <c:explosion val="9"/>
          <c:dPt>
            <c:idx val="0"/>
            <c:bubble3D val="0"/>
            <c:spPr>
              <a:solidFill>
                <a:srgbClr val="339966"/>
              </a:solidFill>
              <a:ln w="12668">
                <a:solidFill>
                  <a:srgbClr val="FFFFFF"/>
                </a:solidFill>
                <a:prstDash val="solid"/>
              </a:ln>
            </c:spPr>
            <c:extLst>
              <c:ext xmlns:c16="http://schemas.microsoft.com/office/drawing/2014/chart" uri="{C3380CC4-5D6E-409C-BE32-E72D297353CC}">
                <c16:uniqueId val="{00000001-768D-4966-8917-1EE8349726BE}"/>
              </c:ext>
            </c:extLst>
          </c:dPt>
          <c:dPt>
            <c:idx val="1"/>
            <c:bubble3D val="0"/>
            <c:extLst>
              <c:ext xmlns:c16="http://schemas.microsoft.com/office/drawing/2014/chart" uri="{C3380CC4-5D6E-409C-BE32-E72D297353CC}">
                <c16:uniqueId val="{00000003-768D-4966-8917-1EE8349726BE}"/>
              </c:ext>
            </c:extLst>
          </c:dPt>
          <c:dPt>
            <c:idx val="2"/>
            <c:bubble3D val="0"/>
            <c:spPr>
              <a:solidFill>
                <a:srgbClr val="ED7D31"/>
              </a:solidFill>
              <a:ln w="12668">
                <a:solidFill>
                  <a:srgbClr val="FFFFFF"/>
                </a:solidFill>
                <a:prstDash val="solid"/>
              </a:ln>
            </c:spPr>
            <c:extLst>
              <c:ext xmlns:c16="http://schemas.microsoft.com/office/drawing/2014/chart" uri="{C3380CC4-5D6E-409C-BE32-E72D297353CC}">
                <c16:uniqueId val="{00000005-768D-4966-8917-1EE8349726BE}"/>
              </c:ext>
            </c:extLst>
          </c:dPt>
          <c:dPt>
            <c:idx val="3"/>
            <c:bubble3D val="0"/>
            <c:spPr>
              <a:solidFill>
                <a:schemeClr val="bg1">
                  <a:lumMod val="65000"/>
                </a:schemeClr>
              </a:solidFill>
              <a:ln w="12668">
                <a:solidFill>
                  <a:srgbClr val="FFFFFF"/>
                </a:solidFill>
                <a:prstDash val="solid"/>
              </a:ln>
            </c:spPr>
            <c:extLst>
              <c:ext xmlns:c16="http://schemas.microsoft.com/office/drawing/2014/chart" uri="{C3380CC4-5D6E-409C-BE32-E72D297353CC}">
                <c16:uniqueId val="{00000007-768D-4966-8917-1EE8349726BE}"/>
              </c:ext>
            </c:extLst>
          </c:dPt>
          <c:dPt>
            <c:idx val="4"/>
            <c:bubble3D val="0"/>
            <c:spPr>
              <a:solidFill>
                <a:schemeClr val="bg1">
                  <a:lumMod val="65000"/>
                </a:schemeClr>
              </a:solidFill>
              <a:ln w="12668">
                <a:solidFill>
                  <a:srgbClr val="FFFFFF"/>
                </a:solidFill>
                <a:prstDash val="solid"/>
              </a:ln>
            </c:spPr>
            <c:extLst>
              <c:ext xmlns:c16="http://schemas.microsoft.com/office/drawing/2014/chart" uri="{C3380CC4-5D6E-409C-BE32-E72D297353CC}">
                <c16:uniqueId val="{00000009-768D-4966-8917-1EE8349726BE}"/>
              </c:ext>
            </c:extLst>
          </c:dPt>
          <c:dPt>
            <c:idx val="5"/>
            <c:bubble3D val="0"/>
            <c:spPr>
              <a:solidFill>
                <a:srgbClr val="339966"/>
              </a:solidFill>
              <a:ln w="12668">
                <a:solidFill>
                  <a:srgbClr val="FFFFFF"/>
                </a:solidFill>
                <a:prstDash val="solid"/>
              </a:ln>
            </c:spPr>
            <c:extLst>
              <c:ext xmlns:c16="http://schemas.microsoft.com/office/drawing/2014/chart" uri="{C3380CC4-5D6E-409C-BE32-E72D297353CC}">
                <c16:uniqueId val="{0000000B-768D-4966-8917-1EE8349726BE}"/>
              </c:ext>
            </c:extLst>
          </c:dPt>
          <c:dPt>
            <c:idx val="6"/>
            <c:bubble3D val="0"/>
            <c:spPr>
              <a:solidFill>
                <a:srgbClr val="339966"/>
              </a:solidFill>
              <a:ln w="12668">
                <a:solidFill>
                  <a:srgbClr val="FFFFFF"/>
                </a:solidFill>
                <a:prstDash val="solid"/>
              </a:ln>
            </c:spPr>
            <c:extLst>
              <c:ext xmlns:c16="http://schemas.microsoft.com/office/drawing/2014/chart" uri="{C3380CC4-5D6E-409C-BE32-E72D297353CC}">
                <c16:uniqueId val="{0000000D-768D-4966-8917-1EE8349726BE}"/>
              </c:ext>
            </c:extLst>
          </c:dPt>
          <c:dPt>
            <c:idx val="7"/>
            <c:bubble3D val="0"/>
            <c:spPr>
              <a:solidFill>
                <a:srgbClr val="339966"/>
              </a:solidFill>
              <a:ln w="12668">
                <a:solidFill>
                  <a:srgbClr val="FFFFFF"/>
                </a:solidFill>
                <a:prstDash val="solid"/>
              </a:ln>
            </c:spPr>
            <c:extLst>
              <c:ext xmlns:c16="http://schemas.microsoft.com/office/drawing/2014/chart" uri="{C3380CC4-5D6E-409C-BE32-E72D297353CC}">
                <c16:uniqueId val="{0000000F-768D-4966-8917-1EE8349726BE}"/>
              </c:ext>
            </c:extLst>
          </c:dPt>
          <c:dLbls>
            <c:dLbl>
              <c:idx val="0"/>
              <c:layout>
                <c:manualLayout>
                  <c:x val="-1.0812283629243795E-7"/>
                  <c:y val="-0.15938478701398515"/>
                </c:manualLayout>
              </c:layout>
              <c:tx>
                <c:rich>
                  <a:bodyPr/>
                  <a:lstStyle/>
                  <a:p>
                    <a:pPr>
                      <a:defRPr sz="1400" b="0" i="0" u="none" strike="noStrike" baseline="0">
                        <a:solidFill>
                          <a:schemeClr val="tx1"/>
                        </a:solidFill>
                        <a:latin typeface="Calibri"/>
                        <a:ea typeface="Calibri"/>
                        <a:cs typeface="Calibri"/>
                      </a:defRPr>
                    </a:pPr>
                    <a:fld id="{884B1096-2F7F-44D1-AE54-5C471C0346CA}" type="CELLRANGE">
                      <a:rPr lang="en-US" sz="1400" b="0" baseline="0" dirty="0">
                        <a:solidFill>
                          <a:schemeClr val="tx1"/>
                        </a:solidFill>
                      </a:rPr>
                      <a:pPr>
                        <a:defRPr sz="1400" b="0" i="0" u="none" strike="noStrike" baseline="0">
                          <a:solidFill>
                            <a:schemeClr val="tx1"/>
                          </a:solidFill>
                          <a:latin typeface="Calibri"/>
                          <a:ea typeface="Calibri"/>
                          <a:cs typeface="Calibri"/>
                        </a:defRPr>
                      </a:pPr>
                      <a:t>[CELLRANGE]</a:t>
                    </a:fld>
                    <a:r>
                      <a:rPr lang="en-US" sz="1400" b="0" baseline="0" dirty="0">
                        <a:solidFill>
                          <a:schemeClr val="tx1"/>
                        </a:solidFill>
                      </a:rPr>
                      <a:t>, </a:t>
                    </a:r>
                    <a:fld id="{9F78D683-7AE2-4B6D-B16B-470D181291A1}" type="VALUE">
                      <a:rPr lang="en-US" sz="1400" b="0" baseline="0" dirty="0">
                        <a:solidFill>
                          <a:schemeClr val="tx1"/>
                        </a:solidFill>
                      </a:rPr>
                      <a:pPr>
                        <a:defRPr sz="1400" b="0" i="0" u="none" strike="noStrike" baseline="0">
                          <a:solidFill>
                            <a:schemeClr val="tx1"/>
                          </a:solidFill>
                          <a:latin typeface="Calibri"/>
                          <a:ea typeface="Calibri"/>
                          <a:cs typeface="Calibri"/>
                        </a:defRPr>
                      </a:pPr>
                      <a:t>[VALUE]</a:t>
                    </a:fld>
                    <a:endParaRPr lang="en-US" sz="1400" b="0" baseline="0" dirty="0">
                      <a:solidFill>
                        <a:schemeClr val="tx1"/>
                      </a:solidFill>
                    </a:endParaRPr>
                  </a:p>
                </c:rich>
              </c:tx>
              <c:spPr>
                <a:noFill/>
                <a:ln w="25334">
                  <a:noFill/>
                </a:ln>
              </c:spPr>
              <c:dLblPos val="bestFit"/>
              <c:showLegendKey val="0"/>
              <c:showVal val="1"/>
              <c:showCatName val="0"/>
              <c:showSerName val="0"/>
              <c:showPercent val="0"/>
              <c:showBubbleSize val="0"/>
              <c:extLst>
                <c:ext xmlns:c15="http://schemas.microsoft.com/office/drawing/2012/chart" uri="{CE6537A1-D6FC-4f65-9D91-7224C49458BB}">
                  <c15:layout>
                    <c:manualLayout>
                      <c:w val="0.16364953496368151"/>
                      <c:h val="9.5803855891196762E-2"/>
                    </c:manualLayout>
                  </c15:layout>
                  <c15:dlblFieldTable/>
                  <c15:showDataLabelsRange val="1"/>
                </c:ext>
                <c:ext xmlns:c16="http://schemas.microsoft.com/office/drawing/2014/chart" uri="{C3380CC4-5D6E-409C-BE32-E72D297353CC}">
                  <c16:uniqueId val="{00000001-768D-4966-8917-1EE8349726BE}"/>
                </c:ext>
              </c:extLst>
            </c:dLbl>
            <c:dLbl>
              <c:idx val="1"/>
              <c:layout>
                <c:manualLayout>
                  <c:x val="-6.696695982371656E-2"/>
                  <c:y val="4.5581906050218252E-2"/>
                </c:manualLayout>
              </c:layout>
              <c:tx>
                <c:rich>
                  <a:bodyPr/>
                  <a:lstStyle/>
                  <a:p>
                    <a:pPr>
                      <a:defRPr sz="1400" b="0" i="0" u="none" strike="noStrike" baseline="0">
                        <a:solidFill>
                          <a:schemeClr val="tx1"/>
                        </a:solidFill>
                        <a:latin typeface="Calibri"/>
                        <a:ea typeface="Calibri"/>
                        <a:cs typeface="Calibri"/>
                      </a:defRPr>
                    </a:pPr>
                    <a:fld id="{6B11C8B3-4CE1-46C2-B5B2-34D830FD49DB}" type="CELLRANGE">
                      <a:rPr lang="en-US" sz="1400" b="0" baseline="0" dirty="0">
                        <a:solidFill>
                          <a:schemeClr val="tx1"/>
                        </a:solidFill>
                      </a:rPr>
                      <a:pPr>
                        <a:defRPr sz="1400" b="0" i="0" u="none" strike="noStrike" baseline="0">
                          <a:solidFill>
                            <a:schemeClr val="tx1"/>
                          </a:solidFill>
                          <a:latin typeface="Calibri"/>
                          <a:ea typeface="Calibri"/>
                          <a:cs typeface="Calibri"/>
                        </a:defRPr>
                      </a:pPr>
                      <a:t>[CELLRANGE]</a:t>
                    </a:fld>
                    <a:r>
                      <a:rPr lang="en-US" sz="1400" b="0" baseline="0" dirty="0">
                        <a:solidFill>
                          <a:schemeClr val="tx1"/>
                        </a:solidFill>
                      </a:rPr>
                      <a:t>, </a:t>
                    </a:r>
                    <a:fld id="{D6A09C2D-300F-4A53-ACDE-B6028C1A3C20}" type="VALUE">
                      <a:rPr lang="en-US" sz="1400" b="0" baseline="0" dirty="0">
                        <a:solidFill>
                          <a:schemeClr val="tx1"/>
                        </a:solidFill>
                      </a:rPr>
                      <a:pPr>
                        <a:defRPr sz="1400" b="0" i="0" u="none" strike="noStrike" baseline="0">
                          <a:solidFill>
                            <a:schemeClr val="tx1"/>
                          </a:solidFill>
                          <a:latin typeface="Calibri"/>
                          <a:ea typeface="Calibri"/>
                          <a:cs typeface="Calibri"/>
                        </a:defRPr>
                      </a:pPr>
                      <a:t>[VALUE]</a:t>
                    </a:fld>
                    <a:endParaRPr lang="en-US" sz="1400" b="0" baseline="0" dirty="0">
                      <a:solidFill>
                        <a:schemeClr val="tx1"/>
                      </a:solidFill>
                    </a:endParaRPr>
                  </a:p>
                </c:rich>
              </c:tx>
              <c:spPr>
                <a:noFill/>
                <a:ln w="25334">
                  <a:noFill/>
                </a:ln>
              </c:spPr>
              <c:dLblPos val="bestFit"/>
              <c:showLegendKey val="0"/>
              <c:showVal val="1"/>
              <c:showCatName val="0"/>
              <c:showSerName val="0"/>
              <c:showPercent val="0"/>
              <c:showBubbleSize val="0"/>
              <c:extLst>
                <c:ext xmlns:c15="http://schemas.microsoft.com/office/drawing/2012/chart" uri="{CE6537A1-D6FC-4f65-9D91-7224C49458BB}">
                  <c15:layout>
                    <c:manualLayout>
                      <c:w val="0.16334138488053507"/>
                      <c:h val="8.9337963197530609E-2"/>
                    </c:manualLayout>
                  </c15:layout>
                  <c15:dlblFieldTable/>
                  <c15:showDataLabelsRange val="1"/>
                </c:ext>
                <c:ext xmlns:c16="http://schemas.microsoft.com/office/drawing/2014/chart" uri="{C3380CC4-5D6E-409C-BE32-E72D297353CC}">
                  <c16:uniqueId val="{00000003-768D-4966-8917-1EE8349726BE}"/>
                </c:ext>
              </c:extLst>
            </c:dLbl>
            <c:dLbl>
              <c:idx val="2"/>
              <c:layout>
                <c:manualLayout>
                  <c:x val="-4.4688681917753124E-2"/>
                  <c:y val="0.10871574480036776"/>
                </c:manualLayout>
              </c:layout>
              <c:tx>
                <c:rich>
                  <a:bodyPr/>
                  <a:lstStyle/>
                  <a:p>
                    <a:fld id="{3492E4A6-33BA-4CA8-8EDC-9926AB448D94}" type="CELLRANGE">
                      <a:rPr lang="en-US" baseline="0" dirty="0"/>
                      <a:pPr/>
                      <a:t>[CELLRANGE]</a:t>
                    </a:fld>
                    <a:r>
                      <a:rPr lang="en-US" baseline="0" dirty="0"/>
                      <a:t>, </a:t>
                    </a:r>
                    <a:fld id="{60CB281C-419F-434B-983F-246A778FFA4E}" type="VALUE">
                      <a:rPr lang="en-US" baseline="0" dirty="0"/>
                      <a:pPr/>
                      <a:t>[VALUE]</a:t>
                    </a:fld>
                    <a:endParaRPr lang="en-US" baseline="0" dirty="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768D-4966-8917-1EE8349726BE}"/>
                </c:ext>
              </c:extLst>
            </c:dLbl>
            <c:dLbl>
              <c:idx val="3"/>
              <c:layout>
                <c:manualLayout>
                  <c:x val="-4.9908852449090373E-2"/>
                  <c:y val="-6.423820896530677E-2"/>
                </c:manualLayout>
              </c:layout>
              <c:tx>
                <c:rich>
                  <a:bodyPr wrap="square" lIns="38100" tIns="19050" rIns="38100" bIns="19050" anchor="ctr">
                    <a:noAutofit/>
                  </a:bodyPr>
                  <a:lstStyle/>
                  <a:p>
                    <a:pPr>
                      <a:defRPr sz="1400" b="0" i="0" u="none" strike="noStrike" baseline="0">
                        <a:solidFill>
                          <a:schemeClr val="tx1"/>
                        </a:solidFill>
                        <a:latin typeface="Calibri"/>
                        <a:ea typeface="Calibri"/>
                        <a:cs typeface="Calibri"/>
                      </a:defRPr>
                    </a:pPr>
                    <a:fld id="{76CC270C-0669-47B6-B4D4-70EA1042CB44}" type="CATEGORYNAME">
                      <a:rPr lang="en-US" sz="1400" baseline="0" dirty="0"/>
                      <a:pPr>
                        <a:defRPr sz="1400" b="0" i="0" u="none" strike="noStrike" baseline="0">
                          <a:solidFill>
                            <a:schemeClr val="tx1"/>
                          </a:solidFill>
                          <a:latin typeface="Calibri"/>
                          <a:ea typeface="Calibri"/>
                          <a:cs typeface="Calibri"/>
                        </a:defRPr>
                      </a:pPr>
                      <a:t>[CATEGORY NAME]</a:t>
                    </a:fld>
                    <a:r>
                      <a:rPr lang="en-US" sz="1400" baseline="0" dirty="0"/>
                      <a:t>, </a:t>
                    </a:r>
                    <a:fld id="{488E3AA1-F1B5-4320-959A-11DE8B360212}" type="VALUE">
                      <a:rPr lang="en-US" sz="1400" baseline="0" dirty="0"/>
                      <a:pPr>
                        <a:defRPr sz="1400" b="0" i="0" u="none" strike="noStrike" baseline="0">
                          <a:solidFill>
                            <a:schemeClr val="tx1"/>
                          </a:solidFill>
                          <a:latin typeface="Calibri"/>
                          <a:ea typeface="Calibri"/>
                          <a:cs typeface="Calibri"/>
                        </a:defRPr>
                      </a:pPr>
                      <a:t>[VALUE]</a:t>
                    </a:fld>
                    <a:endParaRPr lang="en-US" sz="1400" baseline="0" dirty="0"/>
                  </a:p>
                </c:rich>
              </c:tx>
              <c:spPr>
                <a:noFill/>
                <a:ln w="25334">
                  <a:noFill/>
                </a:ln>
              </c:spPr>
              <c:dLblPos val="bestFit"/>
              <c:showLegendKey val="0"/>
              <c:showVal val="1"/>
              <c:showCatName val="1"/>
              <c:showSerName val="0"/>
              <c:showPercent val="0"/>
              <c:showBubbleSize val="0"/>
              <c:extLst>
                <c:ext xmlns:c15="http://schemas.microsoft.com/office/drawing/2012/chart" uri="{CE6537A1-D6FC-4f65-9D91-7224C49458BB}">
                  <c15:layout>
                    <c:manualLayout>
                      <c:w val="0.26725802649874469"/>
                      <c:h val="0.12105387480441876"/>
                    </c:manualLayout>
                  </c15:layout>
                  <c15:dlblFieldTable/>
                  <c15:showDataLabelsRange val="1"/>
                </c:ext>
                <c:ext xmlns:c16="http://schemas.microsoft.com/office/drawing/2014/chart" uri="{C3380CC4-5D6E-409C-BE32-E72D297353CC}">
                  <c16:uniqueId val="{00000007-768D-4966-8917-1EE8349726BE}"/>
                </c:ext>
              </c:extLst>
            </c:dLbl>
            <c:dLbl>
              <c:idx val="4"/>
              <c:layout>
                <c:manualLayout>
                  <c:x val="9.6735987821043687E-2"/>
                  <c:y val="-0.1260055529682422"/>
                </c:manualLayout>
              </c:layout>
              <c:dLblPos val="bestFit"/>
              <c:showLegendKey val="0"/>
              <c:showVal val="1"/>
              <c:showCatName val="1"/>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768D-4966-8917-1EE8349726BE}"/>
                </c:ext>
              </c:extLst>
            </c:dLbl>
            <c:dLbl>
              <c:idx val="5"/>
              <c:layout>
                <c:manualLayout>
                  <c:x val="-7.7917710442332103E-2"/>
                  <c:y val="-6.9232881327044124E-2"/>
                </c:manualLayout>
              </c:layout>
              <c:spPr>
                <a:noFill/>
                <a:ln w="25334">
                  <a:noFill/>
                </a:ln>
              </c:spPr>
              <c:txPr>
                <a:bodyPr wrap="square" lIns="38100" tIns="19050" rIns="38100" bIns="19050" anchor="ctr">
                  <a:noAutofit/>
                </a:bodyPr>
                <a:lstStyle/>
                <a:p>
                  <a:pPr>
                    <a:defRPr sz="1400" b="0" i="0" u="none" strike="noStrike" baseline="0">
                      <a:solidFill>
                        <a:schemeClr val="tx1"/>
                      </a:solidFill>
                      <a:latin typeface="Calibri"/>
                      <a:ea typeface="Calibri"/>
                      <a:cs typeface="Calibri"/>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6286165591954688"/>
                      <c:h val="0.12583409189368033"/>
                    </c:manualLayout>
                  </c15:layout>
                  <c15:showDataLabelsRange val="1"/>
                </c:ext>
                <c:ext xmlns:c16="http://schemas.microsoft.com/office/drawing/2014/chart" uri="{C3380CC4-5D6E-409C-BE32-E72D297353CC}">
                  <c16:uniqueId val="{0000000B-768D-4966-8917-1EE8349726BE}"/>
                </c:ext>
              </c:extLst>
            </c:dLbl>
            <c:dLbl>
              <c:idx val="6"/>
              <c:layout>
                <c:manualLayout>
                  <c:x val="-7.1314704992341327E-2"/>
                  <c:y val="-3.1084100849550531E-2"/>
                </c:manualLayout>
              </c:layout>
              <c:dLblPos val="bestFit"/>
              <c:showLegendKey val="0"/>
              <c:showVal val="1"/>
              <c:showCatName val="1"/>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768D-4966-8917-1EE8349726BE}"/>
                </c:ext>
              </c:extLst>
            </c:dLbl>
            <c:dLbl>
              <c:idx val="7"/>
              <c:layout>
                <c:manualLayout>
                  <c:x val="-4.4941575951263357E-2"/>
                  <c:y val="-6.6779950702724897E-2"/>
                </c:manualLayout>
              </c:layout>
              <c:dLblPos val="bestFit"/>
              <c:showLegendKey val="0"/>
              <c:showVal val="1"/>
              <c:showCatName val="1"/>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768D-4966-8917-1EE8349726BE}"/>
                </c:ext>
              </c:extLst>
            </c:dLbl>
            <c:spPr>
              <a:noFill/>
              <a:ln w="25334">
                <a:noFill/>
              </a:ln>
            </c:spPr>
            <c:txPr>
              <a:bodyPr wrap="square" lIns="38100" tIns="19050" rIns="38100" bIns="19050" anchor="ctr">
                <a:spAutoFit/>
              </a:bodyPr>
              <a:lstStyle/>
              <a:p>
                <a:pPr>
                  <a:defRPr sz="1400" b="0" i="0" u="none" strike="noStrike" baseline="0">
                    <a:solidFill>
                      <a:schemeClr val="tx1"/>
                    </a:solidFill>
                    <a:latin typeface="Calibri"/>
                    <a:ea typeface="Calibri"/>
                    <a:cs typeface="Calibri"/>
                  </a:defRPr>
                </a:pPr>
                <a:endParaRPr lang="en-US"/>
              </a:p>
            </c:txPr>
            <c:dLblPos val="outEnd"/>
            <c:showLegendKey val="0"/>
            <c:showVal val="1"/>
            <c:showCatName val="0"/>
            <c:showSerName val="0"/>
            <c:showPercent val="0"/>
            <c:showBubbleSize val="0"/>
            <c:showLeaderLines val="1"/>
            <c:extLst>
              <c:ext xmlns:c15="http://schemas.microsoft.com/office/drawing/2012/chart" uri="{CE6537A1-D6FC-4f65-9D91-7224C49458BB}">
                <c15:showDataLabelsRange val="1"/>
              </c:ext>
            </c:extLst>
          </c:dLbls>
          <c:cat>
            <c:strRef>
              <c:f>Sheet1!$B$1:$E$1</c:f>
              <c:strCache>
                <c:ptCount val="4"/>
                <c:pt idx="0">
                  <c:v>Yes</c:v>
                </c:pt>
                <c:pt idx="1">
                  <c:v>No</c:v>
                </c:pt>
                <c:pt idx="2">
                  <c:v>It doesn’t matter either way</c:v>
                </c:pt>
                <c:pt idx="3">
                  <c:v>Don’t know</c:v>
                </c:pt>
              </c:strCache>
            </c:strRef>
          </c:cat>
          <c:val>
            <c:numRef>
              <c:f>Sheet1!$B$2:$E$2</c:f>
              <c:numCache>
                <c:formatCode>0%</c:formatCode>
                <c:ptCount val="4"/>
                <c:pt idx="0">
                  <c:v>0.481860465116279</c:v>
                </c:pt>
                <c:pt idx="1">
                  <c:v>0.12093023255814001</c:v>
                </c:pt>
                <c:pt idx="2">
                  <c:v>0.29674418604651198</c:v>
                </c:pt>
                <c:pt idx="3">
                  <c:v>0.10046511627907</c:v>
                </c:pt>
              </c:numCache>
            </c:numRef>
          </c:val>
          <c:extLst>
            <c:ext xmlns:c15="http://schemas.microsoft.com/office/drawing/2012/chart" uri="{02D57815-91ED-43cb-92C2-25804820EDAC}">
              <c15:datalabelsRange>
                <c15:f>Sheet1!$B$1:$D$1</c15:f>
                <c15:dlblRangeCache>
                  <c:ptCount val="3"/>
                  <c:pt idx="0">
                    <c:v>Yes</c:v>
                  </c:pt>
                  <c:pt idx="1">
                    <c:v>No</c:v>
                  </c:pt>
                  <c:pt idx="2">
                    <c:v>It doesn’t matter either way</c:v>
                  </c:pt>
                </c15:dlblRangeCache>
              </c15:datalabelsRange>
            </c:ext>
            <c:ext xmlns:c16="http://schemas.microsoft.com/office/drawing/2014/chart" uri="{C3380CC4-5D6E-409C-BE32-E72D297353CC}">
              <c16:uniqueId val="{00000010-768D-4966-8917-1EE8349726BE}"/>
            </c:ext>
          </c:extLst>
        </c:ser>
        <c:dLbls>
          <c:showLegendKey val="0"/>
          <c:showVal val="0"/>
          <c:showCatName val="0"/>
          <c:showSerName val="0"/>
          <c:showPercent val="0"/>
          <c:showBubbleSize val="0"/>
          <c:showLeaderLines val="1"/>
        </c:dLbls>
        <c:firstSliceAng val="0"/>
      </c:pieChart>
      <c:spPr>
        <a:noFill/>
        <a:ln w="25335">
          <a:noFill/>
        </a:ln>
      </c:spPr>
    </c:plotArea>
    <c:plotVisOnly val="1"/>
    <c:dispBlanksAs val="zero"/>
    <c:showDLblsOverMax val="0"/>
  </c:chart>
  <c:spPr>
    <a:noFill/>
    <a:ln>
      <a:noFill/>
    </a:ln>
  </c:spPr>
  <c:txPr>
    <a:bodyPr/>
    <a:lstStyle/>
    <a:p>
      <a:pPr>
        <a:defRPr sz="1122" b="1"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583149209129796"/>
          <c:y val="4.3274921121864998E-2"/>
          <c:w val="0.45771058298368322"/>
          <c:h val="0.76180290865117561"/>
        </c:manualLayout>
      </c:layout>
      <c:barChart>
        <c:barDir val="bar"/>
        <c:grouping val="percentStacked"/>
        <c:varyColors val="0"/>
        <c:ser>
          <c:idx val="0"/>
          <c:order val="0"/>
          <c:tx>
            <c:strRef>
              <c:f>Sheet1!$B$1</c:f>
              <c:strCache>
                <c:ptCount val="1"/>
                <c:pt idx="0">
                  <c:v>Very interested</c:v>
                </c:pt>
              </c:strCache>
            </c:strRef>
          </c:tx>
          <c:spPr>
            <a:solidFill>
              <a:srgbClr val="006600"/>
            </a:solidFill>
            <a:ln>
              <a:solidFill>
                <a:schemeClr val="bg1"/>
              </a:solidFill>
            </a:ln>
            <a:effectLst/>
          </c:spPr>
          <c:invertIfNegative val="0"/>
          <c:dLbls>
            <c:dLbl>
              <c:idx val="0"/>
              <c:layout>
                <c:manualLayout>
                  <c:x val="-3.2093841592844679E-4"/>
                  <c:y val="7.778269537413884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C2-48F3-981F-75F640601EE6}"/>
                </c:ext>
              </c:extLst>
            </c:dLbl>
            <c:dLbl>
              <c:idx val="1"/>
              <c:layout>
                <c:manualLayout>
                  <c:x val="1.1763170513454982E-3"/>
                  <c:y val="-3.29254149512335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C2-48F3-981F-75F640601EE6}"/>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C2-48F3-981F-75F640601EE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Completing this training would offer my customers additional assurance</c:v>
                </c:pt>
                <c:pt idx="1">
                  <c:v>Taking part in this type of training is the right thing for me to do as a result of the pandemic</c:v>
                </c:pt>
                <c:pt idx="2">
                  <c:v>I would be interested in attending training for Covid-19 safe working practices</c:v>
                </c:pt>
                <c:pt idx="3">
                  <c:v>Completing this training would give me an advantage over other businesses</c:v>
                </c:pt>
              </c:strCache>
            </c:strRef>
          </c:cat>
          <c:val>
            <c:numRef>
              <c:f>Sheet1!$B$2:$B$5</c:f>
              <c:numCache>
                <c:formatCode>0%</c:formatCode>
                <c:ptCount val="4"/>
                <c:pt idx="0">
                  <c:v>0.19</c:v>
                </c:pt>
                <c:pt idx="1">
                  <c:v>0.18</c:v>
                </c:pt>
                <c:pt idx="2">
                  <c:v>0.16</c:v>
                </c:pt>
                <c:pt idx="3">
                  <c:v>7.0000000000000007E-2</c:v>
                </c:pt>
              </c:numCache>
            </c:numRef>
          </c:val>
          <c:extLst>
            <c:ext xmlns:c16="http://schemas.microsoft.com/office/drawing/2014/chart" uri="{C3380CC4-5D6E-409C-BE32-E72D297353CC}">
              <c16:uniqueId val="{00000003-D1C2-48F3-981F-75F640601EE6}"/>
            </c:ext>
          </c:extLst>
        </c:ser>
        <c:ser>
          <c:idx val="1"/>
          <c:order val="1"/>
          <c:tx>
            <c:strRef>
              <c:f>Sheet1!$C$1</c:f>
              <c:strCache>
                <c:ptCount val="1"/>
                <c:pt idx="0">
                  <c:v>Quite interested</c:v>
                </c:pt>
              </c:strCache>
            </c:strRef>
          </c:tx>
          <c:spPr>
            <a:solidFill>
              <a:srgbClr val="339966"/>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Completing this training would offer my customers additional assurance</c:v>
                </c:pt>
                <c:pt idx="1">
                  <c:v>Taking part in this type of training is the right thing for me to do as a result of the pandemic</c:v>
                </c:pt>
                <c:pt idx="2">
                  <c:v>I would be interested in attending training for Covid-19 safe working practices</c:v>
                </c:pt>
                <c:pt idx="3">
                  <c:v>Completing this training would give me an advantage over other businesses</c:v>
                </c:pt>
              </c:strCache>
            </c:strRef>
          </c:cat>
          <c:val>
            <c:numRef>
              <c:f>Sheet1!$C$2:$C$5</c:f>
              <c:numCache>
                <c:formatCode>0%</c:formatCode>
                <c:ptCount val="4"/>
                <c:pt idx="0">
                  <c:v>0.26</c:v>
                </c:pt>
                <c:pt idx="1">
                  <c:v>0.2</c:v>
                </c:pt>
                <c:pt idx="2">
                  <c:v>0.22</c:v>
                </c:pt>
                <c:pt idx="3">
                  <c:v>0.2</c:v>
                </c:pt>
              </c:numCache>
            </c:numRef>
          </c:val>
          <c:extLst>
            <c:ext xmlns:c16="http://schemas.microsoft.com/office/drawing/2014/chart" uri="{C3380CC4-5D6E-409C-BE32-E72D297353CC}">
              <c16:uniqueId val="{00000004-D1C2-48F3-981F-75F640601EE6}"/>
            </c:ext>
          </c:extLst>
        </c:ser>
        <c:ser>
          <c:idx val="2"/>
          <c:order val="2"/>
          <c:tx>
            <c:strRef>
              <c:f>Sheet1!$D$1</c:f>
              <c:strCache>
                <c:ptCount val="1"/>
                <c:pt idx="0">
                  <c:v>Not very interested</c:v>
                </c:pt>
              </c:strCache>
            </c:strRef>
          </c:tx>
          <c:spPr>
            <a:solidFill>
              <a:srgbClr val="ED7D3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Completing this training would offer my customers additional assurance</c:v>
                </c:pt>
                <c:pt idx="1">
                  <c:v>Taking part in this type of training is the right thing for me to do as a result of the pandemic</c:v>
                </c:pt>
                <c:pt idx="2">
                  <c:v>I would be interested in attending training for Covid-19 safe working practices</c:v>
                </c:pt>
                <c:pt idx="3">
                  <c:v>Completing this training would give me an advantage over other businesses</c:v>
                </c:pt>
              </c:strCache>
            </c:strRef>
          </c:cat>
          <c:val>
            <c:numRef>
              <c:f>Sheet1!$D$2:$D$5</c:f>
              <c:numCache>
                <c:formatCode>0%</c:formatCode>
                <c:ptCount val="4"/>
                <c:pt idx="0">
                  <c:v>0.32</c:v>
                </c:pt>
                <c:pt idx="1">
                  <c:v>0.38</c:v>
                </c:pt>
                <c:pt idx="2">
                  <c:v>0.33</c:v>
                </c:pt>
                <c:pt idx="3">
                  <c:v>0.43</c:v>
                </c:pt>
              </c:numCache>
            </c:numRef>
          </c:val>
          <c:extLst>
            <c:ext xmlns:c16="http://schemas.microsoft.com/office/drawing/2014/chart" uri="{C3380CC4-5D6E-409C-BE32-E72D297353CC}">
              <c16:uniqueId val="{00000005-D1C2-48F3-981F-75F640601EE6}"/>
            </c:ext>
          </c:extLst>
        </c:ser>
        <c:ser>
          <c:idx val="3"/>
          <c:order val="3"/>
          <c:tx>
            <c:strRef>
              <c:f>Sheet1!$E$1</c:f>
              <c:strCache>
                <c:ptCount val="1"/>
                <c:pt idx="0">
                  <c:v>Not at all interested</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Completing this training would offer my customers additional assurance</c:v>
                </c:pt>
                <c:pt idx="1">
                  <c:v>Taking part in this type of training is the right thing for me to do as a result of the pandemic</c:v>
                </c:pt>
                <c:pt idx="2">
                  <c:v>I would be interested in attending training for Covid-19 safe working practices</c:v>
                </c:pt>
                <c:pt idx="3">
                  <c:v>Completing this training would give me an advantage over other businesses</c:v>
                </c:pt>
              </c:strCache>
            </c:strRef>
          </c:cat>
          <c:val>
            <c:numRef>
              <c:f>Sheet1!$E$2:$E$5</c:f>
              <c:numCache>
                <c:formatCode>0%</c:formatCode>
                <c:ptCount val="4"/>
                <c:pt idx="0">
                  <c:v>0.08</c:v>
                </c:pt>
                <c:pt idx="1">
                  <c:v>0.06</c:v>
                </c:pt>
                <c:pt idx="2">
                  <c:v>0.09</c:v>
                </c:pt>
                <c:pt idx="3">
                  <c:v>0.1</c:v>
                </c:pt>
              </c:numCache>
            </c:numRef>
          </c:val>
          <c:extLst>
            <c:ext xmlns:c16="http://schemas.microsoft.com/office/drawing/2014/chart" uri="{C3380CC4-5D6E-409C-BE32-E72D297353CC}">
              <c16:uniqueId val="{00000001-29FC-41BF-9577-1B7DBE2C40F2}"/>
            </c:ext>
          </c:extLst>
        </c:ser>
        <c:ser>
          <c:idx val="4"/>
          <c:order val="4"/>
          <c:tx>
            <c:strRef>
              <c:f>Sheet1!$F$1</c:f>
              <c:strCache>
                <c:ptCount val="1"/>
                <c:pt idx="0">
                  <c:v>Don't know</c:v>
                </c:pt>
              </c:strCache>
            </c:strRef>
          </c:tx>
          <c:spPr>
            <a:solidFill>
              <a:schemeClr val="bg1">
                <a:lumMod val="50000"/>
              </a:schemeClr>
            </a:solidFill>
            <a:ln>
              <a:solidFill>
                <a:schemeClr val="bg1"/>
              </a:solidFill>
            </a:ln>
            <a:effectLst/>
          </c:spPr>
          <c:invertIfNegative val="0"/>
          <c:dLbls>
            <c:dLbl>
              <c:idx val="0"/>
              <c:layout>
                <c:manualLayout>
                  <c:x val="-1.7815077531358999E-3"/>
                  <c:y val="2.713373727705468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9FC-41BF-9577-1B7DBE2C40F2}"/>
                </c:ext>
              </c:extLst>
            </c:dLbl>
            <c:dLbl>
              <c:idx val="1"/>
              <c:layout>
                <c:manualLayout>
                  <c:x val="1.7815077531356386E-3"/>
                  <c:y val="2.713373727705474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D3-4A80-8D1A-DB5DC8C29BE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Completing this training would offer my customers additional assurance</c:v>
                </c:pt>
                <c:pt idx="1">
                  <c:v>Taking part in this type of training is the right thing for me to do as a result of the pandemic</c:v>
                </c:pt>
                <c:pt idx="2">
                  <c:v>I would be interested in attending training for Covid-19 safe working practices</c:v>
                </c:pt>
                <c:pt idx="3">
                  <c:v>Completing this training would give me an advantage over other businesses</c:v>
                </c:pt>
              </c:strCache>
            </c:strRef>
          </c:cat>
          <c:val>
            <c:numRef>
              <c:f>Sheet1!$F$2:$F$5</c:f>
              <c:numCache>
                <c:formatCode>0%</c:formatCode>
                <c:ptCount val="4"/>
                <c:pt idx="0">
                  <c:v>0.1</c:v>
                </c:pt>
                <c:pt idx="1">
                  <c:v>0.1</c:v>
                </c:pt>
                <c:pt idx="2">
                  <c:v>0.13</c:v>
                </c:pt>
                <c:pt idx="3">
                  <c:v>0.15</c:v>
                </c:pt>
              </c:numCache>
            </c:numRef>
          </c:val>
          <c:extLst>
            <c:ext xmlns:c16="http://schemas.microsoft.com/office/drawing/2014/chart" uri="{C3380CC4-5D6E-409C-BE32-E72D297353CC}">
              <c16:uniqueId val="{00000002-29FC-41BF-9577-1B7DBE2C40F2}"/>
            </c:ext>
          </c:extLst>
        </c:ser>
        <c:ser>
          <c:idx val="5"/>
          <c:order val="5"/>
          <c:tx>
            <c:strRef>
              <c:f>Sheet1!$G$1</c:f>
              <c:strCache>
                <c:ptCount val="1"/>
                <c:pt idx="0">
                  <c:v>Not applicable</c:v>
                </c:pt>
              </c:strCache>
            </c:strRef>
          </c:tx>
          <c:spPr>
            <a:solidFill>
              <a:schemeClr val="tx1"/>
            </a:solidFill>
            <a:ln>
              <a:solidFill>
                <a:schemeClr val="bg1"/>
              </a:solidFill>
            </a:ln>
            <a:effectLst/>
          </c:spPr>
          <c:invertIfNegative val="0"/>
          <c:dLbls>
            <c:dLbl>
              <c:idx val="1"/>
              <c:layout>
                <c:manualLayout>
                  <c:x val="-2.5605215138255716E-3"/>
                  <c:y val="5.341286865561946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FC-41BF-9577-1B7DBE2C40F2}"/>
                </c:ext>
              </c:extLst>
            </c:dLbl>
            <c:dLbl>
              <c:idx val="3"/>
              <c:layout>
                <c:manualLayout>
                  <c:x val="-1.6094924404154586E-3"/>
                  <c:y val="-3.4005302829600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9FC-41BF-9577-1B7DBE2C40F2}"/>
                </c:ext>
              </c:extLst>
            </c:dLbl>
            <c:dLbl>
              <c:idx val="4"/>
              <c:layout>
                <c:manualLayout>
                  <c:x val="1.5597284353136702E-2"/>
                  <c:y val="6.80271197879910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9FC-41BF-9577-1B7DBE2C40F2}"/>
                </c:ext>
              </c:extLst>
            </c:dLbl>
            <c:dLbl>
              <c:idx val="8"/>
              <c:layout>
                <c:manualLayout>
                  <c:x val="1.799686656131178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9FC-41BF-9577-1B7DBE2C40F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Completing this training would offer my customers additional assurance</c:v>
                </c:pt>
                <c:pt idx="1">
                  <c:v>Taking part in this type of training is the right thing for me to do as a result of the pandemic</c:v>
                </c:pt>
                <c:pt idx="2">
                  <c:v>I would be interested in attending training for Covid-19 safe working practices</c:v>
                </c:pt>
                <c:pt idx="3">
                  <c:v>Completing this training would give me an advantage over other businesses</c:v>
                </c:pt>
              </c:strCache>
            </c:strRef>
          </c:cat>
          <c:val>
            <c:numRef>
              <c:f>Sheet1!$G$2:$G$5</c:f>
              <c:numCache>
                <c:formatCode>0%</c:formatCode>
                <c:ptCount val="4"/>
                <c:pt idx="0">
                  <c:v>0.05</c:v>
                </c:pt>
                <c:pt idx="1">
                  <c:v>0.08</c:v>
                </c:pt>
                <c:pt idx="2">
                  <c:v>0.08</c:v>
                </c:pt>
                <c:pt idx="3">
                  <c:v>0.05</c:v>
                </c:pt>
              </c:numCache>
            </c:numRef>
          </c:val>
          <c:extLst>
            <c:ext xmlns:c16="http://schemas.microsoft.com/office/drawing/2014/chart" uri="{C3380CC4-5D6E-409C-BE32-E72D297353CC}">
              <c16:uniqueId val="{00000003-29FC-41BF-9577-1B7DBE2C40F2}"/>
            </c:ext>
          </c:extLst>
        </c:ser>
        <c:dLbls>
          <c:showLegendKey val="0"/>
          <c:showVal val="0"/>
          <c:showCatName val="0"/>
          <c:showSerName val="0"/>
          <c:showPercent val="0"/>
          <c:showBubbleSize val="0"/>
        </c:dLbls>
        <c:gapWidth val="40"/>
        <c:overlap val="100"/>
        <c:axId val="534052464"/>
        <c:axId val="534052792"/>
      </c:barChart>
      <c:catAx>
        <c:axId val="5340524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34052792"/>
        <c:crosses val="autoZero"/>
        <c:auto val="1"/>
        <c:lblAlgn val="ctr"/>
        <c:lblOffset val="100"/>
        <c:noMultiLvlLbl val="0"/>
      </c:catAx>
      <c:valAx>
        <c:axId val="534052792"/>
        <c:scaling>
          <c:orientation val="minMax"/>
          <c:max val="1"/>
        </c:scaling>
        <c:delete val="1"/>
        <c:axPos val="t"/>
        <c:numFmt formatCode="0%" sourceLinked="1"/>
        <c:majorTickMark val="out"/>
        <c:minorTickMark val="none"/>
        <c:tickLblPos val="nextTo"/>
        <c:crossAx val="534052464"/>
        <c:crosses val="autoZero"/>
        <c:crossBetween val="between"/>
      </c:valAx>
      <c:spPr>
        <a:noFill/>
        <a:ln>
          <a:noFill/>
        </a:ln>
        <a:effectLst/>
      </c:spPr>
    </c:plotArea>
    <c:legend>
      <c:legendPos val="b"/>
      <c:layout>
        <c:manualLayout>
          <c:xMode val="edge"/>
          <c:yMode val="edge"/>
          <c:x val="1.8518422403343733E-2"/>
          <c:y val="0.85125023501662223"/>
          <c:w val="0.98148157759665622"/>
          <c:h val="0.1229516164870570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5578417159636"/>
          <c:y val="0.17361358173678873"/>
          <c:w val="0.63858252530977733"/>
          <c:h val="0.73257699898589934"/>
        </c:manualLayout>
      </c:layout>
      <c:pieChart>
        <c:varyColors val="1"/>
        <c:ser>
          <c:idx val="3"/>
          <c:order val="0"/>
          <c:tx>
            <c:strRef>
              <c:f>Sheet1!$A$2</c:f>
              <c:strCache>
                <c:ptCount val="1"/>
              </c:strCache>
            </c:strRef>
          </c:tx>
          <c:spPr>
            <a:solidFill>
              <a:srgbClr val="FF0000"/>
            </a:solidFill>
            <a:ln w="12668">
              <a:solidFill>
                <a:srgbClr val="FFFFFF"/>
              </a:solidFill>
              <a:prstDash val="solid"/>
            </a:ln>
          </c:spPr>
          <c:explosion val="9"/>
          <c:dPt>
            <c:idx val="0"/>
            <c:bubble3D val="0"/>
            <c:spPr>
              <a:solidFill>
                <a:srgbClr val="006600"/>
              </a:solidFill>
              <a:ln w="12668">
                <a:solidFill>
                  <a:srgbClr val="FFFFFF"/>
                </a:solidFill>
                <a:prstDash val="solid"/>
              </a:ln>
            </c:spPr>
            <c:extLst>
              <c:ext xmlns:c16="http://schemas.microsoft.com/office/drawing/2014/chart" uri="{C3380CC4-5D6E-409C-BE32-E72D297353CC}">
                <c16:uniqueId val="{00000001-41D0-4054-AFB3-A121009CE167}"/>
              </c:ext>
            </c:extLst>
          </c:dPt>
          <c:dPt>
            <c:idx val="1"/>
            <c:bubble3D val="0"/>
            <c:spPr>
              <a:solidFill>
                <a:srgbClr val="C00000"/>
              </a:solidFill>
              <a:ln w="12668">
                <a:solidFill>
                  <a:srgbClr val="FFFFFF"/>
                </a:solidFill>
                <a:prstDash val="solid"/>
              </a:ln>
            </c:spPr>
            <c:extLst>
              <c:ext xmlns:c16="http://schemas.microsoft.com/office/drawing/2014/chart" uri="{C3380CC4-5D6E-409C-BE32-E72D297353CC}">
                <c16:uniqueId val="{00000003-41D0-4054-AFB3-A121009CE167}"/>
              </c:ext>
            </c:extLst>
          </c:dPt>
          <c:dPt>
            <c:idx val="2"/>
            <c:bubble3D val="0"/>
            <c:spPr>
              <a:solidFill>
                <a:srgbClr val="ED7D31"/>
              </a:solidFill>
              <a:ln w="12668">
                <a:solidFill>
                  <a:srgbClr val="FFFFFF"/>
                </a:solidFill>
                <a:prstDash val="solid"/>
              </a:ln>
            </c:spPr>
            <c:extLst>
              <c:ext xmlns:c16="http://schemas.microsoft.com/office/drawing/2014/chart" uri="{C3380CC4-5D6E-409C-BE32-E72D297353CC}">
                <c16:uniqueId val="{00000005-41D0-4054-AFB3-A121009CE167}"/>
              </c:ext>
            </c:extLst>
          </c:dPt>
          <c:dPt>
            <c:idx val="3"/>
            <c:bubble3D val="0"/>
            <c:extLst>
              <c:ext xmlns:c16="http://schemas.microsoft.com/office/drawing/2014/chart" uri="{C3380CC4-5D6E-409C-BE32-E72D297353CC}">
                <c16:uniqueId val="{00000006-41D0-4054-AFB3-A121009CE167}"/>
              </c:ext>
            </c:extLst>
          </c:dPt>
          <c:dPt>
            <c:idx val="4"/>
            <c:bubble3D val="0"/>
            <c:spPr>
              <a:solidFill>
                <a:srgbClr val="C00000"/>
              </a:solidFill>
              <a:ln w="12668">
                <a:solidFill>
                  <a:srgbClr val="FFFFFF"/>
                </a:solidFill>
                <a:prstDash val="solid"/>
              </a:ln>
            </c:spPr>
            <c:extLst>
              <c:ext xmlns:c16="http://schemas.microsoft.com/office/drawing/2014/chart" uri="{C3380CC4-5D6E-409C-BE32-E72D297353CC}">
                <c16:uniqueId val="{00000008-41D0-4054-AFB3-A121009CE167}"/>
              </c:ext>
            </c:extLst>
          </c:dPt>
          <c:dPt>
            <c:idx val="5"/>
            <c:bubble3D val="0"/>
            <c:spPr>
              <a:solidFill>
                <a:schemeClr val="bg1">
                  <a:lumMod val="50000"/>
                </a:schemeClr>
              </a:solidFill>
              <a:ln w="12668">
                <a:solidFill>
                  <a:srgbClr val="FFFFFF"/>
                </a:solidFill>
                <a:prstDash val="solid"/>
              </a:ln>
            </c:spPr>
            <c:extLst>
              <c:ext xmlns:c16="http://schemas.microsoft.com/office/drawing/2014/chart" uri="{C3380CC4-5D6E-409C-BE32-E72D297353CC}">
                <c16:uniqueId val="{0000000A-41D0-4054-AFB3-A121009CE167}"/>
              </c:ext>
            </c:extLst>
          </c:dPt>
          <c:dLbls>
            <c:dLbl>
              <c:idx val="0"/>
              <c:layout>
                <c:manualLayout>
                  <c:x val="4.9572053667028021E-2"/>
                  <c:y val="-0.6942536266105645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D0-4054-AFB3-A121009CE167}"/>
                </c:ext>
              </c:extLst>
            </c:dLbl>
            <c:dLbl>
              <c:idx val="1"/>
              <c:layout>
                <c:manualLayout>
                  <c:x val="-3.7199891962637156E-2"/>
                  <c:y val="2.778943876522839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D0-4054-AFB3-A121009CE167}"/>
                </c:ext>
              </c:extLst>
            </c:dLbl>
            <c:dLbl>
              <c:idx val="2"/>
              <c:layout>
                <c:manualLayout>
                  <c:x val="0.16275464865443395"/>
                  <c:y val="-0.36868435755747742"/>
                </c:manualLayout>
              </c:layout>
              <c:spPr>
                <a:noFill/>
                <a:ln>
                  <a:noFill/>
                </a:ln>
                <a:effectLst/>
              </c:spPr>
              <c:txPr>
                <a:bodyPr wrap="square" lIns="38100" tIns="19050" rIns="38100" bIns="19050" anchor="ctr">
                  <a:noAutofit/>
                </a:bodyPr>
                <a:lstStyle/>
                <a:p>
                  <a:pPr>
                    <a:defRPr sz="1200" b="0">
                      <a:latin typeface="+mn-lt"/>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436437583973557"/>
                      <c:h val="0.11755061538351445"/>
                    </c:manualLayout>
                  </c15:layout>
                </c:ext>
                <c:ext xmlns:c16="http://schemas.microsoft.com/office/drawing/2014/chart" uri="{C3380CC4-5D6E-409C-BE32-E72D297353CC}">
                  <c16:uniqueId val="{00000005-41D0-4054-AFB3-A121009CE167}"/>
                </c:ext>
              </c:extLst>
            </c:dLbl>
            <c:dLbl>
              <c:idx val="3"/>
              <c:layout>
                <c:manualLayout>
                  <c:x val="-8.6956654835460848E-2"/>
                  <c:y val="1.666188521158073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D0-4054-AFB3-A121009CE167}"/>
                </c:ext>
              </c:extLst>
            </c:dLbl>
            <c:dLbl>
              <c:idx val="4"/>
              <c:layout>
                <c:manualLayout>
                  <c:x val="2.869065450908816E-2"/>
                  <c:y val="-4.94386247562673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1D0-4054-AFB3-A121009CE167}"/>
                </c:ext>
              </c:extLst>
            </c:dLbl>
            <c:dLbl>
              <c:idx val="5"/>
              <c:layout>
                <c:manualLayout>
                  <c:x val="0.15411807673713979"/>
                  <c:y val="-7.214405308549727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1D0-4054-AFB3-A121009CE167}"/>
                </c:ext>
              </c:extLst>
            </c:dLbl>
            <c:spPr>
              <a:noFill/>
              <a:ln>
                <a:noFill/>
              </a:ln>
              <a:effectLst/>
            </c:spPr>
            <c:txPr>
              <a:bodyPr wrap="square" lIns="38100" tIns="19050" rIns="38100" bIns="19050" anchor="ctr">
                <a:spAutoFit/>
              </a:bodyPr>
              <a:lstStyle/>
              <a:p>
                <a:pPr>
                  <a:defRPr sz="1200" b="0">
                    <a:latin typeface="+mn-lt"/>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Sheet1!$B$1:$D$1</c:f>
              <c:strCache>
                <c:ptCount val="3"/>
                <c:pt idx="0">
                  <c:v>Yes</c:v>
                </c:pt>
                <c:pt idx="1">
                  <c:v>No</c:v>
                </c:pt>
                <c:pt idx="2">
                  <c:v>Don't know</c:v>
                </c:pt>
              </c:strCache>
            </c:strRef>
          </c:cat>
          <c:val>
            <c:numRef>
              <c:f>Sheet1!$B$2:$D$2</c:f>
              <c:numCache>
                <c:formatCode>0%</c:formatCode>
                <c:ptCount val="3"/>
                <c:pt idx="0">
                  <c:v>0.86</c:v>
                </c:pt>
                <c:pt idx="1">
                  <c:v>7.0000000000000007E-2</c:v>
                </c:pt>
                <c:pt idx="2">
                  <c:v>7.0000000000000007E-2</c:v>
                </c:pt>
              </c:numCache>
            </c:numRef>
          </c:val>
          <c:extLst>
            <c:ext xmlns:c16="http://schemas.microsoft.com/office/drawing/2014/chart" uri="{C3380CC4-5D6E-409C-BE32-E72D297353CC}">
              <c16:uniqueId val="{0000000B-41D0-4054-AFB3-A121009CE167}"/>
            </c:ext>
          </c:extLst>
        </c:ser>
        <c:dLbls>
          <c:showLegendKey val="0"/>
          <c:showVal val="0"/>
          <c:showCatName val="0"/>
          <c:showSerName val="0"/>
          <c:showPercent val="0"/>
          <c:showBubbleSize val="0"/>
          <c:showLeaderLines val="1"/>
        </c:dLbls>
        <c:firstSliceAng val="0"/>
      </c:pieChart>
      <c:spPr>
        <a:noFill/>
        <a:ln w="25335">
          <a:noFill/>
        </a:ln>
      </c:spPr>
    </c:plotArea>
    <c:plotVisOnly val="1"/>
    <c:dispBlanksAs val="zero"/>
    <c:showDLblsOverMax val="0"/>
  </c:chart>
  <c:spPr>
    <a:noFill/>
    <a:ln>
      <a:noFill/>
    </a:ln>
  </c:spPr>
  <c:txPr>
    <a:bodyPr/>
    <a:lstStyle/>
    <a:p>
      <a:pPr>
        <a:defRPr sz="1122" b="1"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405B18-7A2D-4682-AB42-51E108B415CF}" type="datetimeFigureOut">
              <a:rPr lang="en-GB" smtClean="0"/>
              <a:t>23/02/2023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77CFC5-79D4-4711-A81B-04DDDD420091}" type="slidenum">
              <a:rPr lang="en-GB" smtClean="0"/>
              <a:t>‹#›</a:t>
            </a:fld>
            <a:endParaRPr lang="en-GB"/>
          </a:p>
        </p:txBody>
      </p:sp>
    </p:spTree>
    <p:extLst>
      <p:ext uri="{BB962C8B-B14F-4D97-AF65-F5344CB8AC3E}">
        <p14:creationId xmlns:p14="http://schemas.microsoft.com/office/powerpoint/2010/main" val="3291715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F7858-B4F7-4B7F-9A3F-DE3E3BF3D33E}" type="datetimeFigureOut">
              <a:rPr lang="en-GB" smtClean="0"/>
              <a:t>23/02/2023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48CEE-10BE-4964-8D1D-39C11D694B8D}" type="slidenum">
              <a:rPr lang="en-GB" smtClean="0"/>
              <a:t>‹#›</a:t>
            </a:fld>
            <a:endParaRPr lang="en-GB"/>
          </a:p>
        </p:txBody>
      </p:sp>
    </p:spTree>
    <p:extLst>
      <p:ext uri="{BB962C8B-B14F-4D97-AF65-F5344CB8AC3E}">
        <p14:creationId xmlns:p14="http://schemas.microsoft.com/office/powerpoint/2010/main" val="2366218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3BA90A5-5962-41AD-B8A7-F0164E50B49C}" type="slidenum">
              <a:rPr lang="en-GB" altLang="en-US" smtClean="0"/>
              <a:pPr fontAlgn="base">
                <a:spcBef>
                  <a:spcPct val="0"/>
                </a:spcBef>
                <a:spcAft>
                  <a:spcPct val="0"/>
                </a:spcAft>
              </a:pPr>
              <a:t>1</a:t>
            </a:fld>
            <a:endParaRPr lang="en-GB" altLang="en-US"/>
          </a:p>
        </p:txBody>
      </p:sp>
    </p:spTree>
    <p:extLst>
      <p:ext uri="{BB962C8B-B14F-4D97-AF65-F5344CB8AC3E}">
        <p14:creationId xmlns:p14="http://schemas.microsoft.com/office/powerpoint/2010/main" val="3271735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B48CEE-10BE-4964-8D1D-39C11D694B8D}" type="slidenum">
              <a:rPr lang="en-GB" smtClean="0"/>
              <a:t>15</a:t>
            </a:fld>
            <a:endParaRPr lang="en-GB"/>
          </a:p>
        </p:txBody>
      </p:sp>
    </p:spTree>
    <p:extLst>
      <p:ext uri="{BB962C8B-B14F-4D97-AF65-F5344CB8AC3E}">
        <p14:creationId xmlns:p14="http://schemas.microsoft.com/office/powerpoint/2010/main" val="258718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B48CEE-10BE-4964-8D1D-39C11D694B8D}" type="slidenum">
              <a:rPr lang="en-GB" smtClean="0"/>
              <a:t>17</a:t>
            </a:fld>
            <a:endParaRPr lang="en-GB"/>
          </a:p>
        </p:txBody>
      </p:sp>
    </p:spTree>
    <p:extLst>
      <p:ext uri="{BB962C8B-B14F-4D97-AF65-F5344CB8AC3E}">
        <p14:creationId xmlns:p14="http://schemas.microsoft.com/office/powerpoint/2010/main" val="11537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Figures to be added</a:t>
            </a:r>
          </a:p>
        </p:txBody>
      </p:sp>
      <p:sp>
        <p:nvSpPr>
          <p:cNvPr id="4" name="Slide Number Placeholder 3"/>
          <p:cNvSpPr>
            <a:spLocks noGrp="1"/>
          </p:cNvSpPr>
          <p:nvPr>
            <p:ph type="sldNum" sz="quarter" idx="5"/>
          </p:nvPr>
        </p:nvSpPr>
        <p:spPr/>
        <p:txBody>
          <a:bodyPr/>
          <a:lstStyle/>
          <a:p>
            <a:fld id="{06B48CEE-10BE-4964-8D1D-39C11D694B8D}" type="slidenum">
              <a:rPr lang="en-GB" smtClean="0"/>
              <a:t>19</a:t>
            </a:fld>
            <a:endParaRPr lang="en-GB"/>
          </a:p>
        </p:txBody>
      </p:sp>
    </p:spTree>
    <p:extLst>
      <p:ext uri="{BB962C8B-B14F-4D97-AF65-F5344CB8AC3E}">
        <p14:creationId xmlns:p14="http://schemas.microsoft.com/office/powerpoint/2010/main" val="396630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Consumer confidence may be starting to recover from the pandemic but it will take a lot of effort to return to pre pandemic levels.  The resources we have produced for the project will not be shut down.  They will continue to be monitored for relevance and promoted to relevant businesses and groups for many years to further preserve the legacy of the Interreg funding in Kent.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funding we received has allowed us to elevate the status and membership offering of our Trading Standards Checked members in the county and further promote safe local traders.  The mediums used for this have all been designed to offer continual reinforcement of what available and how that benefits the end consumer.  The resources we devised were as requested by our businesses, sought through market research and on the say so of our residents, offering best practice guidance on areas that would make them feel comfortable allowing trades into their homes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the project has ended, we will continue to promote consumer confidence through use of our vetted members all the while using the many resources and equipment we have produced through the project.</a:t>
            </a:r>
          </a:p>
          <a:p>
            <a:endParaRPr lang="en-GB" dirty="0"/>
          </a:p>
        </p:txBody>
      </p:sp>
      <p:sp>
        <p:nvSpPr>
          <p:cNvPr id="4" name="Slide Number Placeholder 3"/>
          <p:cNvSpPr>
            <a:spLocks noGrp="1"/>
          </p:cNvSpPr>
          <p:nvPr>
            <p:ph type="sldNum" sz="quarter" idx="5"/>
          </p:nvPr>
        </p:nvSpPr>
        <p:spPr/>
        <p:txBody>
          <a:bodyPr/>
          <a:lstStyle/>
          <a:p>
            <a:fld id="{06B48CEE-10BE-4964-8D1D-39C11D694B8D}" type="slidenum">
              <a:rPr lang="en-GB" smtClean="0"/>
              <a:t>20</a:t>
            </a:fld>
            <a:endParaRPr lang="en-GB"/>
          </a:p>
        </p:txBody>
      </p:sp>
    </p:spTree>
    <p:extLst>
      <p:ext uri="{BB962C8B-B14F-4D97-AF65-F5344CB8AC3E}">
        <p14:creationId xmlns:p14="http://schemas.microsoft.com/office/powerpoint/2010/main" val="3242953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Plymouth is within the 20% most deprived local authority districts in England.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Census data shows a 3.2% increase in population in last 10 years</a:t>
            </a:r>
          </a:p>
          <a:p>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21</a:t>
            </a:fld>
            <a:endParaRPr lang="en-GB"/>
          </a:p>
        </p:txBody>
      </p:sp>
    </p:spTree>
    <p:extLst>
      <p:ext uri="{BB962C8B-B14F-4D97-AF65-F5344CB8AC3E}">
        <p14:creationId xmlns:p14="http://schemas.microsoft.com/office/powerpoint/2010/main" val="2868359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Principles:</a:t>
            </a:r>
          </a:p>
          <a:p>
            <a:r>
              <a:rPr lang="en-GB" dirty="0"/>
              <a:t>People in work should not be on benefits</a:t>
            </a:r>
            <a:r>
              <a:rPr lang="en-GB" baseline="0" dirty="0"/>
              <a:t> or use food banks in 1 of the richest countries in the world.</a:t>
            </a:r>
          </a:p>
          <a:p>
            <a:r>
              <a:rPr lang="en-GB" baseline="0" dirty="0"/>
              <a:t>Economic growth/prosperity needs to benefit all and specifically reduce the wage gap between the richest and poorest.</a:t>
            </a:r>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22</a:t>
            </a:fld>
            <a:endParaRPr lang="en-GB"/>
          </a:p>
        </p:txBody>
      </p:sp>
    </p:spTree>
    <p:extLst>
      <p:ext uri="{BB962C8B-B14F-4D97-AF65-F5344CB8AC3E}">
        <p14:creationId xmlns:p14="http://schemas.microsoft.com/office/powerpoint/2010/main" val="305771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2021 – 115,000 jobs within Plymouth LA. </a:t>
            </a:r>
          </a:p>
          <a:p>
            <a:r>
              <a:rPr lang="en-GB" dirty="0"/>
              <a:t>Lower</a:t>
            </a:r>
            <a:r>
              <a:rPr lang="en-GB" baseline="0" dirty="0"/>
              <a:t> job density than the national average</a:t>
            </a:r>
            <a:endParaRPr lang="en-GB" dirty="0"/>
          </a:p>
          <a:p>
            <a:r>
              <a:rPr lang="en-GB" dirty="0"/>
              <a:t>Below</a:t>
            </a:r>
            <a:r>
              <a:rPr lang="en-GB" baseline="0" dirty="0"/>
              <a:t> average number of jobs in high-skills professions jobs but high than the average concentration of jobs in the public sector, manufacturing and retails</a:t>
            </a:r>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23</a:t>
            </a:fld>
            <a:endParaRPr lang="en-GB"/>
          </a:p>
        </p:txBody>
      </p:sp>
    </p:spTree>
    <p:extLst>
      <p:ext uri="{BB962C8B-B14F-4D97-AF65-F5344CB8AC3E}">
        <p14:creationId xmlns:p14="http://schemas.microsoft.com/office/powerpoint/2010/main" val="3300123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Health, Education and Manufacturing sectors are Plymouth's largest employers – more than the South West and Great Britain.</a:t>
            </a:r>
          </a:p>
          <a:p>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24</a:t>
            </a:fld>
            <a:endParaRPr lang="en-GB"/>
          </a:p>
        </p:txBody>
      </p:sp>
    </p:spTree>
    <p:extLst>
      <p:ext uri="{BB962C8B-B14F-4D97-AF65-F5344CB8AC3E}">
        <p14:creationId xmlns:p14="http://schemas.microsoft.com/office/powerpoint/2010/main" val="1999457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Average weekly wages are consistently widening.  Starting to close in 2017, the gap is again increasing.</a:t>
            </a:r>
            <a:endParaRPr lang="en-US" dirty="0"/>
          </a:p>
          <a:p>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25</a:t>
            </a:fld>
            <a:endParaRPr lang="en-GB"/>
          </a:p>
        </p:txBody>
      </p:sp>
    </p:spTree>
    <p:extLst>
      <p:ext uri="{BB962C8B-B14F-4D97-AF65-F5344CB8AC3E}">
        <p14:creationId xmlns:p14="http://schemas.microsoft.com/office/powerpoint/2010/main" val="1119707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Caring responsibilities –impacting the way people were able to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Sectors – high proportion of the </a:t>
            </a:r>
            <a:r>
              <a:rPr lang="en-US" dirty="0" err="1">
                <a:cs typeface="Calibri"/>
              </a:rPr>
              <a:t>wforce</a:t>
            </a:r>
            <a:r>
              <a:rPr lang="en-US" dirty="0">
                <a:cs typeface="Calibri"/>
              </a:rPr>
              <a:t> is in face-face and low pay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26</a:t>
            </a:fld>
            <a:endParaRPr lang="en-GB"/>
          </a:p>
        </p:txBody>
      </p:sp>
    </p:spTree>
    <p:extLst>
      <p:ext uri="{BB962C8B-B14F-4D97-AF65-F5344CB8AC3E}">
        <p14:creationId xmlns:p14="http://schemas.microsoft.com/office/powerpoint/2010/main" val="1615907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B48CEE-10BE-4964-8D1D-39C11D694B8D}" type="slidenum">
              <a:rPr lang="en-GB" smtClean="0"/>
              <a:t>2</a:t>
            </a:fld>
            <a:endParaRPr lang="en-GB"/>
          </a:p>
        </p:txBody>
      </p:sp>
    </p:spTree>
    <p:extLst>
      <p:ext uri="{BB962C8B-B14F-4D97-AF65-F5344CB8AC3E}">
        <p14:creationId xmlns:p14="http://schemas.microsoft.com/office/powerpoint/2010/main" val="2595949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a:t>
            </a:r>
            <a:r>
              <a:rPr lang="en-US" baseline="0" dirty="0"/>
              <a:t> programme for inclusive economic growth was designed to build on the lessons of the emergency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Aim – enable businesses and organisations to understand and implement new practices to become more resilient.</a:t>
            </a:r>
            <a:endParaRPr lang="en-US" dirty="0"/>
          </a:p>
          <a:p>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27</a:t>
            </a:fld>
            <a:endParaRPr lang="en-GB"/>
          </a:p>
        </p:txBody>
      </p:sp>
    </p:spTree>
    <p:extLst>
      <p:ext uri="{BB962C8B-B14F-4D97-AF65-F5344CB8AC3E}">
        <p14:creationId xmlns:p14="http://schemas.microsoft.com/office/powerpoint/2010/main" val="1084616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Addressing</a:t>
            </a:r>
            <a:r>
              <a:rPr lang="en-GB" baseline="0" dirty="0"/>
              <a:t> the imbalances across Plymouth’s economy and finding ways to support Plymouth’s workforce and businesses</a:t>
            </a:r>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28</a:t>
            </a:fld>
            <a:endParaRPr lang="en-GB"/>
          </a:p>
        </p:txBody>
      </p:sp>
    </p:spTree>
    <p:extLst>
      <p:ext uri="{BB962C8B-B14F-4D97-AF65-F5344CB8AC3E}">
        <p14:creationId xmlns:p14="http://schemas.microsoft.com/office/powerpoint/2010/main" val="252591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29</a:t>
            </a:fld>
            <a:endParaRPr lang="en-GB"/>
          </a:p>
        </p:txBody>
      </p:sp>
    </p:spTree>
    <p:extLst>
      <p:ext uri="{BB962C8B-B14F-4D97-AF65-F5344CB8AC3E}">
        <p14:creationId xmlns:p14="http://schemas.microsoft.com/office/powerpoint/2010/main" val="285019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62262"/>
                </a:solidFill>
                <a:latin typeface="+mn-lt"/>
              </a:rPr>
              <a:t>Participants contributed their knowledge and experience, but also the energy and commitment that they shared for a “fairer, greener future for Plymouth”. ​</a:t>
            </a:r>
            <a:endParaRPr lang="en-GB" sz="1000" dirty="0">
              <a:solidFill>
                <a:srgbClr val="262262"/>
              </a:solidFill>
              <a:latin typeface="+mn-lt"/>
            </a:endParaRPr>
          </a:p>
          <a:p>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30</a:t>
            </a:fld>
            <a:endParaRPr lang="en-GB"/>
          </a:p>
        </p:txBody>
      </p:sp>
    </p:spTree>
    <p:extLst>
      <p:ext uri="{BB962C8B-B14F-4D97-AF65-F5344CB8AC3E}">
        <p14:creationId xmlns:p14="http://schemas.microsoft.com/office/powerpoint/2010/main" val="1061839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262262"/>
                </a:solidFill>
                <a:latin typeface="inherit"/>
              </a:rPr>
              <a:t>The event explored the current and emerging pressures on the key sectors within our city and mechanisms to understand and address their implications for inclusivity.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62262"/>
                </a:solidFill>
                <a:effectLst/>
                <a:latin typeface="inherit"/>
              </a:rPr>
              <a:t>Run</a:t>
            </a:r>
            <a:r>
              <a:rPr lang="en-GB" b="1" i="0" baseline="0" dirty="0">
                <a:solidFill>
                  <a:srgbClr val="262262"/>
                </a:solidFill>
                <a:effectLst/>
                <a:latin typeface="inherit"/>
              </a:rPr>
              <a:t> as a hybrid event, attendance from around 100 people in person and online</a:t>
            </a:r>
            <a:endParaRPr lang="en-GB" b="0" i="0" dirty="0">
              <a:solidFill>
                <a:srgbClr val="262262"/>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6B48CEE-10BE-4964-8D1D-39C11D694B8D}" type="slidenum">
              <a:rPr lang="en-GB" smtClean="0"/>
              <a:t>31</a:t>
            </a:fld>
            <a:endParaRPr lang="en-GB"/>
          </a:p>
        </p:txBody>
      </p:sp>
    </p:spTree>
    <p:extLst>
      <p:ext uri="{BB962C8B-B14F-4D97-AF65-F5344CB8AC3E}">
        <p14:creationId xmlns:p14="http://schemas.microsoft.com/office/powerpoint/2010/main" val="221995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3BA90A5-5962-41AD-B8A7-F0164E50B49C}" type="slidenum">
              <a:rPr lang="en-GB" altLang="en-US" smtClean="0"/>
              <a:pPr fontAlgn="base">
                <a:spcBef>
                  <a:spcPct val="0"/>
                </a:spcBef>
                <a:spcAft>
                  <a:spcPct val="0"/>
                </a:spcAft>
              </a:pPr>
              <a:t>3</a:t>
            </a:fld>
            <a:endParaRPr lang="en-GB" altLang="en-US"/>
          </a:p>
        </p:txBody>
      </p:sp>
    </p:spTree>
    <p:extLst>
      <p:ext uri="{BB962C8B-B14F-4D97-AF65-F5344CB8AC3E}">
        <p14:creationId xmlns:p14="http://schemas.microsoft.com/office/powerpoint/2010/main" val="1755378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TS Checked is KCC’s fair trader scheme for home improvement traders.  Established in early 2020, it provides the residents of Kent with a safe, reliable list of companies that they can be confident to welcome into their home to complete work.  These companies are vetted to the highest standard by Trading Standards professionals.  Please see why it is so important for our residents to be confident when inviting people into their homes.</a:t>
            </a:r>
          </a:p>
          <a:p>
            <a:endParaRPr lang="en-GB" dirty="0"/>
          </a:p>
          <a:p>
            <a:r>
              <a:rPr lang="en-GB" dirty="0"/>
              <a:t>(Play Mr Mercer Video)</a:t>
            </a:r>
          </a:p>
          <a:p>
            <a:endParaRPr lang="en-GB" dirty="0"/>
          </a:p>
        </p:txBody>
      </p:sp>
      <p:sp>
        <p:nvSpPr>
          <p:cNvPr id="4" name="Slide Number Placeholder 3"/>
          <p:cNvSpPr>
            <a:spLocks noGrp="1"/>
          </p:cNvSpPr>
          <p:nvPr>
            <p:ph type="sldNum" sz="quarter" idx="5"/>
          </p:nvPr>
        </p:nvSpPr>
        <p:spPr/>
        <p:txBody>
          <a:bodyPr/>
          <a:lstStyle/>
          <a:p>
            <a:fld id="{06B48CEE-10BE-4964-8D1D-39C11D694B8D}" type="slidenum">
              <a:rPr lang="en-GB" smtClean="0"/>
              <a:t>4</a:t>
            </a:fld>
            <a:endParaRPr lang="en-GB"/>
          </a:p>
        </p:txBody>
      </p:sp>
    </p:spTree>
    <p:extLst>
      <p:ext uri="{BB962C8B-B14F-4D97-AF65-F5344CB8AC3E}">
        <p14:creationId xmlns:p14="http://schemas.microsoft.com/office/powerpoint/2010/main" val="76737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TS Checked scheme was seen as a brilliant conduit to deliver training to over 250 members businesses in Kent on how to improve customer confidence in the wake of the Covid-19 pandemic.  What we didn’t know to start with was the extent of the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3 slides are residents responses to the questions we asked them</a:t>
            </a:r>
          </a:p>
          <a:p>
            <a:endParaRPr lang="en-GB" dirty="0"/>
          </a:p>
        </p:txBody>
      </p:sp>
      <p:sp>
        <p:nvSpPr>
          <p:cNvPr id="4" name="Slide Number Placeholder 3"/>
          <p:cNvSpPr>
            <a:spLocks noGrp="1"/>
          </p:cNvSpPr>
          <p:nvPr>
            <p:ph type="sldNum" sz="quarter" idx="5"/>
          </p:nvPr>
        </p:nvSpPr>
        <p:spPr/>
        <p:txBody>
          <a:bodyPr/>
          <a:lstStyle/>
          <a:p>
            <a:fld id="{06B48CEE-10BE-4964-8D1D-39C11D694B8D}" type="slidenum">
              <a:rPr lang="en-GB" smtClean="0"/>
              <a:t>6</a:t>
            </a:fld>
            <a:endParaRPr lang="en-GB"/>
          </a:p>
        </p:txBody>
      </p:sp>
    </p:spTree>
    <p:extLst>
      <p:ext uri="{BB962C8B-B14F-4D97-AF65-F5344CB8AC3E}">
        <p14:creationId xmlns:p14="http://schemas.microsoft.com/office/powerpoint/2010/main" val="1775013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B48CEE-10BE-4964-8D1D-39C11D694B8D}" type="slidenum">
              <a:rPr lang="en-GB" smtClean="0"/>
              <a:t>7</a:t>
            </a:fld>
            <a:endParaRPr lang="en-GB"/>
          </a:p>
        </p:txBody>
      </p:sp>
    </p:spTree>
    <p:extLst>
      <p:ext uri="{BB962C8B-B14F-4D97-AF65-F5344CB8AC3E}">
        <p14:creationId xmlns:p14="http://schemas.microsoft.com/office/powerpoint/2010/main" val="300737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look at our businesses</a:t>
            </a:r>
          </a:p>
        </p:txBody>
      </p:sp>
      <p:sp>
        <p:nvSpPr>
          <p:cNvPr id="4" name="Slide Number Placeholder 3"/>
          <p:cNvSpPr>
            <a:spLocks noGrp="1"/>
          </p:cNvSpPr>
          <p:nvPr>
            <p:ph type="sldNum" sz="quarter" idx="5"/>
          </p:nvPr>
        </p:nvSpPr>
        <p:spPr/>
        <p:txBody>
          <a:bodyPr/>
          <a:lstStyle/>
          <a:p>
            <a:fld id="{06B48CEE-10BE-4964-8D1D-39C11D694B8D}" type="slidenum">
              <a:rPr lang="en-GB" smtClean="0"/>
              <a:t>9</a:t>
            </a:fld>
            <a:endParaRPr lang="en-GB"/>
          </a:p>
        </p:txBody>
      </p:sp>
    </p:spTree>
    <p:extLst>
      <p:ext uri="{BB962C8B-B14F-4D97-AF65-F5344CB8AC3E}">
        <p14:creationId xmlns:p14="http://schemas.microsoft.com/office/powerpoint/2010/main" val="52499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Translation of materials relevant for the French market into French language and hosted for 1 year</a:t>
            </a:r>
          </a:p>
          <a:p>
            <a:endParaRPr lang="en-GB" dirty="0"/>
          </a:p>
          <a:p>
            <a:r>
              <a:rPr lang="en-GB" dirty="0"/>
              <a:t>Legacy of the project for many years with resources that will stand the test of time as best practice documents</a:t>
            </a:r>
          </a:p>
        </p:txBody>
      </p:sp>
      <p:sp>
        <p:nvSpPr>
          <p:cNvPr id="4" name="Slide Number Placeholder 3"/>
          <p:cNvSpPr>
            <a:spLocks noGrp="1"/>
          </p:cNvSpPr>
          <p:nvPr>
            <p:ph type="sldNum" sz="quarter" idx="5"/>
          </p:nvPr>
        </p:nvSpPr>
        <p:spPr/>
        <p:txBody>
          <a:bodyPr/>
          <a:lstStyle/>
          <a:p>
            <a:fld id="{06B48CEE-10BE-4964-8D1D-39C11D694B8D}" type="slidenum">
              <a:rPr lang="en-GB" smtClean="0"/>
              <a:t>11</a:t>
            </a:fld>
            <a:endParaRPr lang="en-GB"/>
          </a:p>
        </p:txBody>
      </p:sp>
    </p:spTree>
    <p:extLst>
      <p:ext uri="{BB962C8B-B14F-4D97-AF65-F5344CB8AC3E}">
        <p14:creationId xmlns:p14="http://schemas.microsoft.com/office/powerpoint/2010/main" val="106004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B48CEE-10BE-4964-8D1D-39C11D694B8D}" type="slidenum">
              <a:rPr lang="en-GB" smtClean="0"/>
              <a:t>12</a:t>
            </a:fld>
            <a:endParaRPr lang="en-GB"/>
          </a:p>
        </p:txBody>
      </p:sp>
    </p:spTree>
    <p:extLst>
      <p:ext uri="{BB962C8B-B14F-4D97-AF65-F5344CB8AC3E}">
        <p14:creationId xmlns:p14="http://schemas.microsoft.com/office/powerpoint/2010/main" val="58825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8400" y="0"/>
            <a:ext cx="5223600" cy="2829970"/>
          </a:xfrm>
          <a:prstGeom prst="rect">
            <a:avLst/>
          </a:prstGeom>
        </p:spPr>
      </p:pic>
      <p:sp>
        <p:nvSpPr>
          <p:cNvPr id="2" name="Title 1"/>
          <p:cNvSpPr>
            <a:spLocks noGrp="1"/>
          </p:cNvSpPr>
          <p:nvPr>
            <p:ph type="ctrTitle"/>
          </p:nvPr>
        </p:nvSpPr>
        <p:spPr>
          <a:xfrm>
            <a:off x="1524000" y="3090047"/>
            <a:ext cx="9144000" cy="903085"/>
          </a:xfrm>
        </p:spPr>
        <p:txBody>
          <a:bodyPr anchor="b">
            <a:normAutofit/>
          </a:bodyPr>
          <a:lstStyle>
            <a:lvl1pPr algn="ctr">
              <a:defRPr sz="5000" b="0">
                <a:solidFill>
                  <a:srgbClr val="003399"/>
                </a:solidFill>
                <a:latin typeface="+mn-lt"/>
              </a:defRPr>
            </a:lvl1pPr>
          </a:lstStyle>
          <a:p>
            <a:r>
              <a:rPr lang="en-US" dirty="0"/>
              <a:t>Click to edit Master title style</a:t>
            </a:r>
            <a:endParaRPr lang="en-GB" dirty="0"/>
          </a:p>
        </p:txBody>
      </p:sp>
      <p:grpSp>
        <p:nvGrpSpPr>
          <p:cNvPr id="8" name="Group 7"/>
          <p:cNvGrpSpPr>
            <a:grpSpLocks/>
          </p:cNvGrpSpPr>
          <p:nvPr userDrawn="1"/>
        </p:nvGrpSpPr>
        <p:grpSpPr bwMode="auto">
          <a:xfrm rot="5400000">
            <a:off x="1622972" y="-1622972"/>
            <a:ext cx="3733175" cy="6979119"/>
            <a:chOff x="1078534" y="1042968"/>
            <a:chExt cx="23584" cy="43434"/>
          </a:xfrm>
        </p:grpSpPr>
        <p:sp>
          <p:nvSpPr>
            <p:cNvPr id="9" name="AutoShape 2"/>
            <p:cNvSpPr>
              <a:spLocks noChangeArrowheads="1"/>
            </p:cNvSpPr>
            <p:nvPr userDrawn="1"/>
          </p:nvSpPr>
          <p:spPr bwMode="auto">
            <a:xfrm>
              <a:off x="1078534" y="1050645"/>
              <a:ext cx="23584" cy="35757"/>
            </a:xfrm>
            <a:prstGeom prst="triangle">
              <a:avLst>
                <a:gd name="adj" fmla="val 0"/>
              </a:avLst>
            </a:prstGeom>
            <a:solidFill>
              <a:srgbClr val="C5CEEF">
                <a:alpha val="71001"/>
              </a:srgbClr>
            </a:solidFill>
            <a:ln>
              <a:noFill/>
            </a:ln>
            <a:effectLst/>
            <a:extLs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endParaRPr lang="en-GB"/>
            </a:p>
          </p:txBody>
        </p:sp>
        <p:sp>
          <p:nvSpPr>
            <p:cNvPr id="10" name="AutoShape 3"/>
            <p:cNvSpPr>
              <a:spLocks noChangeArrowheads="1"/>
            </p:cNvSpPr>
            <p:nvPr userDrawn="1"/>
          </p:nvSpPr>
          <p:spPr bwMode="auto">
            <a:xfrm>
              <a:off x="1078534" y="1042968"/>
              <a:ext cx="16002" cy="43434"/>
            </a:xfrm>
            <a:prstGeom prst="triangle">
              <a:avLst>
                <a:gd name="adj" fmla="val 0"/>
              </a:avLst>
            </a:prstGeom>
            <a:solidFill>
              <a:srgbClr val="9FAEE5">
                <a:alpha val="78999"/>
              </a:srgbClr>
            </a:solidFill>
            <a:ln>
              <a:noFill/>
            </a:ln>
            <a:effectLst/>
            <a:extLs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endParaRPr lang="en-GB"/>
            </a:p>
          </p:txBody>
        </p:sp>
        <p:sp>
          <p:nvSpPr>
            <p:cNvPr id="11" name="AutoShape 4"/>
            <p:cNvSpPr>
              <a:spLocks noChangeArrowheads="1"/>
            </p:cNvSpPr>
            <p:nvPr userDrawn="1"/>
          </p:nvSpPr>
          <p:spPr bwMode="auto">
            <a:xfrm>
              <a:off x="1078534" y="1059199"/>
              <a:ext cx="23356" cy="27203"/>
            </a:xfrm>
            <a:prstGeom prst="triangle">
              <a:avLst>
                <a:gd name="adj" fmla="val 0"/>
              </a:avLst>
            </a:prstGeom>
            <a:solidFill>
              <a:srgbClr val="003399">
                <a:alpha val="63000"/>
              </a:srgbClr>
            </a:solidFill>
            <a:ln>
              <a:noFill/>
            </a:ln>
            <a:effectLst/>
            <a:extLs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endParaRPr lang="en-GB"/>
            </a:p>
          </p:txBody>
        </p:sp>
      </p:grpSp>
    </p:spTree>
    <p:extLst>
      <p:ext uri="{BB962C8B-B14F-4D97-AF65-F5344CB8AC3E}">
        <p14:creationId xmlns:p14="http://schemas.microsoft.com/office/powerpoint/2010/main" val="376797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894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6843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24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273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rgbClr val="003399"/>
                </a:solidFill>
                <a:latin typeface="+mn-lt"/>
              </a:defRPr>
            </a:lvl1pPr>
          </a:lstStyle>
          <a:p>
            <a:r>
              <a:rPr lang="en-US" dirty="0"/>
              <a:t>Click to edit Master title style</a:t>
            </a:r>
            <a:endParaRPr lang="en-GB" dirty="0"/>
          </a:p>
        </p:txBody>
      </p:sp>
      <p:sp>
        <p:nvSpPr>
          <p:cNvPr id="3" name="Content Placeholder 2"/>
          <p:cNvSpPr>
            <a:spLocks noGrp="1"/>
          </p:cNvSpPr>
          <p:nvPr>
            <p:ph idx="1"/>
          </p:nvPr>
        </p:nvSpPr>
        <p:spPr>
          <a:xfrm>
            <a:off x="838200" y="1847850"/>
            <a:ext cx="10515600" cy="3676650"/>
          </a:xfrm>
        </p:spPr>
        <p:txBody>
          <a:bodyPr/>
          <a:lstStyle>
            <a:lvl1pPr>
              <a:defRPr>
                <a:solidFill>
                  <a:srgbClr val="003399"/>
                </a:solidFill>
                <a:latin typeface="+mn-lt"/>
              </a:defRPr>
            </a:lvl1pPr>
            <a:lvl2pPr>
              <a:defRPr>
                <a:solidFill>
                  <a:srgbClr val="003399"/>
                </a:solidFill>
                <a:latin typeface="+mn-lt"/>
              </a:defRPr>
            </a:lvl2pPr>
            <a:lvl3pPr>
              <a:defRPr>
                <a:solidFill>
                  <a:srgbClr val="003399"/>
                </a:solidFill>
                <a:latin typeface="+mn-lt"/>
              </a:defRPr>
            </a:lvl3pPr>
            <a:lvl4pPr>
              <a:defRPr>
                <a:solidFill>
                  <a:srgbClr val="003399"/>
                </a:solidFill>
                <a:latin typeface="+mn-lt"/>
              </a:defRPr>
            </a:lvl4pPr>
            <a:lvl5pPr>
              <a:defRPr>
                <a:solidFill>
                  <a:srgbClr val="003399"/>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7" name="Group 6"/>
          <p:cNvGrpSpPr>
            <a:grpSpLocks/>
          </p:cNvGrpSpPr>
          <p:nvPr userDrawn="1"/>
        </p:nvGrpSpPr>
        <p:grpSpPr bwMode="auto">
          <a:xfrm rot="16200000">
            <a:off x="9348866" y="4014866"/>
            <a:ext cx="2392340" cy="3293927"/>
            <a:chOff x="1078534" y="1042968"/>
            <a:chExt cx="23584" cy="43434"/>
          </a:xfrm>
        </p:grpSpPr>
        <p:sp>
          <p:nvSpPr>
            <p:cNvPr id="8" name="AutoShape 2"/>
            <p:cNvSpPr>
              <a:spLocks noChangeArrowheads="1"/>
            </p:cNvSpPr>
            <p:nvPr userDrawn="1"/>
          </p:nvSpPr>
          <p:spPr bwMode="auto">
            <a:xfrm>
              <a:off x="1078534" y="1050645"/>
              <a:ext cx="23584" cy="35757"/>
            </a:xfrm>
            <a:prstGeom prst="triangle">
              <a:avLst>
                <a:gd name="adj" fmla="val 0"/>
              </a:avLst>
            </a:prstGeom>
            <a:solidFill>
              <a:srgbClr val="C5CEEF">
                <a:alpha val="71001"/>
              </a:srgbClr>
            </a:solidFill>
            <a:ln>
              <a:noFill/>
            </a:ln>
            <a:effectLst/>
            <a:extLs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endParaRPr lang="en-GB"/>
            </a:p>
          </p:txBody>
        </p:sp>
        <p:sp>
          <p:nvSpPr>
            <p:cNvPr id="9" name="AutoShape 3"/>
            <p:cNvSpPr>
              <a:spLocks noChangeArrowheads="1"/>
            </p:cNvSpPr>
            <p:nvPr userDrawn="1"/>
          </p:nvSpPr>
          <p:spPr bwMode="auto">
            <a:xfrm>
              <a:off x="1078534" y="1042968"/>
              <a:ext cx="16002" cy="43434"/>
            </a:xfrm>
            <a:prstGeom prst="triangle">
              <a:avLst>
                <a:gd name="adj" fmla="val 0"/>
              </a:avLst>
            </a:prstGeom>
            <a:solidFill>
              <a:srgbClr val="9FAEE5">
                <a:alpha val="78999"/>
              </a:srgbClr>
            </a:solidFill>
            <a:ln>
              <a:noFill/>
            </a:ln>
            <a:effectLst/>
            <a:extLs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endParaRPr lang="en-GB"/>
            </a:p>
          </p:txBody>
        </p:sp>
        <p:sp>
          <p:nvSpPr>
            <p:cNvPr id="10" name="AutoShape 4"/>
            <p:cNvSpPr>
              <a:spLocks noChangeArrowheads="1"/>
            </p:cNvSpPr>
            <p:nvPr userDrawn="1"/>
          </p:nvSpPr>
          <p:spPr bwMode="auto">
            <a:xfrm>
              <a:off x="1078534" y="1059199"/>
              <a:ext cx="23356" cy="27203"/>
            </a:xfrm>
            <a:prstGeom prst="triangle">
              <a:avLst>
                <a:gd name="adj" fmla="val 0"/>
              </a:avLst>
            </a:prstGeom>
            <a:solidFill>
              <a:srgbClr val="003399">
                <a:alpha val="63000"/>
              </a:srgbClr>
            </a:solidFill>
            <a:ln>
              <a:noFill/>
            </a:ln>
            <a:effectLst/>
            <a:extLs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endParaRPr lang="en-GB"/>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492748"/>
            <a:ext cx="2520000" cy="1365251"/>
          </a:xfrm>
          <a:prstGeom prst="rect">
            <a:avLst/>
          </a:prstGeom>
        </p:spPr>
      </p:pic>
    </p:spTree>
    <p:extLst>
      <p:ext uri="{BB962C8B-B14F-4D97-AF65-F5344CB8AC3E}">
        <p14:creationId xmlns:p14="http://schemas.microsoft.com/office/powerpoint/2010/main" val="351676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78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056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3847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71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443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56705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9B475A-8DCC-4C29-B4FE-79767120A70C}" type="datetimeFigureOut">
              <a:rPr lang="en-GB" smtClean="0"/>
              <a:t>23/02/2023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22613-E1E9-48F0-B4B9-639AE5E60F0F}" type="slidenum">
              <a:rPr lang="en-GB" smtClean="0"/>
              <a:t>‹#›</a:t>
            </a:fld>
            <a:endParaRPr lang="en-GB"/>
          </a:p>
        </p:txBody>
      </p:sp>
      <p:sp>
        <p:nvSpPr>
          <p:cNvPr id="7" name="MSIPCMContentMarking" descr="{&quot;HashCode&quot;:51021198,&quot;Placement&quot;:&quot;Header&quot;,&quot;Top&quot;:0.0,&quot;Left&quot;:0.0,&quot;SlideWidth&quot;:960,&quot;SlideHeight&quot;:540}"/>
          <p:cNvSpPr txBox="1"/>
          <p:nvPr userDrawn="1"/>
        </p:nvSpPr>
        <p:spPr>
          <a:xfrm>
            <a:off x="0" y="0"/>
            <a:ext cx="1864702" cy="280749"/>
          </a:xfrm>
          <a:prstGeom prst="rect">
            <a:avLst/>
          </a:prstGeom>
          <a:noFill/>
        </p:spPr>
        <p:txBody>
          <a:bodyPr vert="horz" wrap="square" lIns="0" tIns="0" rIns="0" bIns="0" rtlCol="0" anchor="ctr" anchorCtr="1">
            <a:spAutoFit/>
          </a:bodyPr>
          <a:lstStyle/>
          <a:p>
            <a:pPr algn="l">
              <a:spcBef>
                <a:spcPts val="0"/>
              </a:spcBef>
              <a:spcAft>
                <a:spcPts val="0"/>
              </a:spcAft>
            </a:pPr>
            <a:r>
              <a:rPr lang="en-GB" sz="1200">
                <a:solidFill>
                  <a:srgbClr val="000000"/>
                </a:solidFill>
                <a:latin typeface="Arial" panose="020B0604020202020204" pitchFamily="34" charset="0"/>
              </a:rPr>
              <a:t>OFFICIAL:SENSITIVE</a:t>
            </a:r>
          </a:p>
        </p:txBody>
      </p:sp>
    </p:spTree>
    <p:extLst>
      <p:ext uri="{BB962C8B-B14F-4D97-AF65-F5344CB8AC3E}">
        <p14:creationId xmlns:p14="http://schemas.microsoft.com/office/powerpoint/2010/main" val="2157011748"/>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17570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hyperlink" Target="http://www.keepkentsafe.co.uk/podcasts" TargetMode="Externa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8.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JP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4.mp4"/><Relationship Id="rId7" Type="http://schemas.openxmlformats.org/officeDocument/2006/relationships/image" Target="../media/image11.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video" Target="../media/media4.mp4"/><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09763" y="288925"/>
            <a:ext cx="9464675" cy="70643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GB" sz="3600" b="1" dirty="0">
              <a:solidFill>
                <a:srgbClr val="9FAEE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408562" y="2595281"/>
            <a:ext cx="1128063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003399"/>
                </a:solidFill>
                <a:effectLst/>
                <a:uLnTx/>
                <a:uFillTx/>
                <a:latin typeface="Open Sans" panose="020B0606030504020204" pitchFamily="34" charset="0"/>
                <a:ea typeface="Open Sans" panose="020B0606030504020204" pitchFamily="34" charset="0"/>
                <a:cs typeface="Open Sans" panose="020B0606030504020204" pitchFamily="34" charset="0"/>
              </a:rPr>
              <a:t>Interreg C-Care Project Closing Event </a:t>
            </a:r>
            <a:r>
              <a:rPr lang="en-GB" sz="3000" dirty="0">
                <a:solidFill>
                  <a:srgbClr val="003399"/>
                </a:solidFill>
                <a:latin typeface="Open Sans" panose="020B0606030504020204" pitchFamily="34" charset="0"/>
                <a:ea typeface="Open Sans" panose="020B0606030504020204" pitchFamily="34" charset="0"/>
                <a:cs typeface="Open Sans" panose="020B0606030504020204" pitchFamily="34" charset="0"/>
              </a:rPr>
              <a:t>– Canterbury, Kent</a:t>
            </a:r>
          </a:p>
          <a:p>
            <a:pPr algn="ctr">
              <a:defRPr/>
            </a:pPr>
            <a:r>
              <a:rPr lang="en-GB" sz="2600" dirty="0">
                <a:solidFill>
                  <a:srgbClr val="003399"/>
                </a:solidFill>
                <a:latin typeface="Open Sans" panose="020B0606030504020204" pitchFamily="34" charset="0"/>
                <a:ea typeface="Open Sans" panose="020B0606030504020204" pitchFamily="34" charset="0"/>
                <a:cs typeface="Open Sans" panose="020B0606030504020204" pitchFamily="34" charset="0"/>
              </a:rPr>
              <a:t>1-2 March 2023</a:t>
            </a:r>
            <a:br>
              <a:rPr kumimoji="0" lang="en-GB" sz="2600" b="0" i="0" u="none" strike="noStrike" kern="1200" cap="none" spc="0" normalizeH="0" baseline="0" noProof="0" dirty="0">
                <a:ln>
                  <a:noFill/>
                </a:ln>
                <a:solidFill>
                  <a:srgbClr val="003399"/>
                </a:solidFill>
                <a:effectLst/>
                <a:uLnTx/>
                <a:uFillTx/>
                <a:latin typeface="Open Sans" panose="020B0606030504020204" pitchFamily="34" charset="0"/>
                <a:ea typeface="Open Sans" panose="020B0606030504020204" pitchFamily="34" charset="0"/>
                <a:cs typeface="Open Sans" panose="020B0606030504020204" pitchFamily="34" charset="0"/>
              </a:rPr>
            </a:br>
            <a:r>
              <a:rPr lang="en-GB" sz="2600" dirty="0">
                <a:solidFill>
                  <a:srgbClr val="003399"/>
                </a:solidFill>
                <a:latin typeface="Open Sans" panose="020B0606030504020204" pitchFamily="34" charset="0"/>
                <a:ea typeface="Open Sans" panose="020B0606030504020204" pitchFamily="34" charset="0"/>
                <a:cs typeface="Open Sans" panose="020B0606030504020204" pitchFamily="34" charset="0"/>
              </a:rPr>
              <a:t>Boosting Business Recovery:</a:t>
            </a:r>
          </a:p>
          <a:p>
            <a:pPr algn="ctr">
              <a:defRPr/>
            </a:pPr>
            <a:r>
              <a:rPr lang="en-GB" sz="2600" dirty="0">
                <a:solidFill>
                  <a:srgbClr val="003399"/>
                </a:solidFill>
                <a:latin typeface="Open Sans" panose="020B0606030504020204" pitchFamily="34" charset="0"/>
                <a:ea typeface="Open Sans" panose="020B0606030504020204" pitchFamily="34" charset="0"/>
                <a:cs typeface="Open Sans" panose="020B0606030504020204" pitchFamily="34" charset="0"/>
              </a:rPr>
              <a:t>Building Consumer Confidence with Kent County Council</a:t>
            </a:r>
          </a:p>
          <a:p>
            <a:pPr algn="ctr">
              <a:defRPr/>
            </a:pPr>
            <a:r>
              <a:rPr lang="en-GB" sz="2600" dirty="0">
                <a:solidFill>
                  <a:srgbClr val="003399"/>
                </a:solidFill>
                <a:latin typeface="Open Sans" panose="020B0606030504020204" pitchFamily="34" charset="0"/>
                <a:ea typeface="Open Sans" panose="020B0606030504020204" pitchFamily="34" charset="0"/>
                <a:cs typeface="Open Sans" panose="020B0606030504020204" pitchFamily="34" charset="0"/>
              </a:rPr>
              <a:t>Inclusive Growth with Plymouth City Council</a:t>
            </a:r>
            <a:endParaRPr lang="en-GB" sz="3600" dirty="0">
              <a:solidFill>
                <a:srgbClr val="00339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 sign&#10;&#10;Description automatically generated">
            <a:extLst>
              <a:ext uri="{FF2B5EF4-FFF2-40B4-BE49-F238E27FC236}">
                <a16:creationId xmlns:a16="http://schemas.microsoft.com/office/drawing/2014/main" id="{3FEBBC0D-7834-4A58-BDF8-8565E34918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798" y="4728679"/>
            <a:ext cx="1520231" cy="993537"/>
          </a:xfrm>
          <a:prstGeom prst="rect">
            <a:avLst/>
          </a:prstGeom>
        </p:spPr>
      </p:pic>
      <p:pic>
        <p:nvPicPr>
          <p:cNvPr id="5" name="Picture 4" descr="New Anglia Logo">
            <a:extLst>
              <a:ext uri="{FF2B5EF4-FFF2-40B4-BE49-F238E27FC236}">
                <a16:creationId xmlns:a16="http://schemas.microsoft.com/office/drawing/2014/main" id="{C6458CD1-E2AB-47E1-A65B-D01C74684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0357" y="5047513"/>
            <a:ext cx="2196661" cy="676356"/>
          </a:xfrm>
          <a:prstGeom prst="rect">
            <a:avLst/>
          </a:prstGeom>
          <a:noFill/>
          <a:ln>
            <a:noFill/>
          </a:ln>
        </p:spPr>
      </p:pic>
      <p:pic>
        <p:nvPicPr>
          <p:cNvPr id="6" name="Picture 5">
            <a:extLst>
              <a:ext uri="{FF2B5EF4-FFF2-40B4-BE49-F238E27FC236}">
                <a16:creationId xmlns:a16="http://schemas.microsoft.com/office/drawing/2014/main" id="{0A410918-80AC-4768-A676-1F4C921D39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9391" y="4884816"/>
            <a:ext cx="1145078" cy="891956"/>
          </a:xfrm>
          <a:prstGeom prst="rect">
            <a:avLst/>
          </a:prstGeom>
          <a:noFill/>
          <a:ln>
            <a:noFill/>
          </a:ln>
        </p:spPr>
      </p:pic>
      <p:pic>
        <p:nvPicPr>
          <p:cNvPr id="8" name="Picture 7">
            <a:extLst>
              <a:ext uri="{FF2B5EF4-FFF2-40B4-BE49-F238E27FC236}">
                <a16:creationId xmlns:a16="http://schemas.microsoft.com/office/drawing/2014/main" id="{2CC59FA6-BE9E-47B3-B3B2-BC4A845BC52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7014" y="4946822"/>
            <a:ext cx="1615241" cy="813647"/>
          </a:xfrm>
          <a:prstGeom prst="rect">
            <a:avLst/>
          </a:prstGeom>
          <a:noFill/>
          <a:ln>
            <a:noFill/>
          </a:ln>
        </p:spPr>
      </p:pic>
      <p:pic>
        <p:nvPicPr>
          <p:cNvPr id="10" name="Picture 9">
            <a:extLst>
              <a:ext uri="{FF2B5EF4-FFF2-40B4-BE49-F238E27FC236}">
                <a16:creationId xmlns:a16="http://schemas.microsoft.com/office/drawing/2014/main" id="{E82DF13F-F63E-4834-A702-0B31C0A70CE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2029" y="6077208"/>
            <a:ext cx="3305175" cy="495300"/>
          </a:xfrm>
          <a:prstGeom prst="rect">
            <a:avLst/>
          </a:prstGeom>
          <a:noFill/>
          <a:ln>
            <a:noFill/>
          </a:ln>
        </p:spPr>
      </p:pic>
      <p:pic>
        <p:nvPicPr>
          <p:cNvPr id="11" name="Picture 10">
            <a:extLst>
              <a:ext uri="{FF2B5EF4-FFF2-40B4-BE49-F238E27FC236}">
                <a16:creationId xmlns:a16="http://schemas.microsoft.com/office/drawing/2014/main" id="{D277227D-C317-4817-A4A2-51D7C790DC1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4798" y="5792039"/>
            <a:ext cx="2855061" cy="879862"/>
          </a:xfrm>
          <a:prstGeom prst="rect">
            <a:avLst/>
          </a:prstGeom>
          <a:noFill/>
          <a:ln>
            <a:noFill/>
          </a:ln>
        </p:spPr>
      </p:pic>
      <p:pic>
        <p:nvPicPr>
          <p:cNvPr id="14" name="Picture 13" descr="A picture containing text&#10;&#10;Description automatically generated">
            <a:extLst>
              <a:ext uri="{FF2B5EF4-FFF2-40B4-BE49-F238E27FC236}">
                <a16:creationId xmlns:a16="http://schemas.microsoft.com/office/drawing/2014/main" id="{6DF0B4C3-D422-4F57-9988-4DCB315F9B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3145" y="196954"/>
            <a:ext cx="4613428" cy="2245245"/>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0E8C0931-CFA1-5DEA-C36A-C307E0140D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7169" y="4946822"/>
            <a:ext cx="2112029" cy="897118"/>
          </a:xfrm>
          <a:prstGeom prst="rect">
            <a:avLst/>
          </a:prstGeom>
        </p:spPr>
      </p:pic>
      <p:pic>
        <p:nvPicPr>
          <p:cNvPr id="15" name="Picture 14" descr="A blue background with yellow stars&#10;&#10;Description automatically generated with low confidence">
            <a:extLst>
              <a:ext uri="{FF2B5EF4-FFF2-40B4-BE49-F238E27FC236}">
                <a16:creationId xmlns:a16="http://schemas.microsoft.com/office/drawing/2014/main" id="{230E1315-B0EA-13F9-03CF-4A1FC50AA0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92632" y="374322"/>
            <a:ext cx="1998596" cy="1426024"/>
          </a:xfrm>
          <a:prstGeom prst="rect">
            <a:avLst/>
          </a:prstGeom>
        </p:spPr>
      </p:pic>
    </p:spTree>
    <p:extLst>
      <p:ext uri="{BB962C8B-B14F-4D97-AF65-F5344CB8AC3E}">
        <p14:creationId xmlns:p14="http://schemas.microsoft.com/office/powerpoint/2010/main" val="3412759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1DCEFCC-EDA3-470F-BFA1-F8B3E8E94CCC}"/>
              </a:ext>
            </a:extLst>
          </p:cNvPr>
          <p:cNvSpPr txBox="1">
            <a:spLocks noGrp="1"/>
          </p:cNvSpPr>
          <p:nvPr>
            <p:ph type="title" idx="4294967295"/>
          </p:nvPr>
        </p:nvSpPr>
        <p:spPr>
          <a:xfrm>
            <a:off x="814662" y="258961"/>
            <a:ext cx="987851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srgbClr val="006699"/>
                </a:solidFill>
                <a:latin typeface="+mn-lt"/>
                <a:ea typeface="+mn-ea"/>
                <a:cs typeface="+mn-cs"/>
              </a:rPr>
              <a:t>Attitudes towards Covid-19 free training</a:t>
            </a:r>
            <a:endParaRPr kumimoji="0" lang="en-GB" sz="2400" b="0" i="1" u="none" strike="noStrike" kern="1200" cap="none" spc="0" normalizeH="0" baseline="0" noProof="0" dirty="0">
              <a:ln>
                <a:noFill/>
              </a:ln>
              <a:solidFill>
                <a:srgbClr val="006699"/>
              </a:solidFill>
              <a:effectLst/>
              <a:uLnTx/>
              <a:uFillTx/>
              <a:latin typeface="+mn-lt"/>
              <a:ea typeface="+mn-ea"/>
              <a:cs typeface="+mn-cs"/>
            </a:endParaRPr>
          </a:p>
        </p:txBody>
      </p:sp>
      <p:sp>
        <p:nvSpPr>
          <p:cNvPr id="7" name="TextBox 6">
            <a:extLst>
              <a:ext uri="{FF2B5EF4-FFF2-40B4-BE49-F238E27FC236}">
                <a16:creationId xmlns:a16="http://schemas.microsoft.com/office/drawing/2014/main" id="{AB08BC22-2D9E-43FE-A8DF-B1713321373F}"/>
              </a:ext>
            </a:extLst>
          </p:cNvPr>
          <p:cNvSpPr txBox="1"/>
          <p:nvPr/>
        </p:nvSpPr>
        <p:spPr>
          <a:xfrm>
            <a:off x="551384" y="6597352"/>
            <a:ext cx="5312321" cy="261610"/>
          </a:xfrm>
          <a:prstGeom prst="rect">
            <a:avLst/>
          </a:prstGeom>
          <a:noFill/>
        </p:spPr>
        <p:txBody>
          <a:bodyPr wrap="square" rtlCol="0">
            <a:spAutoFit/>
          </a:bodyPr>
          <a:lstStyle/>
          <a:p>
            <a:r>
              <a:rPr lang="en-GB" sz="1100" i="1" dirty="0"/>
              <a:t>Base: all answering (116)</a:t>
            </a:r>
          </a:p>
        </p:txBody>
      </p:sp>
      <p:sp>
        <p:nvSpPr>
          <p:cNvPr id="29" name="TextBox 28">
            <a:extLst>
              <a:ext uri="{FF2B5EF4-FFF2-40B4-BE49-F238E27FC236}">
                <a16:creationId xmlns:a16="http://schemas.microsoft.com/office/drawing/2014/main" id="{C12E9FBD-F0FF-44C5-B87D-A8C812E01230}"/>
              </a:ext>
            </a:extLst>
          </p:cNvPr>
          <p:cNvSpPr txBox="1"/>
          <p:nvPr/>
        </p:nvSpPr>
        <p:spPr>
          <a:xfrm>
            <a:off x="834154" y="839034"/>
            <a:ext cx="10878470" cy="86177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1500" dirty="0"/>
              <a:t>Just under half agree (45%) completing Covid-19 safe training would offer their customers additional assurance.</a:t>
            </a:r>
          </a:p>
          <a:p>
            <a:pPr marL="285750" indent="-285750">
              <a:spcBef>
                <a:spcPts val="600"/>
              </a:spcBef>
              <a:buFont typeface="Arial" panose="020B0604020202020204" pitchFamily="34" charset="0"/>
              <a:buChar char="•"/>
            </a:pPr>
            <a:r>
              <a:rPr lang="en-GB" sz="1500" dirty="0"/>
              <a:t>Just under four in ten agree (38%) they would be interested in attending the training. The majority of these agreed they would like an additional free badge / accreditation for completing and would prefer online course / e-learning.</a:t>
            </a:r>
          </a:p>
        </p:txBody>
      </p:sp>
      <p:sp>
        <p:nvSpPr>
          <p:cNvPr id="3" name="Slide Number Placeholder 2">
            <a:extLst>
              <a:ext uri="{FF2B5EF4-FFF2-40B4-BE49-F238E27FC236}">
                <a16:creationId xmlns:a16="http://schemas.microsoft.com/office/drawing/2014/main" id="{2A4D0F5D-8699-49F3-8C12-E43C43B9318B}"/>
              </a:ext>
            </a:extLst>
          </p:cNvPr>
          <p:cNvSpPr>
            <a:spLocks noGrp="1"/>
          </p:cNvSpPr>
          <p:nvPr>
            <p:ph type="sldNum" sz="quarter" idx="12"/>
          </p:nvPr>
        </p:nvSpPr>
        <p:spPr>
          <a:xfrm>
            <a:off x="9401472" y="638132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53AE65-1BB1-419D-9F3D-CD03B125C029}" type="slidenum">
              <a:rPr lang="en-GB" altLang="en-US" smtClean="0"/>
              <a:pPr/>
              <a:t>10</a:t>
            </a:fld>
            <a:endParaRPr lang="en-GB" dirty="0"/>
          </a:p>
        </p:txBody>
      </p:sp>
      <p:sp>
        <p:nvSpPr>
          <p:cNvPr id="10" name="TextBox 9" descr="How important is it to you, if at all, that your council prioritises the following actions? % Extremely / very important">
            <a:extLst>
              <a:ext uri="{FF2B5EF4-FFF2-40B4-BE49-F238E27FC236}">
                <a16:creationId xmlns:a16="http://schemas.microsoft.com/office/drawing/2014/main" id="{A9A0F4FF-0844-457D-9E14-A7C059110F37}"/>
              </a:ext>
            </a:extLst>
          </p:cNvPr>
          <p:cNvSpPr txBox="1"/>
          <p:nvPr/>
        </p:nvSpPr>
        <p:spPr>
          <a:xfrm>
            <a:off x="834155" y="1835299"/>
            <a:ext cx="7062046" cy="954107"/>
          </a:xfrm>
          <a:prstGeom prst="rect">
            <a:avLst/>
          </a:prstGeom>
          <a:noFill/>
        </p:spPr>
        <p:txBody>
          <a:bodyPr wrap="square" rtlCol="0">
            <a:spAutoFit/>
          </a:bodyPr>
          <a:lstStyle/>
          <a:p>
            <a:r>
              <a:rPr lang="en-GB" sz="1400" b="1" i="1" dirty="0"/>
              <a:t>The Trading Standards Checked scheme is looking to arrange free training for Covid-19 safe working practices. The training would provide an additional badge or accreditation to add to your business profiles at no extra cost to you. How much do you agree or disagree with the following statements about such training....?</a:t>
            </a:r>
          </a:p>
        </p:txBody>
      </p:sp>
      <p:graphicFrame>
        <p:nvGraphicFramePr>
          <p:cNvPr id="11" name="Chart 10" descr="How often would you say you use the natural environment, for example a local park, picnic site, country park or wider countryside and coast, for leisure or recreation?">
            <a:extLst>
              <a:ext uri="{FF2B5EF4-FFF2-40B4-BE49-F238E27FC236}">
                <a16:creationId xmlns:a16="http://schemas.microsoft.com/office/drawing/2014/main" id="{1D2E16F8-67D8-4601-84AD-AD6E83370ABD}"/>
              </a:ext>
            </a:extLst>
          </p:cNvPr>
          <p:cNvGraphicFramePr/>
          <p:nvPr>
            <p:extLst>
              <p:ext uri="{D42A27DB-BD31-4B8C-83A1-F6EECF244321}">
                <p14:modId xmlns:p14="http://schemas.microsoft.com/office/powerpoint/2010/main" val="2905538779"/>
              </p:ext>
            </p:extLst>
          </p:nvPr>
        </p:nvGraphicFramePr>
        <p:xfrm>
          <a:off x="695401" y="2789406"/>
          <a:ext cx="7220542" cy="29423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Object 6">
            <a:extLst>
              <a:ext uri="{FF2B5EF4-FFF2-40B4-BE49-F238E27FC236}">
                <a16:creationId xmlns:a16="http://schemas.microsoft.com/office/drawing/2014/main" id="{77A8DC29-6CB1-480B-A4E2-408F61E293FE}"/>
              </a:ext>
            </a:extLst>
          </p:cNvPr>
          <p:cNvGraphicFramePr>
            <a:graphicFrameLocks noChangeAspect="1"/>
          </p:cNvGraphicFramePr>
          <p:nvPr/>
        </p:nvGraphicFramePr>
        <p:xfrm>
          <a:off x="8492006" y="2492896"/>
          <a:ext cx="2885581" cy="251534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descr="How important is it to you, if at all, that your council prioritises the following actions? % Extremely / very important">
            <a:extLst>
              <a:ext uri="{FF2B5EF4-FFF2-40B4-BE49-F238E27FC236}">
                <a16:creationId xmlns:a16="http://schemas.microsoft.com/office/drawing/2014/main" id="{9EF23A01-750C-4875-82A7-5DAA43E6D14B}"/>
              </a:ext>
            </a:extLst>
          </p:cNvPr>
          <p:cNvSpPr txBox="1"/>
          <p:nvPr/>
        </p:nvSpPr>
        <p:spPr>
          <a:xfrm>
            <a:off x="8472264" y="4941168"/>
            <a:ext cx="3384376" cy="1169551"/>
          </a:xfrm>
          <a:prstGeom prst="rect">
            <a:avLst/>
          </a:prstGeom>
          <a:noFill/>
        </p:spPr>
        <p:txBody>
          <a:bodyPr wrap="square" rtlCol="0">
            <a:spAutoFit/>
          </a:bodyPr>
          <a:lstStyle/>
          <a:p>
            <a:r>
              <a:rPr lang="en-GB" sz="1400" b="1" i="1" dirty="0"/>
              <a:t>Formats would like to see training in:</a:t>
            </a:r>
          </a:p>
          <a:p>
            <a:pPr marL="285750" indent="-285750">
              <a:buFont typeface="Arial" panose="020B0604020202020204" pitchFamily="34" charset="0"/>
              <a:buChar char="•"/>
            </a:pPr>
            <a:r>
              <a:rPr lang="en-GB" sz="1400" b="1" i="1" dirty="0"/>
              <a:t>Online course / e-learning – 70%</a:t>
            </a:r>
          </a:p>
          <a:p>
            <a:pPr marL="285750" indent="-285750">
              <a:buFont typeface="Arial" panose="020B0604020202020204" pitchFamily="34" charset="0"/>
              <a:buChar char="•"/>
            </a:pPr>
            <a:r>
              <a:rPr lang="en-GB" sz="1400" b="1" i="1" dirty="0"/>
              <a:t>Online tutorials – 41%</a:t>
            </a:r>
          </a:p>
          <a:p>
            <a:pPr marL="285750" indent="-285750">
              <a:buFont typeface="Arial" panose="020B0604020202020204" pitchFamily="34" charset="0"/>
              <a:buChar char="•"/>
            </a:pPr>
            <a:r>
              <a:rPr lang="en-GB" sz="1400" b="1" i="1" dirty="0"/>
              <a:t>Face to face course or seminar – 32%</a:t>
            </a:r>
          </a:p>
          <a:p>
            <a:pPr marL="285750" indent="-285750">
              <a:buFont typeface="Arial" panose="020B0604020202020204" pitchFamily="34" charset="0"/>
              <a:buChar char="•"/>
            </a:pPr>
            <a:r>
              <a:rPr lang="en-GB" sz="1400" b="1" i="1" dirty="0"/>
              <a:t>Virtual webinars – 25%</a:t>
            </a:r>
          </a:p>
        </p:txBody>
      </p:sp>
      <p:sp>
        <p:nvSpPr>
          <p:cNvPr id="13" name="TextBox 12" descr="How important is it to you, if at all, that your council prioritises the following actions? % Extremely / very important">
            <a:extLst>
              <a:ext uri="{FF2B5EF4-FFF2-40B4-BE49-F238E27FC236}">
                <a16:creationId xmlns:a16="http://schemas.microsoft.com/office/drawing/2014/main" id="{7BFA66B9-38DE-496E-9247-33587912A6D3}"/>
              </a:ext>
            </a:extLst>
          </p:cNvPr>
          <p:cNvSpPr txBox="1"/>
          <p:nvPr/>
        </p:nvSpPr>
        <p:spPr>
          <a:xfrm>
            <a:off x="8328248" y="1835299"/>
            <a:ext cx="3600400" cy="523220"/>
          </a:xfrm>
          <a:prstGeom prst="rect">
            <a:avLst/>
          </a:prstGeom>
          <a:noFill/>
        </p:spPr>
        <p:txBody>
          <a:bodyPr wrap="square" rtlCol="0">
            <a:spAutoFit/>
          </a:bodyPr>
          <a:lstStyle/>
          <a:p>
            <a:r>
              <a:rPr lang="en-GB" sz="1400" b="1" i="1" dirty="0"/>
              <a:t>Interest in additional free badge or accreditation to add to profile for completing</a:t>
            </a:r>
          </a:p>
        </p:txBody>
      </p:sp>
      <p:cxnSp>
        <p:nvCxnSpPr>
          <p:cNvPr id="4" name="Straight Arrow Connector 3">
            <a:extLst>
              <a:ext uri="{FF2B5EF4-FFF2-40B4-BE49-F238E27FC236}">
                <a16:creationId xmlns:a16="http://schemas.microsoft.com/office/drawing/2014/main" id="{883213D8-E0CC-4989-9803-70104E1C876B}"/>
              </a:ext>
            </a:extLst>
          </p:cNvPr>
          <p:cNvCxnSpPr/>
          <p:nvPr/>
        </p:nvCxnSpPr>
        <p:spPr>
          <a:xfrm flipV="1">
            <a:off x="4799856" y="4221088"/>
            <a:ext cx="3816424" cy="2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0D81ECF-77D6-45ED-A275-A5D2BDFFA94E}"/>
              </a:ext>
            </a:extLst>
          </p:cNvPr>
          <p:cNvCxnSpPr>
            <a:cxnSpLocks/>
          </p:cNvCxnSpPr>
          <p:nvPr/>
        </p:nvCxnSpPr>
        <p:spPr>
          <a:xfrm>
            <a:off x="4799856" y="4958591"/>
            <a:ext cx="3528392" cy="1986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77FB5A6-107A-469B-AF60-6A293460086C}"/>
              </a:ext>
            </a:extLst>
          </p:cNvPr>
          <p:cNvSpPr/>
          <p:nvPr/>
        </p:nvSpPr>
        <p:spPr>
          <a:xfrm>
            <a:off x="4655840" y="2986452"/>
            <a:ext cx="582827" cy="19860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t>45%</a:t>
            </a:r>
          </a:p>
        </p:txBody>
      </p:sp>
      <p:sp>
        <p:nvSpPr>
          <p:cNvPr id="17" name="Oval 16">
            <a:extLst>
              <a:ext uri="{FF2B5EF4-FFF2-40B4-BE49-F238E27FC236}">
                <a16:creationId xmlns:a16="http://schemas.microsoft.com/office/drawing/2014/main" id="{C19CFA2C-1499-4297-B514-373F74C8F2CF}"/>
              </a:ext>
            </a:extLst>
          </p:cNvPr>
          <p:cNvSpPr/>
          <p:nvPr/>
        </p:nvSpPr>
        <p:spPr>
          <a:xfrm>
            <a:off x="4641607" y="3710244"/>
            <a:ext cx="582827" cy="19860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t>38%</a:t>
            </a:r>
          </a:p>
        </p:txBody>
      </p:sp>
      <p:sp>
        <p:nvSpPr>
          <p:cNvPr id="19" name="Oval 18">
            <a:extLst>
              <a:ext uri="{FF2B5EF4-FFF2-40B4-BE49-F238E27FC236}">
                <a16:creationId xmlns:a16="http://schemas.microsoft.com/office/drawing/2014/main" id="{60AF1F22-F780-46F0-9453-64248C22E4EB}"/>
              </a:ext>
            </a:extLst>
          </p:cNvPr>
          <p:cNvSpPr/>
          <p:nvPr/>
        </p:nvSpPr>
        <p:spPr>
          <a:xfrm>
            <a:off x="4508442" y="4415643"/>
            <a:ext cx="582827" cy="19860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t>38%</a:t>
            </a:r>
          </a:p>
        </p:txBody>
      </p:sp>
      <p:sp>
        <p:nvSpPr>
          <p:cNvPr id="20" name="Oval 19">
            <a:extLst>
              <a:ext uri="{FF2B5EF4-FFF2-40B4-BE49-F238E27FC236}">
                <a16:creationId xmlns:a16="http://schemas.microsoft.com/office/drawing/2014/main" id="{4503A83E-AF51-4DD8-B74D-0B9BB96664EC}"/>
              </a:ext>
            </a:extLst>
          </p:cNvPr>
          <p:cNvSpPr/>
          <p:nvPr/>
        </p:nvSpPr>
        <p:spPr>
          <a:xfrm>
            <a:off x="4259796" y="5121421"/>
            <a:ext cx="582827" cy="19860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t>27%</a:t>
            </a:r>
          </a:p>
        </p:txBody>
      </p:sp>
    </p:spTree>
    <p:extLst>
      <p:ext uri="{BB962C8B-B14F-4D97-AF65-F5344CB8AC3E}">
        <p14:creationId xmlns:p14="http://schemas.microsoft.com/office/powerpoint/2010/main" val="2825601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EA619A15-4285-E4AD-D08C-775B7E08D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0415">
            <a:off x="4732771" y="4238007"/>
            <a:ext cx="3682579" cy="2234784"/>
          </a:xfrm>
          <a:prstGeom prst="rect">
            <a:avLst/>
          </a:prstGeom>
        </p:spPr>
      </p:pic>
      <p:pic>
        <p:nvPicPr>
          <p:cNvPr id="16" name="Picture 15" descr="A person walking next to a sign&#10;&#10;Description automatically generated with low confidence">
            <a:extLst>
              <a:ext uri="{FF2B5EF4-FFF2-40B4-BE49-F238E27FC236}">
                <a16:creationId xmlns:a16="http://schemas.microsoft.com/office/drawing/2014/main" id="{E160B98C-E992-CAED-5E84-2D6B5B415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1147">
            <a:off x="8183032" y="4591129"/>
            <a:ext cx="3113262" cy="1900231"/>
          </a:xfrm>
          <a:prstGeom prst="rect">
            <a:avLst/>
          </a:prstGeom>
        </p:spPr>
      </p:pic>
      <p:pic>
        <p:nvPicPr>
          <p:cNvPr id="14" name="Picture 13" descr="Graphical user interface, text&#10;&#10;Description automatically generated">
            <a:extLst>
              <a:ext uri="{FF2B5EF4-FFF2-40B4-BE49-F238E27FC236}">
                <a16:creationId xmlns:a16="http://schemas.microsoft.com/office/drawing/2014/main" id="{3678548B-0996-3FB5-8FCE-F20A1B17E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33992">
            <a:off x="8122727" y="1426144"/>
            <a:ext cx="2373309" cy="3358786"/>
          </a:xfrm>
          <a:prstGeom prst="rect">
            <a:avLst/>
          </a:prstGeom>
        </p:spPr>
      </p:pic>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Building Consumer Confidence</a:t>
            </a:r>
          </a:p>
        </p:txBody>
      </p:sp>
      <p:sp>
        <p:nvSpPr>
          <p:cNvPr id="3" name="Content Placeholder 2"/>
          <p:cNvSpPr>
            <a:spLocks noGrp="1"/>
          </p:cNvSpPr>
          <p:nvPr>
            <p:ph idx="1"/>
          </p:nvPr>
        </p:nvSpPr>
        <p:spPr>
          <a:xfrm>
            <a:off x="862359" y="1105796"/>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703641" y="1036036"/>
            <a:ext cx="4678952" cy="4801314"/>
          </a:xfrm>
          <a:prstGeom prst="rect">
            <a:avLst/>
          </a:prstGeom>
          <a:noFill/>
        </p:spPr>
        <p:txBody>
          <a:bodyPr wrap="square">
            <a:spAutoFit/>
          </a:bodyPr>
          <a:lstStyle/>
          <a:p>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Business support package</a:t>
            </a:r>
          </a:p>
          <a:p>
            <a:endParaRPr lang="en-GB" sz="1800" b="1" dirty="0">
              <a:solidFill>
                <a:srgbClr val="9FAEE5"/>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rPr>
              <a:t>Raising the Standard Microsite</a:t>
            </a:r>
          </a:p>
          <a:p>
            <a:pPr marL="285750" indent="-285750">
              <a:buFont typeface="Arial" panose="020B0604020202020204" pitchFamily="34" charset="0"/>
              <a:buChar char="•"/>
            </a:pPr>
            <a:endPar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rPr>
              <a:t>5 x podcasts</a:t>
            </a:r>
          </a:p>
          <a:p>
            <a:pPr marL="285750" indent="-285750">
              <a:buFont typeface="Arial" panose="020B0604020202020204" pitchFamily="34" charset="0"/>
              <a:buChar char="•"/>
            </a:pPr>
            <a:endPar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rPr>
              <a:t>4 x short videos</a:t>
            </a:r>
          </a:p>
          <a:p>
            <a:pPr marL="285750" indent="-285750">
              <a:buFont typeface="Arial" panose="020B0604020202020204" pitchFamily="34" charset="0"/>
              <a:buChar char="•"/>
            </a:pPr>
            <a:endPar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rPr>
              <a:t>4 x information booklets</a:t>
            </a:r>
          </a:p>
          <a:p>
            <a:pPr marL="285750" indent="-285750">
              <a:buFont typeface="Arial" panose="020B0604020202020204" pitchFamily="34" charset="0"/>
              <a:buChar char="•"/>
            </a:pPr>
            <a:endPar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rPr>
              <a:t>4 x factsheets</a:t>
            </a:r>
          </a:p>
          <a:p>
            <a:pPr marL="285750" indent="-285750">
              <a:buFont typeface="Arial" panose="020B0604020202020204" pitchFamily="34" charset="0"/>
              <a:buChar char="•"/>
            </a:pPr>
            <a:endPar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rPr>
              <a:t>4 x checklists</a:t>
            </a:r>
          </a:p>
          <a:p>
            <a:pPr marL="285750" indent="-285750">
              <a:buFont typeface="Arial" panose="020B0604020202020204" pitchFamily="34" charset="0"/>
              <a:buChar char="•"/>
            </a:pPr>
            <a:endPar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rPr>
              <a:t>4 x e-Learning modules</a:t>
            </a:r>
          </a:p>
          <a:p>
            <a:pPr marL="285750" indent="-28575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47549493-E0B1-3B3D-BA89-1827222987BA}"/>
              </a:ext>
            </a:extLst>
          </p:cNvPr>
          <p:cNvSpPr txBox="1"/>
          <p:nvPr/>
        </p:nvSpPr>
        <p:spPr>
          <a:xfrm rot="282805">
            <a:off x="8431357" y="1581930"/>
            <a:ext cx="4678952" cy="923330"/>
          </a:xfrm>
          <a:prstGeom prst="rect">
            <a:avLst/>
          </a:prstGeom>
          <a:noFill/>
        </p:spPr>
        <p:txBody>
          <a:bodyPr wrap="square">
            <a:spAutoFit/>
          </a:bodyPr>
          <a:lstStyle/>
          <a:p>
            <a:endPar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Text&#10;&#10;Description automatically generated">
            <a:extLst>
              <a:ext uri="{FF2B5EF4-FFF2-40B4-BE49-F238E27FC236}">
                <a16:creationId xmlns:a16="http://schemas.microsoft.com/office/drawing/2014/main" id="{59373D58-8C18-6451-0ECA-728A83AD54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66062">
            <a:off x="5033645" y="1697544"/>
            <a:ext cx="2408663" cy="2408663"/>
          </a:xfrm>
          <a:prstGeom prst="rect">
            <a:avLst/>
          </a:prstGeom>
        </p:spPr>
      </p:pic>
      <p:pic>
        <p:nvPicPr>
          <p:cNvPr id="18" name="Picture 17" descr="Diagram&#10;&#10;Description automatically generated">
            <a:extLst>
              <a:ext uri="{FF2B5EF4-FFF2-40B4-BE49-F238E27FC236}">
                <a16:creationId xmlns:a16="http://schemas.microsoft.com/office/drawing/2014/main" id="{518093B9-9118-57EC-7CC7-5CCE121E89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1061" y="1632346"/>
            <a:ext cx="1910141" cy="1528113"/>
          </a:xfrm>
          <a:prstGeom prst="rect">
            <a:avLst/>
          </a:prstGeom>
        </p:spPr>
      </p:pic>
    </p:spTree>
    <p:extLst>
      <p:ext uri="{BB962C8B-B14F-4D97-AF65-F5344CB8AC3E}">
        <p14:creationId xmlns:p14="http://schemas.microsoft.com/office/powerpoint/2010/main" val="222786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TextBox 9"/>
          <p:cNvSpPr txBox="1"/>
          <p:nvPr/>
        </p:nvSpPr>
        <p:spPr>
          <a:xfrm>
            <a:off x="298697" y="63500"/>
            <a:ext cx="10412729" cy="1023357"/>
          </a:xfrm>
          <a:prstGeom prst="rect">
            <a:avLst/>
          </a:prstGeom>
        </p:spPr>
        <p:txBody>
          <a:bodyPr lIns="0" tIns="0" rIns="0" bIns="0" rtlCol="0" anchor="t">
            <a:spAutoFit/>
          </a:bodyPr>
          <a:lstStyle/>
          <a:p>
            <a:pPr defTabSz="609630">
              <a:lnSpc>
                <a:spcPts val="8400"/>
              </a:lnSpc>
            </a:pPr>
            <a:r>
              <a:rPr lang="en-US" sz="6000" dirty="0">
                <a:solidFill>
                  <a:srgbClr val="EF375A"/>
                </a:solidFill>
                <a:latin typeface="Poppins"/>
              </a:rPr>
              <a:t>Podcasts</a:t>
            </a:r>
          </a:p>
        </p:txBody>
      </p:sp>
      <p:pic>
        <p:nvPicPr>
          <p:cNvPr id="10" name="Picture 9" descr="Text&#10;&#10;Description automatically generated">
            <a:extLst>
              <a:ext uri="{FF2B5EF4-FFF2-40B4-BE49-F238E27FC236}">
                <a16:creationId xmlns:a16="http://schemas.microsoft.com/office/drawing/2014/main" id="{E24E5B72-8DA7-30F0-D30E-EBC87C9BE9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697" y="1194806"/>
            <a:ext cx="4468387" cy="4468387"/>
          </a:xfrm>
          <a:prstGeom prst="rect">
            <a:avLst/>
          </a:prstGeom>
        </p:spPr>
      </p:pic>
      <p:pic>
        <p:nvPicPr>
          <p:cNvPr id="11" name="KCC_TSC_E02_Teaser">
            <a:hlinkClick r:id="" action="ppaction://media"/>
            <a:extLst>
              <a:ext uri="{FF2B5EF4-FFF2-40B4-BE49-F238E27FC236}">
                <a16:creationId xmlns:a16="http://schemas.microsoft.com/office/drawing/2014/main" id="{FE553871-0888-1D6D-B48E-F06E25D58D82}"/>
              </a:ext>
            </a:extLst>
          </p:cNvPr>
          <p:cNvPicPr>
            <a:picLocks noChangeAspect="1"/>
          </p:cNvPicPr>
          <p:nvPr>
            <a:audioFile r:link="rId1"/>
            <p:extLst>
              <p:ext uri="{DAA4B4D4-6D71-4841-9C94-3DE7FCFB9230}">
                <p14:media xmlns:p14="http://schemas.microsoft.com/office/powerpoint/2010/main" r:embed="rId2">
                  <p14:trim end="583070.2083000001"/>
                </p14:media>
              </p:ext>
            </p:extLst>
          </p:nvPr>
        </p:nvPicPr>
        <p:blipFill>
          <a:blip r:embed="rId6"/>
          <a:stretch>
            <a:fillRect/>
          </a:stretch>
        </p:blipFill>
        <p:spPr>
          <a:xfrm flipV="1">
            <a:off x="2344308" y="5779864"/>
            <a:ext cx="377163" cy="377163"/>
          </a:xfrm>
          <a:prstGeom prst="rect">
            <a:avLst/>
          </a:prstGeom>
        </p:spPr>
      </p:pic>
      <p:sp>
        <p:nvSpPr>
          <p:cNvPr id="13" name="TextBox 12">
            <a:extLst>
              <a:ext uri="{FF2B5EF4-FFF2-40B4-BE49-F238E27FC236}">
                <a16:creationId xmlns:a16="http://schemas.microsoft.com/office/drawing/2014/main" id="{A414EFE4-B256-FAFE-5620-718796AC4924}"/>
              </a:ext>
            </a:extLst>
          </p:cNvPr>
          <p:cNvSpPr txBox="1"/>
          <p:nvPr/>
        </p:nvSpPr>
        <p:spPr>
          <a:xfrm>
            <a:off x="5068167" y="4986084"/>
            <a:ext cx="7424916" cy="1354217"/>
          </a:xfrm>
          <a:prstGeom prst="rect">
            <a:avLst/>
          </a:prstGeom>
          <a:noFill/>
        </p:spPr>
        <p:txBody>
          <a:bodyPr wrap="square">
            <a:spAutoFit/>
          </a:bodyPr>
          <a:lstStyle/>
          <a:p>
            <a:pPr algn="ctr"/>
            <a:endParaRPr lang="en-GB" sz="18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Listen to this podcast in full and our other episodes at </a:t>
            </a:r>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www.keepkentsafe.co.uk/podcasts</a:t>
            </a:r>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or on any reputable podcast platform by searching for </a:t>
            </a:r>
          </a:p>
          <a:p>
            <a:pPr algn="ctr"/>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Raising the standard: Traders for a safer Kent</a:t>
            </a:r>
          </a:p>
        </p:txBody>
      </p:sp>
      <p:sp>
        <p:nvSpPr>
          <p:cNvPr id="14" name="TextBox 6">
            <a:extLst>
              <a:ext uri="{FF2B5EF4-FFF2-40B4-BE49-F238E27FC236}">
                <a16:creationId xmlns:a16="http://schemas.microsoft.com/office/drawing/2014/main" id="{8C753493-0EB6-B12F-7602-7AD7E998E17E}"/>
              </a:ext>
            </a:extLst>
          </p:cNvPr>
          <p:cNvSpPr txBox="1"/>
          <p:nvPr/>
        </p:nvSpPr>
        <p:spPr>
          <a:xfrm>
            <a:off x="6794178" y="2799667"/>
            <a:ext cx="3807258" cy="1704313"/>
          </a:xfrm>
          <a:prstGeom prst="rect">
            <a:avLst/>
          </a:prstGeom>
        </p:spPr>
        <p:txBody>
          <a:bodyPr lIns="0" tIns="0" rIns="0" bIns="0" rtlCol="0" anchor="t">
            <a:spAutoFit/>
          </a:bodyPr>
          <a:lstStyle/>
          <a:p>
            <a:pPr algn="ctr" defTabSz="609630">
              <a:lnSpc>
                <a:spcPts val="12535"/>
              </a:lnSpc>
            </a:pPr>
            <a:r>
              <a:rPr lang="en-US" sz="14923" dirty="0">
                <a:solidFill>
                  <a:srgbClr val="EF375A"/>
                </a:solidFill>
                <a:latin typeface="Anton"/>
              </a:rPr>
              <a:t>643</a:t>
            </a:r>
          </a:p>
        </p:txBody>
      </p:sp>
      <p:sp>
        <p:nvSpPr>
          <p:cNvPr id="15" name="TextBox 8">
            <a:extLst>
              <a:ext uri="{FF2B5EF4-FFF2-40B4-BE49-F238E27FC236}">
                <a16:creationId xmlns:a16="http://schemas.microsoft.com/office/drawing/2014/main" id="{BA0F8ED9-7EC5-022B-2546-199F2DEE079F}"/>
              </a:ext>
            </a:extLst>
          </p:cNvPr>
          <p:cNvSpPr txBox="1"/>
          <p:nvPr/>
        </p:nvSpPr>
        <p:spPr>
          <a:xfrm>
            <a:off x="6359280" y="4162326"/>
            <a:ext cx="5021868" cy="666849"/>
          </a:xfrm>
          <a:prstGeom prst="rect">
            <a:avLst/>
          </a:prstGeom>
        </p:spPr>
        <p:txBody>
          <a:bodyPr lIns="0" tIns="0" rIns="0" bIns="0" rtlCol="0" anchor="t">
            <a:spAutoFit/>
          </a:bodyPr>
          <a:lstStyle/>
          <a:p>
            <a:pPr algn="ctr" defTabSz="609630">
              <a:lnSpc>
                <a:spcPts val="5214"/>
              </a:lnSpc>
              <a:spcBef>
                <a:spcPct val="0"/>
              </a:spcBef>
            </a:pPr>
            <a:r>
              <a:rPr lang="en-US" sz="4345" dirty="0">
                <a:solidFill>
                  <a:srgbClr val="EF375A"/>
                </a:solidFill>
                <a:latin typeface="Klein Condensed Black"/>
              </a:rPr>
              <a:t>And counting….</a:t>
            </a:r>
          </a:p>
        </p:txBody>
      </p:sp>
      <p:sp>
        <p:nvSpPr>
          <p:cNvPr id="16" name="TextBox 4">
            <a:extLst>
              <a:ext uri="{FF2B5EF4-FFF2-40B4-BE49-F238E27FC236}">
                <a16:creationId xmlns:a16="http://schemas.microsoft.com/office/drawing/2014/main" id="{10BC1B31-4799-9FCB-A436-D04038EE8ADA}"/>
              </a:ext>
            </a:extLst>
          </p:cNvPr>
          <p:cNvSpPr txBox="1"/>
          <p:nvPr/>
        </p:nvSpPr>
        <p:spPr>
          <a:xfrm>
            <a:off x="6247216" y="1400449"/>
            <a:ext cx="4901183" cy="628377"/>
          </a:xfrm>
          <a:prstGeom prst="rect">
            <a:avLst/>
          </a:prstGeom>
        </p:spPr>
        <p:txBody>
          <a:bodyPr lIns="0" tIns="0" rIns="0" bIns="0" rtlCol="0" anchor="t">
            <a:spAutoFit/>
          </a:bodyPr>
          <a:lstStyle/>
          <a:p>
            <a:pPr algn="ctr" defTabSz="609630">
              <a:lnSpc>
                <a:spcPts val="4918"/>
              </a:lnSpc>
              <a:spcBef>
                <a:spcPct val="0"/>
              </a:spcBef>
            </a:pPr>
            <a:r>
              <a:rPr lang="en-US" sz="4098" dirty="0">
                <a:solidFill>
                  <a:srgbClr val="FFFFFF"/>
                </a:solidFill>
                <a:latin typeface="Anton"/>
              </a:rPr>
              <a:t>Pods listens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7647" y="1289334"/>
            <a:ext cx="3019179" cy="2012786"/>
          </a:xfrm>
          <a:prstGeom prst="rect">
            <a:avLst/>
          </a:prstGeom>
        </p:spPr>
      </p:pic>
      <p:pic>
        <p:nvPicPr>
          <p:cNvPr id="3" name="Picture 3"/>
          <p:cNvPicPr>
            <a:picLocks noChangeAspect="1"/>
          </p:cNvPicPr>
          <p:nvPr/>
        </p:nvPicPr>
        <p:blipFill>
          <a:blip r:embed="rId3"/>
          <a:srcRect l="1747" r="1747"/>
          <a:stretch>
            <a:fillRect/>
          </a:stretch>
        </p:blipFill>
        <p:spPr>
          <a:xfrm rot="347796">
            <a:off x="8171157" y="72026"/>
            <a:ext cx="3791978" cy="6967357"/>
          </a:xfrm>
          <a:prstGeom prst="rect">
            <a:avLst/>
          </a:prstGeom>
        </p:spPr>
      </p:pic>
      <p:pic>
        <p:nvPicPr>
          <p:cNvPr id="4" name="Picture 4"/>
          <p:cNvPicPr>
            <a:picLocks noChangeAspect="1"/>
          </p:cNvPicPr>
          <p:nvPr/>
        </p:nvPicPr>
        <p:blipFill>
          <a:blip r:embed="rId4"/>
          <a:srcRect/>
          <a:stretch>
            <a:fillRect/>
          </a:stretch>
        </p:blipFill>
        <p:spPr>
          <a:xfrm>
            <a:off x="6908675" y="1289334"/>
            <a:ext cx="3023903" cy="2012786"/>
          </a:xfrm>
          <a:prstGeom prst="rect">
            <a:avLst/>
          </a:prstGeom>
        </p:spPr>
      </p:pic>
      <p:pic>
        <p:nvPicPr>
          <p:cNvPr id="5" name="Picture 5"/>
          <p:cNvPicPr>
            <a:picLocks noChangeAspect="1"/>
          </p:cNvPicPr>
          <p:nvPr/>
        </p:nvPicPr>
        <p:blipFill>
          <a:blip r:embed="rId5"/>
          <a:srcRect/>
          <a:stretch>
            <a:fillRect/>
          </a:stretch>
        </p:blipFill>
        <p:spPr>
          <a:xfrm>
            <a:off x="608005" y="3513226"/>
            <a:ext cx="2978820" cy="1982777"/>
          </a:xfrm>
          <a:prstGeom prst="rect">
            <a:avLst/>
          </a:prstGeom>
        </p:spPr>
      </p:pic>
      <p:pic>
        <p:nvPicPr>
          <p:cNvPr id="6" name="Picture 6"/>
          <p:cNvPicPr>
            <a:picLocks noChangeAspect="1"/>
          </p:cNvPicPr>
          <p:nvPr/>
        </p:nvPicPr>
        <p:blipFill>
          <a:blip r:embed="rId6"/>
          <a:srcRect/>
          <a:stretch>
            <a:fillRect/>
          </a:stretch>
        </p:blipFill>
        <p:spPr>
          <a:xfrm>
            <a:off x="3713993" y="3513226"/>
            <a:ext cx="3019483" cy="2012988"/>
          </a:xfrm>
          <a:prstGeom prst="rect">
            <a:avLst/>
          </a:prstGeom>
        </p:spPr>
      </p:pic>
      <p:pic>
        <p:nvPicPr>
          <p:cNvPr id="7" name="Picture 7"/>
          <p:cNvPicPr>
            <a:picLocks noChangeAspect="1"/>
          </p:cNvPicPr>
          <p:nvPr/>
        </p:nvPicPr>
        <p:blipFill>
          <a:blip r:embed="rId7"/>
          <a:srcRect/>
          <a:stretch>
            <a:fillRect/>
          </a:stretch>
        </p:blipFill>
        <p:spPr>
          <a:xfrm>
            <a:off x="6908675" y="3513226"/>
            <a:ext cx="3024208" cy="2012988"/>
          </a:xfrm>
          <a:prstGeom prst="rect">
            <a:avLst/>
          </a:prstGeom>
        </p:spPr>
      </p:pic>
      <p:pic>
        <p:nvPicPr>
          <p:cNvPr id="8" name="Picture 8"/>
          <p:cNvPicPr>
            <a:picLocks noChangeAspect="1"/>
          </p:cNvPicPr>
          <p:nvPr/>
        </p:nvPicPr>
        <p:blipFill>
          <a:blip r:embed="rId8"/>
          <a:srcRect/>
          <a:stretch>
            <a:fillRect/>
          </a:stretch>
        </p:blipFill>
        <p:spPr>
          <a:xfrm>
            <a:off x="3713993" y="1289334"/>
            <a:ext cx="3019483" cy="2012786"/>
          </a:xfrm>
          <a:prstGeom prst="rect">
            <a:avLst/>
          </a:prstGeom>
        </p:spPr>
      </p:pic>
      <p:sp>
        <p:nvSpPr>
          <p:cNvPr id="9" name="TextBox 9"/>
          <p:cNvSpPr txBox="1"/>
          <p:nvPr/>
        </p:nvSpPr>
        <p:spPr>
          <a:xfrm>
            <a:off x="298697" y="63500"/>
            <a:ext cx="10412729" cy="1023357"/>
          </a:xfrm>
          <a:prstGeom prst="rect">
            <a:avLst/>
          </a:prstGeom>
        </p:spPr>
        <p:txBody>
          <a:bodyPr lIns="0" tIns="0" rIns="0" bIns="0" rtlCol="0" anchor="t">
            <a:spAutoFit/>
          </a:bodyPr>
          <a:lstStyle/>
          <a:p>
            <a:pPr defTabSz="609630">
              <a:lnSpc>
                <a:spcPts val="8400"/>
              </a:lnSpc>
            </a:pPr>
            <a:r>
              <a:rPr lang="en-US" sz="6000">
                <a:solidFill>
                  <a:srgbClr val="EF375A"/>
                </a:solidFill>
                <a:latin typeface="Poppins"/>
              </a:rPr>
              <a:t>Networking Events</a:t>
            </a:r>
          </a:p>
        </p:txBody>
      </p:sp>
    </p:spTree>
    <p:extLst>
      <p:ext uri="{BB962C8B-B14F-4D97-AF65-F5344CB8AC3E}">
        <p14:creationId xmlns:p14="http://schemas.microsoft.com/office/powerpoint/2010/main" val="124967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886069" y="1442997"/>
            <a:ext cx="4654659" cy="4654659"/>
          </a:xfrm>
          <a:prstGeom prst="rect">
            <a:avLst/>
          </a:prstGeom>
        </p:spPr>
      </p:pic>
      <p:sp>
        <p:nvSpPr>
          <p:cNvPr id="3" name="TextBox 3"/>
          <p:cNvSpPr txBox="1"/>
          <p:nvPr/>
        </p:nvSpPr>
        <p:spPr>
          <a:xfrm>
            <a:off x="758537" y="20496"/>
            <a:ext cx="11111626" cy="951414"/>
          </a:xfrm>
          <a:prstGeom prst="rect">
            <a:avLst/>
          </a:prstGeom>
        </p:spPr>
        <p:txBody>
          <a:bodyPr lIns="0" tIns="0" rIns="0" bIns="0" rtlCol="0" anchor="t">
            <a:spAutoFit/>
          </a:bodyPr>
          <a:lstStyle/>
          <a:p>
            <a:pPr defTabSz="609630">
              <a:lnSpc>
                <a:spcPts val="7846"/>
              </a:lnSpc>
            </a:pPr>
            <a:r>
              <a:rPr lang="en-US" sz="5604">
                <a:solidFill>
                  <a:srgbClr val="EF375A"/>
                </a:solidFill>
                <a:latin typeface="Poppins"/>
              </a:rPr>
              <a:t>Resident Radio Ad Campaigns</a:t>
            </a:r>
          </a:p>
        </p:txBody>
      </p:sp>
      <p:sp>
        <p:nvSpPr>
          <p:cNvPr id="4" name="TextBox 4"/>
          <p:cNvSpPr txBox="1"/>
          <p:nvPr/>
        </p:nvSpPr>
        <p:spPr>
          <a:xfrm>
            <a:off x="6794178" y="1482735"/>
            <a:ext cx="4901183" cy="628377"/>
          </a:xfrm>
          <a:prstGeom prst="rect">
            <a:avLst/>
          </a:prstGeom>
        </p:spPr>
        <p:txBody>
          <a:bodyPr lIns="0" tIns="0" rIns="0" bIns="0" rtlCol="0" anchor="t">
            <a:spAutoFit/>
          </a:bodyPr>
          <a:lstStyle/>
          <a:p>
            <a:pPr algn="ctr" defTabSz="609630">
              <a:lnSpc>
                <a:spcPts val="4918"/>
              </a:lnSpc>
              <a:spcBef>
                <a:spcPct val="0"/>
              </a:spcBef>
            </a:pPr>
            <a:r>
              <a:rPr lang="en-US" sz="4098" dirty="0">
                <a:solidFill>
                  <a:srgbClr val="FFFFFF"/>
                </a:solidFill>
                <a:latin typeface="Anton"/>
              </a:rPr>
              <a:t>ADS REACHED</a:t>
            </a:r>
          </a:p>
        </p:txBody>
      </p:sp>
      <p:grpSp>
        <p:nvGrpSpPr>
          <p:cNvPr id="5" name="Group 5"/>
          <p:cNvGrpSpPr/>
          <p:nvPr/>
        </p:nvGrpSpPr>
        <p:grpSpPr>
          <a:xfrm>
            <a:off x="6794178" y="2743194"/>
            <a:ext cx="5021868" cy="2632071"/>
            <a:chOff x="2" y="762000"/>
            <a:chExt cx="10043736" cy="5264142"/>
          </a:xfrm>
        </p:grpSpPr>
        <p:sp>
          <p:nvSpPr>
            <p:cNvPr id="6" name="TextBox 6"/>
            <p:cNvSpPr txBox="1"/>
            <p:nvPr/>
          </p:nvSpPr>
          <p:spPr>
            <a:xfrm>
              <a:off x="1093928" y="762000"/>
              <a:ext cx="7614516" cy="3408626"/>
            </a:xfrm>
            <a:prstGeom prst="rect">
              <a:avLst/>
            </a:prstGeom>
          </p:spPr>
          <p:txBody>
            <a:bodyPr lIns="0" tIns="0" rIns="0" bIns="0" rtlCol="0" anchor="t">
              <a:spAutoFit/>
            </a:bodyPr>
            <a:lstStyle/>
            <a:p>
              <a:pPr algn="ctr" defTabSz="609630">
                <a:lnSpc>
                  <a:spcPts val="12535"/>
                </a:lnSpc>
              </a:pPr>
              <a:r>
                <a:rPr lang="en-US" sz="14923" dirty="0">
                  <a:solidFill>
                    <a:srgbClr val="EF375A"/>
                  </a:solidFill>
                  <a:latin typeface="Anton"/>
                </a:rPr>
                <a:t>300</a:t>
              </a:r>
            </a:p>
          </p:txBody>
        </p:sp>
        <p:sp>
          <p:nvSpPr>
            <p:cNvPr id="7" name="TextBox 7"/>
            <p:cNvSpPr txBox="1"/>
            <p:nvPr/>
          </p:nvSpPr>
          <p:spPr>
            <a:xfrm>
              <a:off x="328296" y="4867620"/>
              <a:ext cx="9145780" cy="1158522"/>
            </a:xfrm>
            <a:prstGeom prst="rect">
              <a:avLst/>
            </a:prstGeom>
          </p:spPr>
          <p:txBody>
            <a:bodyPr lIns="0" tIns="0" rIns="0" bIns="0" rtlCol="0" anchor="t">
              <a:spAutoFit/>
            </a:bodyPr>
            <a:lstStyle/>
            <a:p>
              <a:pPr algn="ctr" defTabSz="609630">
                <a:lnSpc>
                  <a:spcPts val="5601"/>
                </a:lnSpc>
              </a:pPr>
              <a:endParaRPr sz="1200">
                <a:solidFill>
                  <a:prstClr val="black"/>
                </a:solidFill>
                <a:latin typeface="Calibri"/>
              </a:endParaRPr>
            </a:p>
          </p:txBody>
        </p:sp>
        <p:sp>
          <p:nvSpPr>
            <p:cNvPr id="8" name="TextBox 8"/>
            <p:cNvSpPr txBox="1"/>
            <p:nvPr/>
          </p:nvSpPr>
          <p:spPr>
            <a:xfrm>
              <a:off x="2" y="3619472"/>
              <a:ext cx="10043736" cy="1333698"/>
            </a:xfrm>
            <a:prstGeom prst="rect">
              <a:avLst/>
            </a:prstGeom>
          </p:spPr>
          <p:txBody>
            <a:bodyPr lIns="0" tIns="0" rIns="0" bIns="0" rtlCol="0" anchor="t">
              <a:spAutoFit/>
            </a:bodyPr>
            <a:lstStyle/>
            <a:p>
              <a:pPr algn="ctr" defTabSz="609630">
                <a:lnSpc>
                  <a:spcPts val="5214"/>
                </a:lnSpc>
                <a:spcBef>
                  <a:spcPct val="0"/>
                </a:spcBef>
              </a:pPr>
              <a:r>
                <a:rPr lang="en-US" sz="4345" dirty="0">
                  <a:solidFill>
                    <a:srgbClr val="EF375A"/>
                  </a:solidFill>
                  <a:latin typeface="Klein Condensed Black"/>
                </a:rPr>
                <a:t>THOUSAND</a:t>
              </a:r>
            </a:p>
          </p:txBody>
        </p:sp>
      </p:grpSp>
      <p:pic>
        <p:nvPicPr>
          <p:cNvPr id="10" name="Picture 9" descr="A picture containing shape&#10;&#10;Description automatically generated">
            <a:extLst>
              <a:ext uri="{FF2B5EF4-FFF2-40B4-BE49-F238E27FC236}">
                <a16:creationId xmlns:a16="http://schemas.microsoft.com/office/drawing/2014/main" id="{5E8171ED-99B4-92B0-8F31-DF870B6FC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073" y="5420579"/>
            <a:ext cx="2219325" cy="5334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 name="Picture 11" descr="A picture containing website&#10;&#10;Description automatically generated">
            <a:extLst>
              <a:ext uri="{FF2B5EF4-FFF2-40B4-BE49-F238E27FC236}">
                <a16:creationId xmlns:a16="http://schemas.microsoft.com/office/drawing/2014/main" id="{79B03E71-7120-22F0-4030-FF28E26B5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26" y="1234814"/>
            <a:ext cx="4988430" cy="3384539"/>
          </a:xfrm>
          <a:prstGeom prst="rect">
            <a:avLst/>
          </a:prstGeom>
        </p:spPr>
      </p:pic>
      <p:sp>
        <p:nvSpPr>
          <p:cNvPr id="2" name="TextBox 2"/>
          <p:cNvSpPr txBox="1"/>
          <p:nvPr/>
        </p:nvSpPr>
        <p:spPr>
          <a:xfrm>
            <a:off x="298697" y="63500"/>
            <a:ext cx="10412729" cy="1023357"/>
          </a:xfrm>
          <a:prstGeom prst="rect">
            <a:avLst/>
          </a:prstGeom>
        </p:spPr>
        <p:txBody>
          <a:bodyPr lIns="0" tIns="0" rIns="0" bIns="0" rtlCol="0" anchor="t">
            <a:spAutoFit/>
          </a:bodyPr>
          <a:lstStyle/>
          <a:p>
            <a:pPr defTabSz="609630">
              <a:lnSpc>
                <a:spcPts val="8400"/>
              </a:lnSpc>
            </a:pPr>
            <a:r>
              <a:rPr lang="en-US" sz="6000">
                <a:solidFill>
                  <a:srgbClr val="EF375A"/>
                </a:solidFill>
                <a:latin typeface="Poppins"/>
              </a:rPr>
              <a:t>Net Magazine</a:t>
            </a:r>
          </a:p>
        </p:txBody>
      </p:sp>
      <p:pic>
        <p:nvPicPr>
          <p:cNvPr id="4" name="Picture 4"/>
          <p:cNvPicPr>
            <a:picLocks noChangeAspect="1"/>
          </p:cNvPicPr>
          <p:nvPr/>
        </p:nvPicPr>
        <p:blipFill>
          <a:blip r:embed="rId4"/>
          <a:srcRect/>
          <a:stretch>
            <a:fillRect/>
          </a:stretch>
        </p:blipFill>
        <p:spPr>
          <a:xfrm>
            <a:off x="4880387" y="2497970"/>
            <a:ext cx="2800811" cy="3938523"/>
          </a:xfrm>
          <a:prstGeom prst="rect">
            <a:avLst/>
          </a:prstGeom>
        </p:spPr>
      </p:pic>
      <p:sp>
        <p:nvSpPr>
          <p:cNvPr id="5" name="TextBox 5"/>
          <p:cNvSpPr txBox="1"/>
          <p:nvPr/>
        </p:nvSpPr>
        <p:spPr>
          <a:xfrm>
            <a:off x="7244676" y="2102506"/>
            <a:ext cx="4901183" cy="628377"/>
          </a:xfrm>
          <a:prstGeom prst="rect">
            <a:avLst/>
          </a:prstGeom>
        </p:spPr>
        <p:txBody>
          <a:bodyPr lIns="0" tIns="0" rIns="0" bIns="0" rtlCol="0" anchor="t">
            <a:spAutoFit/>
          </a:bodyPr>
          <a:lstStyle/>
          <a:p>
            <a:pPr algn="ctr" defTabSz="609630">
              <a:lnSpc>
                <a:spcPts val="4918"/>
              </a:lnSpc>
              <a:spcBef>
                <a:spcPct val="0"/>
              </a:spcBef>
            </a:pPr>
            <a:r>
              <a:rPr lang="en-US" sz="4098">
                <a:solidFill>
                  <a:srgbClr val="FFFFFF"/>
                </a:solidFill>
                <a:latin typeface="Anton"/>
              </a:rPr>
              <a:t>REACHED</a:t>
            </a:r>
          </a:p>
        </p:txBody>
      </p:sp>
      <p:sp>
        <p:nvSpPr>
          <p:cNvPr id="6" name="TextBox 6"/>
          <p:cNvSpPr txBox="1"/>
          <p:nvPr/>
        </p:nvSpPr>
        <p:spPr>
          <a:xfrm>
            <a:off x="7717096" y="3182807"/>
            <a:ext cx="3807257" cy="1704313"/>
          </a:xfrm>
          <a:prstGeom prst="rect">
            <a:avLst/>
          </a:prstGeom>
        </p:spPr>
        <p:txBody>
          <a:bodyPr lIns="0" tIns="0" rIns="0" bIns="0" rtlCol="0" anchor="t">
            <a:spAutoFit/>
          </a:bodyPr>
          <a:lstStyle/>
          <a:p>
            <a:pPr algn="ctr" defTabSz="609630">
              <a:lnSpc>
                <a:spcPts val="12535"/>
              </a:lnSpc>
            </a:pPr>
            <a:r>
              <a:rPr lang="en-US" sz="14923" dirty="0">
                <a:solidFill>
                  <a:srgbClr val="EF375A"/>
                </a:solidFill>
                <a:latin typeface="Anton"/>
              </a:rPr>
              <a:t>2.86</a:t>
            </a:r>
          </a:p>
        </p:txBody>
      </p:sp>
      <p:sp>
        <p:nvSpPr>
          <p:cNvPr id="7" name="TextBox 7"/>
          <p:cNvSpPr txBox="1"/>
          <p:nvPr/>
        </p:nvSpPr>
        <p:spPr>
          <a:xfrm>
            <a:off x="7334280" y="5162592"/>
            <a:ext cx="4572889" cy="579261"/>
          </a:xfrm>
          <a:prstGeom prst="rect">
            <a:avLst/>
          </a:prstGeom>
        </p:spPr>
        <p:txBody>
          <a:bodyPr lIns="0" tIns="0" rIns="0" bIns="0" rtlCol="0" anchor="t">
            <a:spAutoFit/>
          </a:bodyPr>
          <a:lstStyle/>
          <a:p>
            <a:pPr algn="ctr" defTabSz="609630">
              <a:lnSpc>
                <a:spcPts val="5601"/>
              </a:lnSpc>
            </a:pPr>
            <a:endParaRPr sz="1200">
              <a:solidFill>
                <a:prstClr val="black"/>
              </a:solidFill>
              <a:latin typeface="Calibri"/>
            </a:endParaRPr>
          </a:p>
        </p:txBody>
      </p:sp>
      <p:sp>
        <p:nvSpPr>
          <p:cNvPr id="8" name="TextBox 8"/>
          <p:cNvSpPr txBox="1"/>
          <p:nvPr/>
        </p:nvSpPr>
        <p:spPr>
          <a:xfrm>
            <a:off x="8314954" y="4773427"/>
            <a:ext cx="2760629" cy="795731"/>
          </a:xfrm>
          <a:prstGeom prst="rect">
            <a:avLst/>
          </a:prstGeom>
        </p:spPr>
        <p:txBody>
          <a:bodyPr lIns="0" tIns="0" rIns="0" bIns="0" rtlCol="0" anchor="t">
            <a:spAutoFit/>
          </a:bodyPr>
          <a:lstStyle/>
          <a:p>
            <a:pPr algn="ctr" defTabSz="609630">
              <a:lnSpc>
                <a:spcPts val="6387"/>
              </a:lnSpc>
              <a:spcBef>
                <a:spcPct val="0"/>
              </a:spcBef>
            </a:pPr>
            <a:r>
              <a:rPr lang="en-US" sz="5322">
                <a:solidFill>
                  <a:srgbClr val="EF375A"/>
                </a:solidFill>
                <a:latin typeface="Klein Condensed Black"/>
              </a:rPr>
              <a:t>MILLION</a:t>
            </a:r>
          </a:p>
        </p:txBody>
      </p:sp>
      <p:sp>
        <p:nvSpPr>
          <p:cNvPr id="9" name="TextBox 9"/>
          <p:cNvSpPr txBox="1"/>
          <p:nvPr/>
        </p:nvSpPr>
        <p:spPr>
          <a:xfrm>
            <a:off x="546822" y="5324910"/>
            <a:ext cx="3250838" cy="450444"/>
          </a:xfrm>
          <a:prstGeom prst="rect">
            <a:avLst/>
          </a:prstGeom>
        </p:spPr>
        <p:txBody>
          <a:bodyPr lIns="0" tIns="0" rIns="0" bIns="0" rtlCol="0" anchor="t">
            <a:spAutoFit/>
          </a:bodyPr>
          <a:lstStyle/>
          <a:p>
            <a:pPr algn="ctr" defTabSz="609630">
              <a:lnSpc>
                <a:spcPts val="1814"/>
              </a:lnSpc>
            </a:pPr>
            <a:r>
              <a:rPr lang="en-US" sz="1295">
                <a:solidFill>
                  <a:srgbClr val="FFFFFF"/>
                </a:solidFill>
                <a:latin typeface="Poppins"/>
              </a:rPr>
              <a:t>Trader directory with contact details for residents to use. Sent every 3 months.</a:t>
            </a:r>
          </a:p>
        </p:txBody>
      </p:sp>
      <p:sp>
        <p:nvSpPr>
          <p:cNvPr id="10" name="TextBox 10"/>
          <p:cNvSpPr txBox="1"/>
          <p:nvPr/>
        </p:nvSpPr>
        <p:spPr>
          <a:xfrm>
            <a:off x="5842104" y="1435455"/>
            <a:ext cx="3250838" cy="450444"/>
          </a:xfrm>
          <a:prstGeom prst="rect">
            <a:avLst/>
          </a:prstGeom>
        </p:spPr>
        <p:txBody>
          <a:bodyPr lIns="0" tIns="0" rIns="0" bIns="0" rtlCol="0" anchor="t">
            <a:spAutoFit/>
          </a:bodyPr>
          <a:lstStyle/>
          <a:p>
            <a:pPr algn="ctr" defTabSz="609630">
              <a:lnSpc>
                <a:spcPts val="1814"/>
              </a:lnSpc>
            </a:pPr>
            <a:r>
              <a:rPr lang="en-US" sz="1295">
                <a:solidFill>
                  <a:srgbClr val="FFFFFF"/>
                </a:solidFill>
                <a:latin typeface="Poppins"/>
              </a:rPr>
              <a:t>Advertising the scheme and doorstep crime alerts to warn residents.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597627" y="193967"/>
            <a:ext cx="10919164" cy="803746"/>
          </a:xfrm>
          <a:prstGeom prst="rect">
            <a:avLst/>
          </a:prstGeom>
        </p:spPr>
        <p:txBody>
          <a:bodyPr lIns="0" tIns="0" rIns="0" bIns="0" rtlCol="0" anchor="t">
            <a:spAutoFit/>
          </a:bodyPr>
          <a:lstStyle/>
          <a:p>
            <a:pPr defTabSz="609630">
              <a:lnSpc>
                <a:spcPts val="6587"/>
              </a:lnSpc>
            </a:pPr>
            <a:r>
              <a:rPr lang="en-US" sz="4705">
                <a:solidFill>
                  <a:srgbClr val="EF375A"/>
                </a:solidFill>
                <a:latin typeface="Poppins"/>
              </a:rPr>
              <a:t>Trader business support campaign</a:t>
            </a:r>
          </a:p>
        </p:txBody>
      </p:sp>
      <p:pic>
        <p:nvPicPr>
          <p:cNvPr id="3" name="Picture 3"/>
          <p:cNvPicPr>
            <a:picLocks noChangeAspect="1"/>
          </p:cNvPicPr>
          <p:nvPr/>
        </p:nvPicPr>
        <p:blipFill>
          <a:blip r:embed="rId2"/>
          <a:srcRect l="191" r="6454" b="5927"/>
          <a:stretch>
            <a:fillRect/>
          </a:stretch>
        </p:blipFill>
        <p:spPr>
          <a:xfrm>
            <a:off x="633937" y="2022035"/>
            <a:ext cx="3565588" cy="3464678"/>
          </a:xfrm>
          <a:prstGeom prst="rect">
            <a:avLst/>
          </a:prstGeom>
        </p:spPr>
      </p:pic>
      <p:sp>
        <p:nvSpPr>
          <p:cNvPr id="4" name="TextBox 4"/>
          <p:cNvSpPr txBox="1"/>
          <p:nvPr/>
        </p:nvSpPr>
        <p:spPr>
          <a:xfrm>
            <a:off x="1784416" y="1229787"/>
            <a:ext cx="2415109" cy="300980"/>
          </a:xfrm>
          <a:prstGeom prst="rect">
            <a:avLst/>
          </a:prstGeom>
        </p:spPr>
        <p:txBody>
          <a:bodyPr lIns="0" tIns="0" rIns="0" bIns="0" rtlCol="0" anchor="t">
            <a:spAutoFit/>
          </a:bodyPr>
          <a:lstStyle/>
          <a:p>
            <a:pPr defTabSz="609630">
              <a:lnSpc>
                <a:spcPts val="2501"/>
              </a:lnSpc>
            </a:pPr>
            <a:r>
              <a:rPr lang="en-US" sz="1787" dirty="0">
                <a:solidFill>
                  <a:srgbClr val="FFFFFF"/>
                </a:solidFill>
                <a:latin typeface="Arimo Bold"/>
              </a:rPr>
              <a:t>5000 site visits </a:t>
            </a:r>
          </a:p>
        </p:txBody>
      </p:sp>
      <p:pic>
        <p:nvPicPr>
          <p:cNvPr id="5" name="Picture 5"/>
          <p:cNvPicPr>
            <a:picLocks noChangeAspect="1"/>
          </p:cNvPicPr>
          <p:nvPr/>
        </p:nvPicPr>
        <p:blipFill>
          <a:blip r:embed="rId3"/>
          <a:srcRect l="9977" r="8267"/>
          <a:stretch>
            <a:fillRect/>
          </a:stretch>
        </p:blipFill>
        <p:spPr>
          <a:xfrm>
            <a:off x="5081186" y="1721055"/>
            <a:ext cx="1943477" cy="4992521"/>
          </a:xfrm>
          <a:prstGeom prst="rect">
            <a:avLst/>
          </a:prstGeom>
        </p:spPr>
      </p:pic>
      <p:sp>
        <p:nvSpPr>
          <p:cNvPr id="6" name="TextBox 6"/>
          <p:cNvSpPr txBox="1"/>
          <p:nvPr/>
        </p:nvSpPr>
        <p:spPr>
          <a:xfrm>
            <a:off x="4960857" y="1223883"/>
            <a:ext cx="2184133" cy="300980"/>
          </a:xfrm>
          <a:prstGeom prst="rect">
            <a:avLst/>
          </a:prstGeom>
        </p:spPr>
        <p:txBody>
          <a:bodyPr lIns="0" tIns="0" rIns="0" bIns="0" rtlCol="0" anchor="t">
            <a:spAutoFit/>
          </a:bodyPr>
          <a:lstStyle/>
          <a:p>
            <a:pPr algn="ctr" defTabSz="609630">
              <a:lnSpc>
                <a:spcPts val="2501"/>
              </a:lnSpc>
              <a:spcBef>
                <a:spcPct val="0"/>
              </a:spcBef>
            </a:pPr>
            <a:r>
              <a:rPr lang="en-US" sz="1787" dirty="0">
                <a:solidFill>
                  <a:srgbClr val="FFFFFF"/>
                </a:solidFill>
                <a:latin typeface="Arimo Bold"/>
              </a:rPr>
              <a:t>1800 Emails sent</a:t>
            </a:r>
          </a:p>
        </p:txBody>
      </p:sp>
      <p:pic>
        <p:nvPicPr>
          <p:cNvPr id="7" name="Picture 7"/>
          <p:cNvPicPr>
            <a:picLocks noChangeAspect="1"/>
          </p:cNvPicPr>
          <p:nvPr/>
        </p:nvPicPr>
        <p:blipFill>
          <a:blip r:embed="rId4"/>
          <a:srcRect t="1237" r="15786"/>
          <a:stretch>
            <a:fillRect/>
          </a:stretch>
        </p:blipFill>
        <p:spPr>
          <a:xfrm>
            <a:off x="7906324" y="2022035"/>
            <a:ext cx="3467839" cy="3464678"/>
          </a:xfrm>
          <a:prstGeom prst="rect">
            <a:avLst/>
          </a:prstGeom>
        </p:spPr>
      </p:pic>
      <p:sp>
        <p:nvSpPr>
          <p:cNvPr id="8" name="TextBox 8"/>
          <p:cNvSpPr txBox="1"/>
          <p:nvPr/>
        </p:nvSpPr>
        <p:spPr>
          <a:xfrm>
            <a:off x="8408674" y="1229787"/>
            <a:ext cx="3108117" cy="300980"/>
          </a:xfrm>
          <a:prstGeom prst="rect">
            <a:avLst/>
          </a:prstGeom>
        </p:spPr>
        <p:txBody>
          <a:bodyPr lIns="0" tIns="0" rIns="0" bIns="0" rtlCol="0" anchor="t">
            <a:spAutoFit/>
          </a:bodyPr>
          <a:lstStyle/>
          <a:p>
            <a:pPr defTabSz="609630">
              <a:lnSpc>
                <a:spcPts val="2501"/>
              </a:lnSpc>
              <a:spcBef>
                <a:spcPct val="0"/>
              </a:spcBef>
            </a:pPr>
            <a:r>
              <a:rPr lang="en-US" sz="1787" dirty="0">
                <a:solidFill>
                  <a:srgbClr val="FFFFFF"/>
                </a:solidFill>
                <a:latin typeface="Arimo Bold"/>
              </a:rPr>
              <a:t>74,000 social media reach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98697" y="63500"/>
            <a:ext cx="10412729" cy="1023357"/>
          </a:xfrm>
          <a:prstGeom prst="rect">
            <a:avLst/>
          </a:prstGeom>
        </p:spPr>
        <p:txBody>
          <a:bodyPr lIns="0" tIns="0" rIns="0" bIns="0" rtlCol="0" anchor="t">
            <a:spAutoFit/>
          </a:bodyPr>
          <a:lstStyle/>
          <a:p>
            <a:pPr defTabSz="609630">
              <a:lnSpc>
                <a:spcPts val="8400"/>
              </a:lnSpc>
            </a:pPr>
            <a:r>
              <a:rPr lang="en-US" sz="6000" dirty="0">
                <a:solidFill>
                  <a:srgbClr val="EF375A"/>
                </a:solidFill>
                <a:latin typeface="Poppins"/>
              </a:rPr>
              <a:t>PR – Business Outreach</a:t>
            </a:r>
          </a:p>
        </p:txBody>
      </p:sp>
      <p:sp>
        <p:nvSpPr>
          <p:cNvPr id="7" name="TextBox 7"/>
          <p:cNvSpPr txBox="1"/>
          <p:nvPr/>
        </p:nvSpPr>
        <p:spPr>
          <a:xfrm>
            <a:off x="7334280" y="5162592"/>
            <a:ext cx="4572889" cy="579261"/>
          </a:xfrm>
          <a:prstGeom prst="rect">
            <a:avLst/>
          </a:prstGeom>
        </p:spPr>
        <p:txBody>
          <a:bodyPr lIns="0" tIns="0" rIns="0" bIns="0" rtlCol="0" anchor="t">
            <a:spAutoFit/>
          </a:bodyPr>
          <a:lstStyle/>
          <a:p>
            <a:pPr algn="ctr" defTabSz="609630">
              <a:lnSpc>
                <a:spcPts val="5601"/>
              </a:lnSpc>
            </a:pPr>
            <a:endParaRPr sz="1200">
              <a:solidFill>
                <a:prstClr val="black"/>
              </a:solidFill>
              <a:latin typeface="Calibri"/>
            </a:endParaRPr>
          </a:p>
        </p:txBody>
      </p:sp>
      <p:sp>
        <p:nvSpPr>
          <p:cNvPr id="9" name="TextBox 9"/>
          <p:cNvSpPr txBox="1"/>
          <p:nvPr/>
        </p:nvSpPr>
        <p:spPr>
          <a:xfrm>
            <a:off x="546821" y="5659057"/>
            <a:ext cx="3250838" cy="681277"/>
          </a:xfrm>
          <a:prstGeom prst="rect">
            <a:avLst/>
          </a:prstGeom>
        </p:spPr>
        <p:txBody>
          <a:bodyPr lIns="0" tIns="0" rIns="0" bIns="0" rtlCol="0" anchor="t">
            <a:spAutoFit/>
          </a:bodyPr>
          <a:lstStyle/>
          <a:p>
            <a:pPr algn="ctr" defTabSz="609630">
              <a:lnSpc>
                <a:spcPts val="1814"/>
              </a:lnSpc>
            </a:pPr>
            <a:r>
              <a:rPr lang="en-US" sz="1295" dirty="0">
                <a:solidFill>
                  <a:srgbClr val="FFFFFF"/>
                </a:solidFill>
                <a:latin typeface="Poppins"/>
              </a:rPr>
              <a:t>Press releases with further Linked in and social posts to similar business audiences.</a:t>
            </a:r>
          </a:p>
        </p:txBody>
      </p:sp>
      <p:sp>
        <p:nvSpPr>
          <p:cNvPr id="10" name="TextBox 10"/>
          <p:cNvSpPr txBox="1"/>
          <p:nvPr/>
        </p:nvSpPr>
        <p:spPr>
          <a:xfrm>
            <a:off x="5842104" y="1435455"/>
            <a:ext cx="3250838" cy="681277"/>
          </a:xfrm>
          <a:prstGeom prst="rect">
            <a:avLst/>
          </a:prstGeom>
        </p:spPr>
        <p:txBody>
          <a:bodyPr lIns="0" tIns="0" rIns="0" bIns="0" rtlCol="0" anchor="t">
            <a:spAutoFit/>
          </a:bodyPr>
          <a:lstStyle/>
          <a:p>
            <a:pPr algn="ctr" defTabSz="609630">
              <a:lnSpc>
                <a:spcPts val="1814"/>
              </a:lnSpc>
            </a:pPr>
            <a:r>
              <a:rPr lang="en-US" sz="1295" dirty="0">
                <a:solidFill>
                  <a:srgbClr val="FFFFFF"/>
                </a:solidFill>
                <a:latin typeface="Poppins"/>
              </a:rPr>
              <a:t>Advertising the business support package to local outlets and business journalists.</a:t>
            </a:r>
          </a:p>
        </p:txBody>
      </p:sp>
      <p:pic>
        <p:nvPicPr>
          <p:cNvPr id="26" name="Picture 25" descr="Graphical user interface&#10;&#10;Description automatically generated">
            <a:extLst>
              <a:ext uri="{FF2B5EF4-FFF2-40B4-BE49-F238E27FC236}">
                <a16:creationId xmlns:a16="http://schemas.microsoft.com/office/drawing/2014/main" id="{1E8F09CD-C6E7-A7C8-CD93-4C3087137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276" y="2497451"/>
            <a:ext cx="3769447" cy="2665141"/>
          </a:xfrm>
          <a:prstGeom prst="rect">
            <a:avLst/>
          </a:prstGeom>
        </p:spPr>
      </p:pic>
      <p:pic>
        <p:nvPicPr>
          <p:cNvPr id="28" name="Picture 27" descr="Graphical user interface, text&#10;&#10;Description automatically generated">
            <a:extLst>
              <a:ext uri="{FF2B5EF4-FFF2-40B4-BE49-F238E27FC236}">
                <a16:creationId xmlns:a16="http://schemas.microsoft.com/office/drawing/2014/main" id="{01176789-AEE8-DD3E-32FC-AE5981402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70088">
            <a:off x="9041909" y="1389903"/>
            <a:ext cx="2561496" cy="2947342"/>
          </a:xfrm>
          <a:prstGeom prst="rect">
            <a:avLst/>
          </a:prstGeom>
        </p:spPr>
      </p:pic>
      <p:pic>
        <p:nvPicPr>
          <p:cNvPr id="30" name="Picture 29" descr="Graphical user interface, text, application, email&#10;&#10;Description automatically generated">
            <a:extLst>
              <a:ext uri="{FF2B5EF4-FFF2-40B4-BE49-F238E27FC236}">
                <a16:creationId xmlns:a16="http://schemas.microsoft.com/office/drawing/2014/main" id="{9C11B794-EFAC-46C0-8986-2DA799B491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498" y="5256976"/>
            <a:ext cx="1793001" cy="1485437"/>
          </a:xfrm>
          <a:prstGeom prst="rect">
            <a:avLst/>
          </a:prstGeom>
        </p:spPr>
      </p:pic>
      <p:pic>
        <p:nvPicPr>
          <p:cNvPr id="32" name="Picture 31" descr="Graphical user interface, website&#10;&#10;Description automatically generated">
            <a:extLst>
              <a:ext uri="{FF2B5EF4-FFF2-40B4-BE49-F238E27FC236}">
                <a16:creationId xmlns:a16="http://schemas.microsoft.com/office/drawing/2014/main" id="{C59C48E3-0A48-641C-F7DF-552EE44F2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55358">
            <a:off x="1095183" y="2617179"/>
            <a:ext cx="2154115" cy="2665141"/>
          </a:xfrm>
          <a:prstGeom prst="rect">
            <a:avLst/>
          </a:prstGeom>
        </p:spPr>
      </p:pic>
      <p:pic>
        <p:nvPicPr>
          <p:cNvPr id="24" name="Picture 23" descr="Graphical user interface, text, application&#10;&#10;Description automatically generated">
            <a:extLst>
              <a:ext uri="{FF2B5EF4-FFF2-40B4-BE49-F238E27FC236}">
                <a16:creationId xmlns:a16="http://schemas.microsoft.com/office/drawing/2014/main" id="{005AE5D5-E399-AE68-AEEB-22D8F965F0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67020">
            <a:off x="8652479" y="4217974"/>
            <a:ext cx="3143107" cy="2308302"/>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13E1AE7B-F822-2612-8420-78EE96532A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14247">
            <a:off x="1470988" y="1385592"/>
            <a:ext cx="2654201" cy="1293958"/>
          </a:xfrm>
          <a:prstGeom prst="rect">
            <a:avLst/>
          </a:prstGeom>
        </p:spPr>
      </p:pic>
    </p:spTree>
    <p:extLst>
      <p:ext uri="{BB962C8B-B14F-4D97-AF65-F5344CB8AC3E}">
        <p14:creationId xmlns:p14="http://schemas.microsoft.com/office/powerpoint/2010/main" val="1148188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5F7D2E3A-C51C-961B-E059-F31E93860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14734">
            <a:off x="5705632" y="1743643"/>
            <a:ext cx="6057176" cy="3405992"/>
          </a:xfrm>
          <a:prstGeom prst="rect">
            <a:avLst/>
          </a:prstGeom>
        </p:spPr>
      </p:pic>
      <p:sp>
        <p:nvSpPr>
          <p:cNvPr id="3" name="TextBox 3"/>
          <p:cNvSpPr txBox="1"/>
          <p:nvPr/>
        </p:nvSpPr>
        <p:spPr>
          <a:xfrm>
            <a:off x="758537" y="20496"/>
            <a:ext cx="11111626" cy="951414"/>
          </a:xfrm>
          <a:prstGeom prst="rect">
            <a:avLst/>
          </a:prstGeom>
        </p:spPr>
        <p:txBody>
          <a:bodyPr lIns="0" tIns="0" rIns="0" bIns="0" rtlCol="0" anchor="t">
            <a:spAutoFit/>
          </a:bodyPr>
          <a:lstStyle/>
          <a:p>
            <a:pPr marL="0" marR="0" lvl="0" indent="0" algn="l" defTabSz="609630" rtl="0" eaLnBrk="1" fontAlgn="auto" latinLnBrk="0" hangingPunct="1">
              <a:lnSpc>
                <a:spcPts val="7846"/>
              </a:lnSpc>
              <a:spcBef>
                <a:spcPts val="0"/>
              </a:spcBef>
              <a:spcAft>
                <a:spcPts val="0"/>
              </a:spcAft>
              <a:buClrTx/>
              <a:buSzTx/>
              <a:buFontTx/>
              <a:buNone/>
              <a:tabLst/>
              <a:defRPr/>
            </a:pPr>
            <a:r>
              <a:rPr kumimoji="0" lang="en-US" sz="5604" b="0" i="0" u="none" strike="noStrike" kern="1200" cap="none" spc="0" normalizeH="0" baseline="0" noProof="0" dirty="0">
                <a:ln>
                  <a:noFill/>
                </a:ln>
                <a:solidFill>
                  <a:srgbClr val="EF375A"/>
                </a:solidFill>
                <a:effectLst/>
                <a:uLnTx/>
                <a:uFillTx/>
                <a:latin typeface="Poppins"/>
                <a:ea typeface="+mn-ea"/>
                <a:cs typeface="+mn-cs"/>
              </a:rPr>
              <a:t>Showcase Videos</a:t>
            </a:r>
          </a:p>
        </p:txBody>
      </p:sp>
      <p:pic>
        <p:nvPicPr>
          <p:cNvPr id="11" name="Picture 10" descr="Two people in a kitchen&#10;&#10;Description automatically generated">
            <a:extLst>
              <a:ext uri="{FF2B5EF4-FFF2-40B4-BE49-F238E27FC236}">
                <a16:creationId xmlns:a16="http://schemas.microsoft.com/office/drawing/2014/main" id="{50A530A1-1277-5071-EB27-51BD44A5C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0777">
            <a:off x="437187" y="1751217"/>
            <a:ext cx="5955207" cy="3355566"/>
          </a:xfrm>
          <a:prstGeom prst="rect">
            <a:avLst/>
          </a:prstGeom>
        </p:spPr>
      </p:pic>
      <p:sp>
        <p:nvSpPr>
          <p:cNvPr id="14" name="TextBox 13">
            <a:extLst>
              <a:ext uri="{FF2B5EF4-FFF2-40B4-BE49-F238E27FC236}">
                <a16:creationId xmlns:a16="http://schemas.microsoft.com/office/drawing/2014/main" id="{ED3549C5-8E71-72D9-4A6E-CFF7BF1ADA41}"/>
              </a:ext>
            </a:extLst>
          </p:cNvPr>
          <p:cNvSpPr txBox="1"/>
          <p:nvPr/>
        </p:nvSpPr>
        <p:spPr>
          <a:xfrm>
            <a:off x="4594302" y="5481480"/>
            <a:ext cx="2744534" cy="369332"/>
          </a:xfrm>
          <a:prstGeom prst="rect">
            <a:avLst/>
          </a:prstGeom>
          <a:noFill/>
        </p:spPr>
        <p:txBody>
          <a:bodyPr wrap="none" rtlCol="0">
            <a:spAutoFit/>
          </a:bodyPr>
          <a:lstStyle/>
          <a:p>
            <a:r>
              <a:rPr lang="en-GB" dirty="0">
                <a:solidFill>
                  <a:schemeClr val="bg1"/>
                </a:solidFill>
              </a:rPr>
              <a:t>Short residents video here</a:t>
            </a:r>
          </a:p>
        </p:txBody>
      </p:sp>
    </p:spTree>
    <p:extLst>
      <p:ext uri="{BB962C8B-B14F-4D97-AF65-F5344CB8AC3E}">
        <p14:creationId xmlns:p14="http://schemas.microsoft.com/office/powerpoint/2010/main" val="3498378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3"/>
          <p:cNvSpPr txBox="1"/>
          <p:nvPr/>
        </p:nvSpPr>
        <p:spPr>
          <a:xfrm>
            <a:off x="758537" y="20496"/>
            <a:ext cx="11111626" cy="951414"/>
          </a:xfrm>
          <a:prstGeom prst="rect">
            <a:avLst/>
          </a:prstGeom>
        </p:spPr>
        <p:txBody>
          <a:bodyPr lIns="0" tIns="0" rIns="0" bIns="0" rtlCol="0" anchor="t">
            <a:spAutoFit/>
          </a:bodyPr>
          <a:lstStyle/>
          <a:p>
            <a:pPr marL="0" marR="0" lvl="0" indent="0" algn="l" defTabSz="609630" rtl="0" eaLnBrk="1" fontAlgn="auto" latinLnBrk="0" hangingPunct="1">
              <a:lnSpc>
                <a:spcPts val="7846"/>
              </a:lnSpc>
              <a:spcBef>
                <a:spcPts val="0"/>
              </a:spcBef>
              <a:spcAft>
                <a:spcPts val="0"/>
              </a:spcAft>
              <a:buClrTx/>
              <a:buSzTx/>
              <a:buFontTx/>
              <a:buNone/>
              <a:tabLst/>
              <a:defRPr/>
            </a:pPr>
            <a:r>
              <a:rPr kumimoji="0" lang="en-US" sz="5604" b="0" i="0" u="none" strike="noStrike" kern="1200" cap="none" spc="0" normalizeH="0" baseline="0" noProof="0" dirty="0">
                <a:ln>
                  <a:noFill/>
                </a:ln>
                <a:solidFill>
                  <a:srgbClr val="EF375A"/>
                </a:solidFill>
                <a:effectLst/>
                <a:uLnTx/>
                <a:uFillTx/>
                <a:latin typeface="Poppins"/>
                <a:ea typeface="+mn-ea"/>
                <a:cs typeface="+mn-cs"/>
              </a:rPr>
              <a:t>Outputs Delivered </a:t>
            </a:r>
          </a:p>
        </p:txBody>
      </p:sp>
      <p:sp>
        <p:nvSpPr>
          <p:cNvPr id="2" name="TextBox 10">
            <a:extLst>
              <a:ext uri="{FF2B5EF4-FFF2-40B4-BE49-F238E27FC236}">
                <a16:creationId xmlns:a16="http://schemas.microsoft.com/office/drawing/2014/main" id="{419D099B-CBB1-113D-4EB2-7311D7BFFA14}"/>
              </a:ext>
            </a:extLst>
          </p:cNvPr>
          <p:cNvSpPr txBox="1"/>
          <p:nvPr/>
        </p:nvSpPr>
        <p:spPr>
          <a:xfrm>
            <a:off x="5842104" y="1435455"/>
            <a:ext cx="3250838" cy="219612"/>
          </a:xfrm>
          <a:prstGeom prst="rect">
            <a:avLst/>
          </a:prstGeom>
        </p:spPr>
        <p:txBody>
          <a:bodyPr lIns="0" tIns="0" rIns="0" bIns="0" rtlCol="0" anchor="t">
            <a:spAutoFit/>
          </a:bodyPr>
          <a:lstStyle/>
          <a:p>
            <a:pPr algn="ctr" defTabSz="609630">
              <a:lnSpc>
                <a:spcPts val="1814"/>
              </a:lnSpc>
            </a:pPr>
            <a:r>
              <a:rPr lang="en-US" sz="1295" dirty="0">
                <a:solidFill>
                  <a:srgbClr val="FFFFFF"/>
                </a:solidFill>
                <a:latin typeface="Poppins"/>
              </a:rPr>
              <a:t>2 Market research surveys conducted</a:t>
            </a:r>
          </a:p>
        </p:txBody>
      </p:sp>
      <p:sp>
        <p:nvSpPr>
          <p:cNvPr id="4" name="TextBox 10">
            <a:extLst>
              <a:ext uri="{FF2B5EF4-FFF2-40B4-BE49-F238E27FC236}">
                <a16:creationId xmlns:a16="http://schemas.microsoft.com/office/drawing/2014/main" id="{E55A9B94-AC14-56D2-1E79-CF26CAF721A1}"/>
              </a:ext>
            </a:extLst>
          </p:cNvPr>
          <p:cNvSpPr txBox="1"/>
          <p:nvPr/>
        </p:nvSpPr>
        <p:spPr>
          <a:xfrm>
            <a:off x="6395948" y="2355260"/>
            <a:ext cx="3250838" cy="219612"/>
          </a:xfrm>
          <a:prstGeom prst="rect">
            <a:avLst/>
          </a:prstGeom>
        </p:spPr>
        <p:txBody>
          <a:bodyPr lIns="0" tIns="0" rIns="0" bIns="0" rtlCol="0" anchor="t">
            <a:spAutoFit/>
          </a:bodyPr>
          <a:lstStyle/>
          <a:p>
            <a:pPr algn="ctr" defTabSz="609630">
              <a:lnSpc>
                <a:spcPts val="1814"/>
              </a:lnSpc>
            </a:pPr>
            <a:r>
              <a:rPr lang="en-US" sz="1295" dirty="0">
                <a:solidFill>
                  <a:srgbClr val="FFFFFF"/>
                </a:solidFill>
                <a:latin typeface="Poppins"/>
              </a:rPr>
              <a:t>3 Face To Face Events</a:t>
            </a:r>
          </a:p>
        </p:txBody>
      </p:sp>
      <p:sp>
        <p:nvSpPr>
          <p:cNvPr id="5" name="TextBox 10">
            <a:extLst>
              <a:ext uri="{FF2B5EF4-FFF2-40B4-BE49-F238E27FC236}">
                <a16:creationId xmlns:a16="http://schemas.microsoft.com/office/drawing/2014/main" id="{28A754E6-F636-B716-3FE7-6294E877B17E}"/>
              </a:ext>
            </a:extLst>
          </p:cNvPr>
          <p:cNvSpPr txBox="1"/>
          <p:nvPr/>
        </p:nvSpPr>
        <p:spPr>
          <a:xfrm>
            <a:off x="1321239" y="2008813"/>
            <a:ext cx="3250838" cy="219612"/>
          </a:xfrm>
          <a:prstGeom prst="rect">
            <a:avLst/>
          </a:prstGeom>
        </p:spPr>
        <p:txBody>
          <a:bodyPr lIns="0" tIns="0" rIns="0" bIns="0" rtlCol="0" anchor="t">
            <a:spAutoFit/>
          </a:bodyPr>
          <a:lstStyle/>
          <a:p>
            <a:pPr algn="ctr" defTabSz="609630">
              <a:lnSpc>
                <a:spcPts val="1814"/>
              </a:lnSpc>
            </a:pPr>
            <a:r>
              <a:rPr lang="en-US" sz="1295" dirty="0">
                <a:solidFill>
                  <a:srgbClr val="FFFFFF"/>
                </a:solidFill>
                <a:latin typeface="Poppins"/>
              </a:rPr>
              <a:t>XXX Printed directory Reach</a:t>
            </a:r>
          </a:p>
        </p:txBody>
      </p:sp>
      <p:sp>
        <p:nvSpPr>
          <p:cNvPr id="6" name="TextBox 10">
            <a:extLst>
              <a:ext uri="{FF2B5EF4-FFF2-40B4-BE49-F238E27FC236}">
                <a16:creationId xmlns:a16="http://schemas.microsoft.com/office/drawing/2014/main" id="{705F19A0-CC53-CFEF-8177-B20860003644}"/>
              </a:ext>
            </a:extLst>
          </p:cNvPr>
          <p:cNvSpPr txBox="1"/>
          <p:nvPr/>
        </p:nvSpPr>
        <p:spPr>
          <a:xfrm>
            <a:off x="941609" y="1435455"/>
            <a:ext cx="3250838" cy="219612"/>
          </a:xfrm>
          <a:prstGeom prst="rect">
            <a:avLst/>
          </a:prstGeom>
        </p:spPr>
        <p:txBody>
          <a:bodyPr lIns="0" tIns="0" rIns="0" bIns="0" rtlCol="0" anchor="t">
            <a:spAutoFit/>
          </a:bodyPr>
          <a:lstStyle/>
          <a:p>
            <a:pPr algn="ctr" defTabSz="609630">
              <a:lnSpc>
                <a:spcPts val="1814"/>
              </a:lnSpc>
            </a:pPr>
            <a:r>
              <a:rPr lang="en-US" sz="1295" dirty="0">
                <a:solidFill>
                  <a:srgbClr val="FFFFFF"/>
                </a:solidFill>
                <a:latin typeface="Poppins"/>
              </a:rPr>
              <a:t>XXX Radio Reach</a:t>
            </a:r>
          </a:p>
        </p:txBody>
      </p:sp>
      <p:sp>
        <p:nvSpPr>
          <p:cNvPr id="7" name="TextBox 10">
            <a:extLst>
              <a:ext uri="{FF2B5EF4-FFF2-40B4-BE49-F238E27FC236}">
                <a16:creationId xmlns:a16="http://schemas.microsoft.com/office/drawing/2014/main" id="{4C64AE2D-6E42-E5E2-5945-F18957FB7040}"/>
              </a:ext>
            </a:extLst>
          </p:cNvPr>
          <p:cNvSpPr txBox="1"/>
          <p:nvPr/>
        </p:nvSpPr>
        <p:spPr>
          <a:xfrm>
            <a:off x="998758" y="2875698"/>
            <a:ext cx="3250838" cy="219612"/>
          </a:xfrm>
          <a:prstGeom prst="rect">
            <a:avLst/>
          </a:prstGeom>
        </p:spPr>
        <p:txBody>
          <a:bodyPr lIns="0" tIns="0" rIns="0" bIns="0" rtlCol="0" anchor="t">
            <a:spAutoFit/>
          </a:bodyPr>
          <a:lstStyle/>
          <a:p>
            <a:pPr algn="ctr" defTabSz="609630">
              <a:lnSpc>
                <a:spcPts val="1814"/>
              </a:lnSpc>
            </a:pPr>
            <a:r>
              <a:rPr lang="en-US" sz="1295" dirty="0">
                <a:solidFill>
                  <a:srgbClr val="FFFFFF"/>
                </a:solidFill>
                <a:latin typeface="Poppins"/>
              </a:rPr>
              <a:t>XX video Views</a:t>
            </a:r>
          </a:p>
        </p:txBody>
      </p:sp>
      <p:sp>
        <p:nvSpPr>
          <p:cNvPr id="8" name="TextBox 10">
            <a:extLst>
              <a:ext uri="{FF2B5EF4-FFF2-40B4-BE49-F238E27FC236}">
                <a16:creationId xmlns:a16="http://schemas.microsoft.com/office/drawing/2014/main" id="{0F0D39ED-6FE7-07FD-E515-39D87CB435E1}"/>
              </a:ext>
            </a:extLst>
          </p:cNvPr>
          <p:cNvSpPr txBox="1"/>
          <p:nvPr/>
        </p:nvSpPr>
        <p:spPr>
          <a:xfrm>
            <a:off x="6314350" y="3259486"/>
            <a:ext cx="3250838" cy="219612"/>
          </a:xfrm>
          <a:prstGeom prst="rect">
            <a:avLst/>
          </a:prstGeom>
        </p:spPr>
        <p:txBody>
          <a:bodyPr lIns="0" tIns="0" rIns="0" bIns="0" rtlCol="0" anchor="t">
            <a:spAutoFit/>
          </a:bodyPr>
          <a:lstStyle/>
          <a:p>
            <a:pPr algn="ctr" defTabSz="609630">
              <a:lnSpc>
                <a:spcPts val="1814"/>
              </a:lnSpc>
            </a:pPr>
            <a:r>
              <a:rPr lang="en-US" sz="1295" dirty="0">
                <a:solidFill>
                  <a:srgbClr val="FFFFFF"/>
                </a:solidFill>
                <a:latin typeface="Poppins"/>
              </a:rPr>
              <a:t>20 e-Learning modules completed</a:t>
            </a:r>
          </a:p>
        </p:txBody>
      </p:sp>
      <p:sp>
        <p:nvSpPr>
          <p:cNvPr id="9" name="TextBox 10">
            <a:extLst>
              <a:ext uri="{FF2B5EF4-FFF2-40B4-BE49-F238E27FC236}">
                <a16:creationId xmlns:a16="http://schemas.microsoft.com/office/drawing/2014/main" id="{18F01945-7F5C-27C3-495B-EFF0B0E990CD}"/>
              </a:ext>
            </a:extLst>
          </p:cNvPr>
          <p:cNvSpPr txBox="1"/>
          <p:nvPr/>
        </p:nvSpPr>
        <p:spPr>
          <a:xfrm>
            <a:off x="6957226" y="4550363"/>
            <a:ext cx="3250838" cy="219612"/>
          </a:xfrm>
          <a:prstGeom prst="rect">
            <a:avLst/>
          </a:prstGeom>
        </p:spPr>
        <p:txBody>
          <a:bodyPr lIns="0" tIns="0" rIns="0" bIns="0" rtlCol="0" anchor="t">
            <a:spAutoFit/>
          </a:bodyPr>
          <a:lstStyle/>
          <a:p>
            <a:pPr algn="ctr" defTabSz="609630">
              <a:lnSpc>
                <a:spcPts val="1814"/>
              </a:lnSpc>
            </a:pPr>
            <a:r>
              <a:rPr lang="en-US" sz="1295" dirty="0" err="1">
                <a:solidFill>
                  <a:srgbClr val="FFFFFF"/>
                </a:solidFill>
                <a:latin typeface="Poppins"/>
              </a:rPr>
              <a:t>Xxx</a:t>
            </a:r>
            <a:r>
              <a:rPr lang="en-US" sz="1295" dirty="0">
                <a:solidFill>
                  <a:srgbClr val="FFFFFF"/>
                </a:solidFill>
                <a:latin typeface="Poppins"/>
              </a:rPr>
              <a:t> Resources </a:t>
            </a:r>
            <a:r>
              <a:rPr lang="en-US" sz="1295" dirty="0" err="1">
                <a:solidFill>
                  <a:srgbClr val="FFFFFF"/>
                </a:solidFill>
                <a:latin typeface="Poppins"/>
              </a:rPr>
              <a:t>downlaoded</a:t>
            </a:r>
            <a:endParaRPr lang="en-US" sz="1295" dirty="0">
              <a:solidFill>
                <a:srgbClr val="FFFFFF"/>
              </a:solidFill>
              <a:latin typeface="Poppins"/>
            </a:endParaRPr>
          </a:p>
        </p:txBody>
      </p:sp>
      <p:sp>
        <p:nvSpPr>
          <p:cNvPr id="10" name="TextBox 10">
            <a:extLst>
              <a:ext uri="{FF2B5EF4-FFF2-40B4-BE49-F238E27FC236}">
                <a16:creationId xmlns:a16="http://schemas.microsoft.com/office/drawing/2014/main" id="{1A438DF7-9E53-32AE-4DE9-262DAD472E10}"/>
              </a:ext>
            </a:extLst>
          </p:cNvPr>
          <p:cNvSpPr txBox="1"/>
          <p:nvPr/>
        </p:nvSpPr>
        <p:spPr>
          <a:xfrm>
            <a:off x="998758" y="4130333"/>
            <a:ext cx="3250838" cy="219612"/>
          </a:xfrm>
          <a:prstGeom prst="rect">
            <a:avLst/>
          </a:prstGeom>
        </p:spPr>
        <p:txBody>
          <a:bodyPr lIns="0" tIns="0" rIns="0" bIns="0" rtlCol="0" anchor="t">
            <a:spAutoFit/>
          </a:bodyPr>
          <a:lstStyle/>
          <a:p>
            <a:pPr algn="ctr" defTabSz="609630">
              <a:lnSpc>
                <a:spcPts val="1814"/>
              </a:lnSpc>
            </a:pPr>
            <a:r>
              <a:rPr lang="en-US" sz="1295" dirty="0">
                <a:solidFill>
                  <a:srgbClr val="FFFFFF"/>
                </a:solidFill>
                <a:latin typeface="Poppins"/>
              </a:rPr>
              <a:t>XXX Email marketing Reach</a:t>
            </a:r>
          </a:p>
        </p:txBody>
      </p:sp>
      <p:sp>
        <p:nvSpPr>
          <p:cNvPr id="12" name="TextBox 10">
            <a:extLst>
              <a:ext uri="{FF2B5EF4-FFF2-40B4-BE49-F238E27FC236}">
                <a16:creationId xmlns:a16="http://schemas.microsoft.com/office/drawing/2014/main" id="{39FC2594-9CBE-9DEF-CA20-7F4FECD88E23}"/>
              </a:ext>
            </a:extLst>
          </p:cNvPr>
          <p:cNvSpPr txBox="1"/>
          <p:nvPr/>
        </p:nvSpPr>
        <p:spPr>
          <a:xfrm>
            <a:off x="6081055" y="5999985"/>
            <a:ext cx="3250838" cy="219612"/>
          </a:xfrm>
          <a:prstGeom prst="rect">
            <a:avLst/>
          </a:prstGeom>
        </p:spPr>
        <p:txBody>
          <a:bodyPr lIns="0" tIns="0" rIns="0" bIns="0" rtlCol="0" anchor="t">
            <a:spAutoFit/>
          </a:bodyPr>
          <a:lstStyle/>
          <a:p>
            <a:pPr algn="ctr" defTabSz="609630">
              <a:lnSpc>
                <a:spcPts val="1814"/>
              </a:lnSpc>
            </a:pPr>
            <a:r>
              <a:rPr lang="en-US" sz="1295" dirty="0" err="1">
                <a:solidFill>
                  <a:srgbClr val="FFFFFF"/>
                </a:solidFill>
                <a:latin typeface="Poppins"/>
              </a:rPr>
              <a:t>Xxx</a:t>
            </a:r>
            <a:r>
              <a:rPr lang="en-US" sz="1295" dirty="0">
                <a:solidFill>
                  <a:srgbClr val="FFFFFF"/>
                </a:solidFill>
                <a:latin typeface="Poppins"/>
              </a:rPr>
              <a:t> Social Media Reach</a:t>
            </a:r>
          </a:p>
        </p:txBody>
      </p:sp>
      <p:sp>
        <p:nvSpPr>
          <p:cNvPr id="15" name="TextBox 10">
            <a:extLst>
              <a:ext uri="{FF2B5EF4-FFF2-40B4-BE49-F238E27FC236}">
                <a16:creationId xmlns:a16="http://schemas.microsoft.com/office/drawing/2014/main" id="{61A1A85B-2E1D-B582-D951-0E3BFF1797C2}"/>
              </a:ext>
            </a:extLst>
          </p:cNvPr>
          <p:cNvSpPr txBox="1"/>
          <p:nvPr/>
        </p:nvSpPr>
        <p:spPr>
          <a:xfrm>
            <a:off x="1169743" y="5472197"/>
            <a:ext cx="3250838" cy="219612"/>
          </a:xfrm>
          <a:prstGeom prst="rect">
            <a:avLst/>
          </a:prstGeom>
        </p:spPr>
        <p:txBody>
          <a:bodyPr lIns="0" tIns="0" rIns="0" bIns="0" rtlCol="0" anchor="t">
            <a:spAutoFit/>
          </a:bodyPr>
          <a:lstStyle/>
          <a:p>
            <a:pPr algn="ctr" defTabSz="609630">
              <a:lnSpc>
                <a:spcPts val="1814"/>
              </a:lnSpc>
            </a:pPr>
            <a:r>
              <a:rPr lang="en-US" sz="1295" dirty="0" err="1">
                <a:solidFill>
                  <a:srgbClr val="FFFFFF"/>
                </a:solidFill>
                <a:latin typeface="Poppins"/>
              </a:rPr>
              <a:t>Xxx</a:t>
            </a:r>
            <a:r>
              <a:rPr lang="en-US" sz="1295" dirty="0">
                <a:solidFill>
                  <a:srgbClr val="FFFFFF"/>
                </a:solidFill>
                <a:latin typeface="Poppins"/>
              </a:rPr>
              <a:t> Podcast Listens</a:t>
            </a:r>
          </a:p>
        </p:txBody>
      </p:sp>
    </p:spTree>
    <p:extLst>
      <p:ext uri="{BB962C8B-B14F-4D97-AF65-F5344CB8AC3E}">
        <p14:creationId xmlns:p14="http://schemas.microsoft.com/office/powerpoint/2010/main" val="1991721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Introductions</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36" y="5698087"/>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684786" y="1393870"/>
            <a:ext cx="4076058" cy="2031325"/>
          </a:xfrm>
          <a:prstGeom prst="rect">
            <a:avLst/>
          </a:prstGeom>
          <a:noFill/>
        </p:spPr>
        <p:txBody>
          <a:bodyPr wrap="square">
            <a:spAutoFit/>
          </a:bodyPr>
          <a:lstStyle/>
          <a:p>
            <a:pPr algn="ctr"/>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Adam Mortimer</a:t>
            </a:r>
            <a:endParaRPr lang="en-GB" sz="1800" b="1" dirty="0">
              <a:solidFill>
                <a:srgbClr val="9FAEE5"/>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GB" dirty="0">
                <a:latin typeface="Open Sans" panose="020B0606030504020204" pitchFamily="34" charset="0"/>
                <a:ea typeface="Open Sans" panose="020B0606030504020204" pitchFamily="34" charset="0"/>
                <a:cs typeface="Open Sans" panose="020B0606030504020204" pitchFamily="34" charset="0"/>
              </a:rPr>
              <a:t>Scheme manager, Trading Standards, Kent County Council</a:t>
            </a:r>
          </a:p>
          <a:p>
            <a:pPr algn="ctr"/>
            <a:r>
              <a:rPr lang="en-GB" dirty="0">
                <a:latin typeface="Open Sans" panose="020B0606030504020204" pitchFamily="34" charset="0"/>
                <a:ea typeface="Open Sans" panose="020B0606030504020204" pitchFamily="34" charset="0"/>
                <a:cs typeface="Open Sans" panose="020B0606030504020204" pitchFamily="34" charset="0"/>
              </a:rPr>
              <a:t>Building Consumer Confidence</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979790B-769F-CCF4-C683-B59009FEBE7D}"/>
              </a:ext>
            </a:extLst>
          </p:cNvPr>
          <p:cNvSpPr txBox="1"/>
          <p:nvPr/>
        </p:nvSpPr>
        <p:spPr>
          <a:xfrm>
            <a:off x="6224194" y="1433468"/>
            <a:ext cx="4360979" cy="2031325"/>
          </a:xfrm>
          <a:prstGeom prst="rect">
            <a:avLst/>
          </a:prstGeom>
          <a:noFill/>
        </p:spPr>
        <p:txBody>
          <a:bodyPr wrap="square">
            <a:spAutoFit/>
          </a:bodyPr>
          <a:lstStyle/>
          <a:p>
            <a:pPr algn="ctr"/>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Ellie Tighe</a:t>
            </a:r>
            <a:endParaRPr lang="en-GB" sz="1800" b="1" dirty="0">
              <a:solidFill>
                <a:srgbClr val="9FAEE5"/>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GB" dirty="0">
                <a:latin typeface="Open Sans" panose="020B0606030504020204" pitchFamily="34" charset="0"/>
                <a:ea typeface="Open Sans" panose="020B0606030504020204" pitchFamily="34" charset="0"/>
                <a:cs typeface="Open Sans" panose="020B0606030504020204" pitchFamily="34" charset="0"/>
              </a:rPr>
              <a:t>Senior Economic Development Officer, Plymouth City Council</a:t>
            </a:r>
          </a:p>
          <a:p>
            <a:pPr algn="ctr"/>
            <a:r>
              <a:rPr lang="en-GB" dirty="0">
                <a:latin typeface="Open Sans" panose="020B0606030504020204" pitchFamily="34" charset="0"/>
                <a:ea typeface="Open Sans" panose="020B0606030504020204" pitchFamily="34" charset="0"/>
                <a:cs typeface="Open Sans" panose="020B0606030504020204" pitchFamily="34" charset="0"/>
              </a:rPr>
              <a:t>Inclusive Growth</a:t>
            </a:r>
          </a:p>
          <a:p>
            <a:pPr algn="ctr"/>
            <a:endParaRPr lang="en-GB" dirty="0">
              <a:latin typeface="Open Sans" panose="020B0606030504020204" pitchFamily="34" charset="0"/>
              <a:ea typeface="Open Sans" panose="020B0606030504020204" pitchFamily="34" charset="0"/>
              <a:cs typeface="Open Sans" panose="020B0606030504020204" pitchFamily="34" charset="0"/>
            </a:endParaRPr>
          </a:p>
          <a:p>
            <a:pPr algn="ctr"/>
            <a:endParaRPr lang="en-GB" dirty="0">
              <a:latin typeface="Open Sans" panose="020B0606030504020204" pitchFamily="34" charset="0"/>
              <a:ea typeface="Open Sans" panose="020B0606030504020204" pitchFamily="34" charset="0"/>
              <a:cs typeface="Open Sans" panose="020B0606030504020204" pitchFamily="34" charset="0"/>
            </a:endParaRPr>
          </a:p>
          <a:p>
            <a:pPr algn="ctr"/>
            <a:endParaRPr lang="en-GB" dirty="0">
              <a:latin typeface="Open Sans" panose="020B0606030504020204" pitchFamily="34" charset="0"/>
              <a:ea typeface="Open Sans" panose="020B0606030504020204" pitchFamily="34" charset="0"/>
              <a:cs typeface="Open Sans" panose="020B0606030504020204" pitchFamily="34" charset="0"/>
            </a:endParaRPr>
          </a:p>
          <a:p>
            <a:pPr algn="ct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4"/>
          <a:stretch>
            <a:fillRect/>
          </a:stretch>
        </p:blipFill>
        <p:spPr>
          <a:xfrm>
            <a:off x="7529818" y="2695081"/>
            <a:ext cx="2136033" cy="2900141"/>
          </a:xfrm>
          <a:prstGeom prst="rect">
            <a:avLst/>
          </a:prstGeom>
        </p:spPr>
      </p:pic>
      <p:pic>
        <p:nvPicPr>
          <p:cNvPr id="9" name="Picture 8">
            <a:extLst>
              <a:ext uri="{FF2B5EF4-FFF2-40B4-BE49-F238E27FC236}">
                <a16:creationId xmlns:a16="http://schemas.microsoft.com/office/drawing/2014/main" id="{EA3709D3-0C58-C701-B516-CE3F295EE5DD}"/>
              </a:ext>
            </a:extLst>
          </p:cNvPr>
          <p:cNvPicPr>
            <a:picLocks noChangeAspect="1"/>
          </p:cNvPicPr>
          <p:nvPr/>
        </p:nvPicPr>
        <p:blipFill>
          <a:blip r:embed="rId5"/>
          <a:stretch>
            <a:fillRect/>
          </a:stretch>
        </p:blipFill>
        <p:spPr>
          <a:xfrm>
            <a:off x="1789365" y="3274567"/>
            <a:ext cx="1866900" cy="1866900"/>
          </a:xfrm>
          <a:prstGeom prst="rect">
            <a:avLst/>
          </a:prstGeom>
        </p:spPr>
      </p:pic>
    </p:spTree>
    <p:extLst>
      <p:ext uri="{BB962C8B-B14F-4D97-AF65-F5344CB8AC3E}">
        <p14:creationId xmlns:p14="http://schemas.microsoft.com/office/powerpoint/2010/main" val="65275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Building Consumer Confidence - Legacy</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684785" y="1393870"/>
            <a:ext cx="10669015" cy="3693319"/>
          </a:xfrm>
          <a:prstGeom prst="rect">
            <a:avLst/>
          </a:prstGeom>
          <a:noFill/>
        </p:spPr>
        <p:txBody>
          <a:bodyPr wrap="square">
            <a:spAutoFit/>
          </a:bodyPr>
          <a:lstStyle/>
          <a:p>
            <a:pPr algn="ctr"/>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French Translation</a:t>
            </a:r>
          </a:p>
          <a:p>
            <a:pPr algn="ctr"/>
            <a:endPar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endParaRPr>
          </a:p>
          <a:p>
            <a:pPr algn="ctr"/>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Businesses receive certification</a:t>
            </a:r>
          </a:p>
          <a:p>
            <a:pPr algn="ctr"/>
            <a:endPar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endParaRPr>
          </a:p>
          <a:p>
            <a:pPr algn="ctr"/>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Social Media</a:t>
            </a:r>
          </a:p>
          <a:p>
            <a:pPr algn="ctr"/>
            <a:endPar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endParaRPr>
          </a:p>
          <a:p>
            <a:pPr algn="ctr"/>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Microsite</a:t>
            </a:r>
          </a:p>
          <a:p>
            <a:pPr algn="ctr"/>
            <a:endPar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endParaRPr>
          </a:p>
          <a:p>
            <a:pPr algn="ctr"/>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Podcasts</a:t>
            </a:r>
          </a:p>
          <a:p>
            <a:pPr algn="ctr"/>
            <a:endPar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endParaRPr>
          </a:p>
          <a:p>
            <a:pPr algn="ctr"/>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Resources</a:t>
            </a:r>
          </a:p>
          <a:p>
            <a:pPr algn="ctr"/>
            <a:endPar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endParaRPr>
          </a:p>
          <a:p>
            <a:pPr algn="ctr"/>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Videos</a:t>
            </a:r>
          </a:p>
        </p:txBody>
      </p:sp>
    </p:spTree>
    <p:extLst>
      <p:ext uri="{BB962C8B-B14F-4D97-AF65-F5344CB8AC3E}">
        <p14:creationId xmlns:p14="http://schemas.microsoft.com/office/powerpoint/2010/main" val="2520428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Inclusive Growth</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684785" y="1393870"/>
            <a:ext cx="3959157" cy="4431983"/>
          </a:xfrm>
          <a:prstGeom prst="rect">
            <a:avLst/>
          </a:prstGeom>
          <a:noFill/>
        </p:spPr>
        <p:txBody>
          <a:bodyPr wrap="square">
            <a:spAutoFit/>
          </a:bodyPr>
          <a:lstStyle/>
          <a:p>
            <a:r>
              <a:rPr lang="en-GB" sz="3200" b="1" dirty="0">
                <a:solidFill>
                  <a:srgbClr val="9FAEE5"/>
                </a:solidFill>
                <a:latin typeface="Open Sans" panose="020B0606030504020204" pitchFamily="34" charset="0"/>
                <a:ea typeface="Open Sans" panose="020B0606030504020204" pitchFamily="34" charset="0"/>
                <a:cs typeface="Open Sans" panose="020B0606030504020204" pitchFamily="34" charset="0"/>
              </a:rPr>
              <a:t>Plymouth</a:t>
            </a:r>
          </a:p>
          <a:p>
            <a:pPr marL="285750" indent="-285750">
              <a:buFont typeface="Arial" panose="020B0604020202020204" pitchFamily="34" charset="0"/>
              <a:buChar char="•"/>
            </a:pPr>
            <a:r>
              <a:rPr lang="en-GB" sz="3200" dirty="0">
                <a:effectLst/>
                <a:latin typeface="Open Sans" panose="020B0606030504020204" pitchFamily="34" charset="0"/>
                <a:ea typeface="Open Sans" panose="020B0606030504020204" pitchFamily="34" charset="0"/>
                <a:cs typeface="Open Sans" panose="020B0606030504020204" pitchFamily="34" charset="0"/>
              </a:rPr>
              <a:t>Located in the South-West of England</a:t>
            </a:r>
          </a:p>
          <a:p>
            <a:pPr marL="285750" indent="-285750">
              <a:buFont typeface="Arial" panose="020B0604020202020204" pitchFamily="34" charset="0"/>
              <a:buChar char="•"/>
            </a:pPr>
            <a:r>
              <a:rPr lang="en-GB" sz="3200" dirty="0">
                <a:effectLst/>
                <a:latin typeface="Open Sans" panose="020B0606030504020204" pitchFamily="34" charset="0"/>
                <a:ea typeface="Open Sans" panose="020B0606030504020204" pitchFamily="34" charset="0"/>
                <a:cs typeface="Open Sans" panose="020B0606030504020204" pitchFamily="34" charset="0"/>
              </a:rPr>
              <a:t>Known as ‘Britain’s Ocean City’</a:t>
            </a:r>
          </a:p>
          <a:p>
            <a:pPr marL="285750" indent="-285750">
              <a:buFont typeface="Arial" panose="020B0604020202020204" pitchFamily="34" charset="0"/>
              <a:buChar char="•"/>
            </a:pPr>
            <a:r>
              <a:rPr lang="en-GB" sz="3200" dirty="0">
                <a:effectLst/>
                <a:latin typeface="Open Sans" panose="020B0606030504020204" pitchFamily="34" charset="0"/>
                <a:ea typeface="Open Sans" panose="020B0606030504020204" pitchFamily="34" charset="0"/>
                <a:cs typeface="Open Sans" panose="020B0606030504020204" pitchFamily="34" charset="0"/>
              </a:rPr>
              <a:t>Population of 264,000</a:t>
            </a:r>
          </a:p>
          <a:p>
            <a:pPr marL="285750" indent="-28575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p:cNvPicPr>
            <a:picLocks noChangeAspect="1"/>
          </p:cNvPicPr>
          <p:nvPr/>
        </p:nvPicPr>
        <p:blipFill rotWithShape="1">
          <a:blip r:embed="rId4"/>
          <a:srcRect l="7715" t="4361" r="7773" b="4753"/>
          <a:stretch/>
        </p:blipFill>
        <p:spPr>
          <a:xfrm>
            <a:off x="4643942" y="1393870"/>
            <a:ext cx="7042580" cy="4075085"/>
          </a:xfrm>
          <a:prstGeom prst="rect">
            <a:avLst/>
          </a:prstGeom>
        </p:spPr>
      </p:pic>
    </p:spTree>
    <p:extLst>
      <p:ext uri="{BB962C8B-B14F-4D97-AF65-F5344CB8AC3E}">
        <p14:creationId xmlns:p14="http://schemas.microsoft.com/office/powerpoint/2010/main" val="3951378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What is Inclusive Growth?</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684785" y="1393870"/>
            <a:ext cx="10669015" cy="2831544"/>
          </a:xfrm>
          <a:prstGeom prst="rect">
            <a:avLst/>
          </a:prstGeom>
          <a:noFill/>
        </p:spPr>
        <p:txBody>
          <a:bodyPr wrap="square">
            <a:spAutoFit/>
          </a:bodyPr>
          <a:lstStyle/>
          <a:p>
            <a:r>
              <a:rPr lang="en-GB" sz="3200" b="1" dirty="0">
                <a:solidFill>
                  <a:srgbClr val="9FAEE5"/>
                </a:solidFill>
                <a:effectLst/>
                <a:latin typeface="Open Sans" panose="020B0606030504020204" pitchFamily="34" charset="0"/>
                <a:ea typeface="Open Sans" panose="020B0606030504020204" pitchFamily="34" charset="0"/>
                <a:cs typeface="Open Sans" panose="020B0606030504020204" pitchFamily="34" charset="0"/>
              </a:rPr>
              <a:t>Plymouth’s definition:</a:t>
            </a:r>
          </a:p>
          <a:p>
            <a:pPr algn="ctr"/>
            <a:r>
              <a:rPr lang="en-GB" sz="2800" dirty="0">
                <a:latin typeface="Open Sans" panose="020B0606030504020204" pitchFamily="34" charset="0"/>
                <a:ea typeface="Open Sans" panose="020B0606030504020204" pitchFamily="34" charset="0"/>
                <a:cs typeface="Open Sans" panose="020B0606030504020204" pitchFamily="34" charset="0"/>
              </a:rPr>
              <a:t>‘To grow a prosperous economy that reduces inequality, is sustainable and truly serves the wellbeing of local people.’</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sz="1800" b="1" dirty="0">
              <a:solidFill>
                <a:srgbClr val="9FAEE5"/>
              </a:solidFill>
              <a:effectLst/>
              <a:latin typeface="Open Sans" panose="020B0606030504020204" pitchFamily="34" charset="0"/>
              <a:ea typeface="Open Sans" panose="020B0606030504020204" pitchFamily="34" charset="0"/>
              <a:cs typeface="Open Sans" panose="020B0606030504020204" pitchFamily="34" charset="0"/>
            </a:endParaRPr>
          </a:p>
          <a:p>
            <a:pPr algn="r"/>
            <a:r>
              <a:rPr lang="en-GB" dirty="0">
                <a:latin typeface="Open Sans" panose="020B0606030504020204" pitchFamily="34" charset="0"/>
                <a:ea typeface="Open Sans" panose="020B0606030504020204" pitchFamily="34" charset="0"/>
                <a:cs typeface="Open Sans" panose="020B0606030504020204" pitchFamily="34" charset="0"/>
              </a:rPr>
              <a:t>Source: Plymouth Growth Board, Inclusive Growth Group</a:t>
            </a: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0085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Historically, Plymouth has:</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684785" y="1393870"/>
            <a:ext cx="10669015" cy="5139869"/>
          </a:xfrm>
          <a:prstGeom prst="rect">
            <a:avLst/>
          </a:prstGeom>
          <a:noFill/>
        </p:spPr>
        <p:txBody>
          <a:bodyPr wrap="square">
            <a:spAutoFit/>
          </a:bodyPr>
          <a:lstStyle/>
          <a:p>
            <a:pPr marL="457200" indent="-457200">
              <a:lnSpc>
                <a:spcPct val="200000"/>
              </a:lnSpc>
              <a:buFont typeface="Arial" panose="020B0604020202020204" pitchFamily="34" charset="0"/>
              <a:buChar char="•"/>
            </a:pPr>
            <a:r>
              <a:rPr lang="en-GB" sz="3200" dirty="0">
                <a:latin typeface="Open Sans" panose="020B0606030504020204" pitchFamily="34" charset="0"/>
                <a:ea typeface="Open Sans" panose="020B0606030504020204" pitchFamily="34" charset="0"/>
                <a:cs typeface="Open Sans" panose="020B0606030504020204" pitchFamily="34" charset="0"/>
              </a:rPr>
              <a:t>Low business density</a:t>
            </a:r>
          </a:p>
          <a:p>
            <a:pPr marL="457200" indent="-457200">
              <a:lnSpc>
                <a:spcPct val="200000"/>
              </a:lnSpc>
              <a:buFont typeface="Arial" panose="020B0604020202020204" pitchFamily="34" charset="0"/>
              <a:buChar char="•"/>
            </a:pPr>
            <a:r>
              <a:rPr lang="en-GB" sz="3200" dirty="0">
                <a:latin typeface="Open Sans" panose="020B0606030504020204" pitchFamily="34" charset="0"/>
                <a:ea typeface="Open Sans" panose="020B0606030504020204" pitchFamily="34" charset="0"/>
                <a:cs typeface="Open Sans" panose="020B0606030504020204" pitchFamily="34" charset="0"/>
              </a:rPr>
              <a:t>Low job density</a:t>
            </a:r>
          </a:p>
          <a:p>
            <a:pPr marL="457200" indent="-457200">
              <a:lnSpc>
                <a:spcPct val="200000"/>
              </a:lnSpc>
              <a:buFont typeface="Arial" panose="020B0604020202020204" pitchFamily="34" charset="0"/>
              <a:buChar char="•"/>
            </a:pPr>
            <a:r>
              <a:rPr lang="en-GB" sz="3200" dirty="0">
                <a:latin typeface="Open Sans" panose="020B0606030504020204" pitchFamily="34" charset="0"/>
                <a:ea typeface="Open Sans" panose="020B0606030504020204" pitchFamily="34" charset="0"/>
                <a:cs typeface="Open Sans" panose="020B0606030504020204" pitchFamily="34" charset="0"/>
              </a:rPr>
              <a:t>Low skill, low wage roles</a:t>
            </a:r>
          </a:p>
          <a:p>
            <a:pPr marL="457200" indent="-457200">
              <a:lnSpc>
                <a:spcPct val="200000"/>
              </a:lnSpc>
              <a:buFont typeface="Arial" panose="020B0604020202020204" pitchFamily="34" charset="0"/>
              <a:buChar char="•"/>
            </a:pPr>
            <a:r>
              <a:rPr lang="en-GB" sz="3200" dirty="0">
                <a:latin typeface="Open Sans" panose="020B0606030504020204" pitchFamily="34" charset="0"/>
                <a:ea typeface="Open Sans" panose="020B0606030504020204" pitchFamily="34" charset="0"/>
                <a:cs typeface="Open Sans" panose="020B0606030504020204" pitchFamily="34" charset="0"/>
              </a:rPr>
              <a:t>Less flexible working conditions</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430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Employment sectors in Plymouth</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9829800" cy="2844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4"/>
          <a:stretch>
            <a:fillRect/>
          </a:stretch>
        </p:blipFill>
        <p:spPr>
          <a:xfrm>
            <a:off x="975241" y="1480546"/>
            <a:ext cx="4944295" cy="4135659"/>
          </a:xfrm>
          <a:prstGeom prst="rect">
            <a:avLst/>
          </a:prstGeom>
        </p:spPr>
      </p:pic>
      <p:sp>
        <p:nvSpPr>
          <p:cNvPr id="9" name="Oval 8"/>
          <p:cNvSpPr/>
          <p:nvPr/>
        </p:nvSpPr>
        <p:spPr>
          <a:xfrm>
            <a:off x="1716505" y="3548375"/>
            <a:ext cx="946483" cy="11680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extBox 4"/>
          <p:cNvSpPr txBox="1"/>
          <p:nvPr/>
        </p:nvSpPr>
        <p:spPr>
          <a:xfrm>
            <a:off x="7892716" y="1876926"/>
            <a:ext cx="3307669" cy="2554545"/>
          </a:xfrm>
          <a:prstGeom prst="rect">
            <a:avLst/>
          </a:prstGeom>
          <a:noFill/>
        </p:spPr>
        <p:txBody>
          <a:bodyPr wrap="square" rtlCol="0">
            <a:spAutoFit/>
          </a:bodyPr>
          <a:lstStyle/>
          <a:p>
            <a:r>
              <a:rPr lang="en-GB" sz="3200" dirty="0">
                <a:latin typeface="Open Sans" panose="020B0606030504020204"/>
              </a:rPr>
              <a:t>Plymouth’s largest sectors for employment:</a:t>
            </a:r>
          </a:p>
          <a:p>
            <a:pPr marL="342900" indent="-342900">
              <a:buAutoNum type="arabicPeriod"/>
            </a:pPr>
            <a:r>
              <a:rPr lang="en-GB" sz="3200" dirty="0">
                <a:latin typeface="Open Sans" panose="020B0606030504020204"/>
              </a:rPr>
              <a:t>Health</a:t>
            </a:r>
          </a:p>
          <a:p>
            <a:pPr marL="342900" indent="-342900">
              <a:buAutoNum type="arabicPeriod"/>
            </a:pPr>
            <a:r>
              <a:rPr lang="en-GB" sz="3200" dirty="0">
                <a:latin typeface="Open Sans" panose="020B0606030504020204"/>
              </a:rPr>
              <a:t>Manufacturing</a:t>
            </a:r>
          </a:p>
          <a:p>
            <a:pPr marL="342900" indent="-342900">
              <a:buAutoNum type="arabicPeriod"/>
            </a:pPr>
            <a:r>
              <a:rPr lang="en-GB" sz="3200" dirty="0">
                <a:latin typeface="Open Sans" panose="020B0606030504020204"/>
              </a:rPr>
              <a:t>Education</a:t>
            </a:r>
          </a:p>
        </p:txBody>
      </p:sp>
    </p:spTree>
    <p:extLst>
      <p:ext uri="{BB962C8B-B14F-4D97-AF65-F5344CB8AC3E}">
        <p14:creationId xmlns:p14="http://schemas.microsoft.com/office/powerpoint/2010/main" val="3880340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Weekly wages in Plymouth:</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684785" y="1393870"/>
            <a:ext cx="2716141" cy="1200329"/>
          </a:xfrm>
          <a:prstGeom prst="rect">
            <a:avLst/>
          </a:prstGeom>
          <a:noFill/>
        </p:spPr>
        <p:txBody>
          <a:bodyPr wrap="square">
            <a:spAutoFit/>
          </a:bodyPr>
          <a:lstStyle/>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4"/>
          <a:stretch>
            <a:fillRect/>
          </a:stretch>
        </p:blipFill>
        <p:spPr>
          <a:xfrm>
            <a:off x="1629266" y="961977"/>
            <a:ext cx="8188502" cy="5162037"/>
          </a:xfrm>
          <a:prstGeom prst="rect">
            <a:avLst/>
          </a:prstGeom>
        </p:spPr>
      </p:pic>
    </p:spTree>
    <p:extLst>
      <p:ext uri="{BB962C8B-B14F-4D97-AF65-F5344CB8AC3E}">
        <p14:creationId xmlns:p14="http://schemas.microsoft.com/office/powerpoint/2010/main" val="1742671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Coming out of the Covid emergency….</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684785" y="1393870"/>
            <a:ext cx="10669015" cy="2554545"/>
          </a:xfrm>
          <a:prstGeom prst="rect">
            <a:avLst/>
          </a:prstGeom>
          <a:noFill/>
        </p:spPr>
        <p:txBody>
          <a:bodyPr wrap="square">
            <a:spAutoFit/>
          </a:bodyPr>
          <a:lstStyle/>
          <a:p>
            <a:r>
              <a:rPr lang="en-GB" sz="3200" dirty="0">
                <a:solidFill>
                  <a:srgbClr val="9FAEE5"/>
                </a:solidFill>
                <a:latin typeface="Open Sans" panose="020B0606030504020204" pitchFamily="34" charset="0"/>
                <a:ea typeface="Open Sans" panose="020B0606030504020204" pitchFamily="34" charset="0"/>
                <a:cs typeface="Open Sans" panose="020B0606030504020204" pitchFamily="34" charset="0"/>
              </a:rPr>
              <a:t>3 key areas that disproportionately impacted the workforce</a:t>
            </a:r>
            <a:r>
              <a:rPr lang="en-GB" dirty="0">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r>
              <a:rPr lang="en-GB" sz="3200" dirty="0">
                <a:latin typeface="Open Sans" panose="020B0606030504020204" pitchFamily="34" charset="0"/>
                <a:ea typeface="Open Sans" panose="020B0606030504020204" pitchFamily="34" charset="0"/>
                <a:cs typeface="Open Sans" panose="020B0606030504020204" pitchFamily="34" charset="0"/>
              </a:rPr>
              <a:t>People with caring responsibilities</a:t>
            </a:r>
          </a:p>
          <a:p>
            <a:pPr marL="285750" indent="-285750">
              <a:buFont typeface="Arial" panose="020B0604020202020204" pitchFamily="34" charset="0"/>
              <a:buChar char="•"/>
            </a:pPr>
            <a:r>
              <a:rPr lang="en-GB" sz="3200" dirty="0">
                <a:latin typeface="Open Sans" panose="020B0606030504020204" pitchFamily="34" charset="0"/>
                <a:ea typeface="Open Sans" panose="020B0606030504020204" pitchFamily="34" charset="0"/>
                <a:cs typeface="Open Sans" panose="020B0606030504020204" pitchFamily="34" charset="0"/>
              </a:rPr>
              <a:t>People with health challenges</a:t>
            </a:r>
          </a:p>
          <a:p>
            <a:pPr marL="285750" indent="-285750">
              <a:buFont typeface="Arial" panose="020B0604020202020204" pitchFamily="34" charset="0"/>
              <a:buChar char="•"/>
            </a:pPr>
            <a:r>
              <a:rPr lang="en-GB" sz="3200" dirty="0">
                <a:latin typeface="Open Sans" panose="020B0606030504020204" pitchFamily="34" charset="0"/>
                <a:ea typeface="Open Sans" panose="020B0606030504020204" pitchFamily="34" charset="0"/>
                <a:cs typeface="Open Sans" panose="020B0606030504020204" pitchFamily="34" charset="0"/>
              </a:rPr>
              <a:t>People from deprived backgrounds</a:t>
            </a:r>
          </a:p>
          <a:p>
            <a:pPr marL="285750" indent="-285750">
              <a:buFont typeface="Arial" panose="020B0604020202020204" pitchFamily="34" charset="0"/>
              <a:buChar char="•"/>
            </a:pP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2474584" y="4283480"/>
            <a:ext cx="8466132" cy="2062103"/>
          </a:xfrm>
          <a:prstGeom prst="rect">
            <a:avLst/>
          </a:prstGeom>
        </p:spPr>
        <p:txBody>
          <a:bodyPr wrap="square">
            <a:spAutoFit/>
          </a:bodyPr>
          <a:lstStyle/>
          <a:p>
            <a:r>
              <a:rPr lang="en-GB" sz="3200" i="1" dirty="0">
                <a:latin typeface="Open Sans" panose="020B0606030504020204"/>
              </a:rPr>
              <a:t>A sustainable economy is not only about being successful but also breaking down barriers.</a:t>
            </a:r>
          </a:p>
          <a:p>
            <a:r>
              <a:rPr lang="en-GB" sz="3200" i="1" dirty="0">
                <a:latin typeface="Open Sans" panose="020B0606030504020204"/>
              </a:rPr>
              <a:t>The economy needs to work for the employees of today as well as future employees.</a:t>
            </a:r>
          </a:p>
        </p:txBody>
      </p:sp>
    </p:spTree>
    <p:extLst>
      <p:ext uri="{BB962C8B-B14F-4D97-AF65-F5344CB8AC3E}">
        <p14:creationId xmlns:p14="http://schemas.microsoft.com/office/powerpoint/2010/main" val="1291005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latin typeface="Open Sans" panose="020B0606030504020204" pitchFamily="34" charset="0"/>
                <a:ea typeface="Open Sans" panose="020B0606030504020204" pitchFamily="34" charset="0"/>
                <a:cs typeface="Open Sans" panose="020B0606030504020204" pitchFamily="34" charset="0"/>
              </a:rPr>
              <a:t>Delivery comprised of:</a:t>
            </a:r>
            <a:endPar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608077" y="1204379"/>
            <a:ext cx="10669015" cy="4524315"/>
          </a:xfrm>
          <a:prstGeom prst="rect">
            <a:avLst/>
          </a:prstGeom>
          <a:noFill/>
        </p:spPr>
        <p:txBody>
          <a:bodyPr wrap="square">
            <a:spAutoFit/>
          </a:bodyPr>
          <a:lstStyle/>
          <a:p>
            <a:pPr marL="285750" indent="-285750">
              <a:buFont typeface="Arial" panose="020B0604020202020204" pitchFamily="34" charset="0"/>
              <a:buChar char="•"/>
            </a:pPr>
            <a:r>
              <a:rPr lang="en-GB" sz="3200" dirty="0">
                <a:latin typeface="Open Sans" panose="020B0606030504020204" pitchFamily="34" charset="0"/>
                <a:ea typeface="Open Sans" panose="020B0606030504020204" pitchFamily="34" charset="0"/>
                <a:cs typeface="Open Sans" panose="020B0606030504020204" pitchFamily="34" charset="0"/>
              </a:rPr>
              <a:t>Co-design groups with 10 pilot businesses in each theme, rolling out to a further 150 businesses.</a:t>
            </a:r>
          </a:p>
          <a:p>
            <a:pPr marL="285750" indent="-285750">
              <a:buFont typeface="Arial" panose="020B0604020202020204" pitchFamily="34" charset="0"/>
              <a:buChar char="•"/>
            </a:pPr>
            <a:r>
              <a:rPr lang="en-GB" sz="3200" dirty="0">
                <a:latin typeface="Open Sans" panose="020B0606030504020204" pitchFamily="34" charset="0"/>
                <a:ea typeface="Open Sans" panose="020B0606030504020204" pitchFamily="34" charset="0"/>
                <a:cs typeface="Open Sans" panose="020B0606030504020204" pitchFamily="34" charset="0"/>
              </a:rPr>
              <a:t>These identified challenges and gaps in business support, which lead to workshops across the following themes:</a:t>
            </a:r>
          </a:p>
          <a:p>
            <a:r>
              <a:rPr lang="en-GB" sz="3200" dirty="0">
                <a:latin typeface="Open Sans" panose="020B0606030504020204" pitchFamily="34" charset="0"/>
                <a:ea typeface="Open Sans" panose="020B0606030504020204" pitchFamily="34" charset="0"/>
                <a:cs typeface="Open Sans" panose="020B0606030504020204" pitchFamily="34" charset="0"/>
              </a:rPr>
              <a:t>       -</a:t>
            </a:r>
            <a:r>
              <a:rPr lang="en-GB"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Supply chains</a:t>
            </a:r>
          </a:p>
          <a:p>
            <a:r>
              <a:rPr lang="en-GB"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-Skills/workforce engagement</a:t>
            </a:r>
          </a:p>
          <a:p>
            <a:r>
              <a:rPr lang="en-GB"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-Employment practices</a:t>
            </a:r>
          </a:p>
          <a:p>
            <a:r>
              <a:rPr lang="en-GB"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-High street renaissance</a:t>
            </a:r>
          </a:p>
          <a:p>
            <a:r>
              <a:rPr lang="en-GB"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-Climate emergency</a:t>
            </a:r>
          </a:p>
        </p:txBody>
      </p:sp>
    </p:spTree>
    <p:extLst>
      <p:ext uri="{BB962C8B-B14F-4D97-AF65-F5344CB8AC3E}">
        <p14:creationId xmlns:p14="http://schemas.microsoft.com/office/powerpoint/2010/main" val="4202526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fontScale="90000"/>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Addressing </a:t>
            </a:r>
            <a:r>
              <a:rPr lang="en-GB" sz="3200" b="1" dirty="0">
                <a:solidFill>
                  <a:srgbClr val="F7C111"/>
                </a:solidFill>
                <a:latin typeface="Open Sans" panose="020B0606030504020204" pitchFamily="34" charset="0"/>
                <a:ea typeface="Open Sans" panose="020B0606030504020204" pitchFamily="34" charset="0"/>
                <a:cs typeface="Open Sans" panose="020B0606030504020204" pitchFamily="34" charset="0"/>
              </a:rPr>
              <a:t>Inclusive Growth through the Plymouth Charter</a:t>
            </a:r>
            <a:endPar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684785" y="1473705"/>
            <a:ext cx="10669015" cy="861774"/>
          </a:xfrm>
          <a:prstGeom prst="rect">
            <a:avLst/>
          </a:prstGeom>
          <a:noFill/>
        </p:spPr>
        <p:txBody>
          <a:bodyPr wrap="square">
            <a:spAutoFit/>
          </a:bodyPr>
          <a:lstStyle/>
          <a:p>
            <a:r>
              <a:rPr lang="en-GB" sz="3200" dirty="0">
                <a:latin typeface="Open Sans" panose="020B0606030504020204" pitchFamily="34" charset="0"/>
                <a:ea typeface="Open Sans" panose="020B0606030504020204" pitchFamily="34" charset="0"/>
                <a:cs typeface="Open Sans" panose="020B0606030504020204" pitchFamily="34" charset="0"/>
              </a:rPr>
              <a:t>.</a:t>
            </a:r>
          </a:p>
          <a:p>
            <a:r>
              <a:rPr lang="en-GB" sz="1800" b="1" dirty="0">
                <a:solidFill>
                  <a:srgbClr val="9FAEE5"/>
                </a:solidFill>
                <a:effectLst/>
                <a:latin typeface="Open Sans" panose="020B0606030504020204" pitchFamily="34" charset="0"/>
                <a:ea typeface="Open Sans" panose="020B0606030504020204" pitchFamily="34" charset="0"/>
                <a:cs typeface="Open Sans" panose="020B0606030504020204" pitchFamily="34" charset="0"/>
              </a:rPr>
              <a:t>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5512466A-E3DC-CB1C-082D-56D71CD9A11F}"/>
              </a:ext>
            </a:extLst>
          </p:cNvPr>
          <p:cNvPicPr>
            <a:picLocks noChangeAspect="1"/>
          </p:cNvPicPr>
          <p:nvPr/>
        </p:nvPicPr>
        <p:blipFill rotWithShape="1">
          <a:blip r:embed="rId4"/>
          <a:srcRect l="63056" t="27488" r="9458" b="15827"/>
          <a:stretch/>
        </p:blipFill>
        <p:spPr>
          <a:xfrm>
            <a:off x="3577846" y="1096124"/>
            <a:ext cx="4729478" cy="5486298"/>
          </a:xfrm>
          <a:prstGeom prst="rect">
            <a:avLst/>
          </a:prstGeom>
        </p:spPr>
      </p:pic>
    </p:spTree>
    <p:extLst>
      <p:ext uri="{BB962C8B-B14F-4D97-AF65-F5344CB8AC3E}">
        <p14:creationId xmlns:p14="http://schemas.microsoft.com/office/powerpoint/2010/main" val="2969951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The Plymouth Charter – Key Achievements</a:t>
            </a:r>
          </a:p>
        </p:txBody>
      </p:sp>
      <p:sp>
        <p:nvSpPr>
          <p:cNvPr id="3" name="Content Placeholder 2"/>
          <p:cNvSpPr>
            <a:spLocks noGrp="1"/>
          </p:cNvSpPr>
          <p:nvPr>
            <p:ph idx="1"/>
          </p:nvPr>
        </p:nvSpPr>
        <p:spPr>
          <a:xfrm>
            <a:off x="838200" y="1105819"/>
            <a:ext cx="11242964"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8" name="TextBox 7">
            <a:extLst>
              <a:ext uri="{FF2B5EF4-FFF2-40B4-BE49-F238E27FC236}">
                <a16:creationId xmlns:a16="http://schemas.microsoft.com/office/drawing/2014/main" id="{B979790B-769F-CCF4-C683-B59009FEBE7D}"/>
              </a:ext>
            </a:extLst>
          </p:cNvPr>
          <p:cNvSpPr txBox="1"/>
          <p:nvPr/>
        </p:nvSpPr>
        <p:spPr>
          <a:xfrm>
            <a:off x="684785" y="1473705"/>
            <a:ext cx="3158345" cy="1200329"/>
          </a:xfrm>
          <a:prstGeom prst="rect">
            <a:avLst/>
          </a:prstGeom>
          <a:noFill/>
        </p:spPr>
        <p:txBody>
          <a:bodyPr wrap="square">
            <a:spAutoFit/>
          </a:bodyPr>
          <a:lstStyle/>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9693" y="1105819"/>
            <a:ext cx="7144092" cy="5050873"/>
          </a:xfrm>
          <a:prstGeom prst="rect">
            <a:avLst/>
          </a:prstGeom>
        </p:spPr>
      </p:pic>
    </p:spTree>
    <p:extLst>
      <p:ext uri="{BB962C8B-B14F-4D97-AF65-F5344CB8AC3E}">
        <p14:creationId xmlns:p14="http://schemas.microsoft.com/office/powerpoint/2010/main" val="257850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09763" y="288925"/>
            <a:ext cx="9464675" cy="70643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GB" sz="3600" b="1" dirty="0">
              <a:solidFill>
                <a:srgbClr val="9FAEE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455682" y="3097086"/>
            <a:ext cx="1128063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003399"/>
                </a:solidFill>
                <a:effectLst/>
                <a:uLnTx/>
                <a:uFillTx/>
                <a:latin typeface="Open Sans" panose="020B0606030504020204" pitchFamily="34" charset="0"/>
                <a:ea typeface="Open Sans" panose="020B0606030504020204" pitchFamily="34" charset="0"/>
                <a:cs typeface="Open Sans" panose="020B0606030504020204" pitchFamily="34" charset="0"/>
              </a:rPr>
              <a:t>Building Consumer Confidence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000" dirty="0">
              <a:solidFill>
                <a:srgbClr val="003399"/>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solidFill>
                  <a:srgbClr val="003399"/>
                </a:solidFill>
                <a:latin typeface="Open Sans" panose="020B0606030504020204" pitchFamily="34" charset="0"/>
                <a:ea typeface="Open Sans" panose="020B0606030504020204" pitchFamily="34" charset="0"/>
                <a:cs typeface="Open Sans" panose="020B0606030504020204" pitchFamily="34" charset="0"/>
              </a:rPr>
              <a:t>Trading Standards Checked</a:t>
            </a:r>
            <a:endParaRPr lang="en-GB" sz="3600" dirty="0">
              <a:solidFill>
                <a:srgbClr val="00339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A picture containing text&#10;&#10;Description automatically generated">
            <a:extLst>
              <a:ext uri="{FF2B5EF4-FFF2-40B4-BE49-F238E27FC236}">
                <a16:creationId xmlns:a16="http://schemas.microsoft.com/office/drawing/2014/main" id="{6DF0B4C3-D422-4F57-9988-4DCB315F9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3145" y="196954"/>
            <a:ext cx="4613428" cy="2245245"/>
          </a:xfrm>
          <a:prstGeom prst="rect">
            <a:avLst/>
          </a:prstGeom>
        </p:spPr>
      </p:pic>
      <p:pic>
        <p:nvPicPr>
          <p:cNvPr id="15" name="Picture 14" descr="A blue background with yellow stars&#10;&#10;Description automatically generated with low confidence">
            <a:extLst>
              <a:ext uri="{FF2B5EF4-FFF2-40B4-BE49-F238E27FC236}">
                <a16:creationId xmlns:a16="http://schemas.microsoft.com/office/drawing/2014/main" id="{230E1315-B0EA-13F9-03CF-4A1FC50AA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2632" y="374322"/>
            <a:ext cx="1998596" cy="1426024"/>
          </a:xfrm>
          <a:prstGeom prst="rect">
            <a:avLst/>
          </a:prstGeom>
        </p:spPr>
      </p:pic>
    </p:spTree>
    <p:extLst>
      <p:ext uri="{BB962C8B-B14F-4D97-AF65-F5344CB8AC3E}">
        <p14:creationId xmlns:p14="http://schemas.microsoft.com/office/powerpoint/2010/main" val="2227399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fontScale="90000"/>
          </a:bodyPr>
          <a:lstStyle/>
          <a:p>
            <a:pPr algn="just">
              <a:lnSpc>
                <a:spcPct val="107000"/>
              </a:lnSpc>
              <a:spcBef>
                <a:spcPts val="200"/>
              </a:spcBef>
            </a:pPr>
            <a:r>
              <a:rPr lang="en-GB" sz="3200" b="1" dirty="0">
                <a:solidFill>
                  <a:srgbClr val="F7C111"/>
                </a:solidFill>
                <a:latin typeface="Open Sans" panose="020B0606030504020204" pitchFamily="34" charset="0"/>
                <a:ea typeface="Open Sans" panose="020B0606030504020204" pitchFamily="34" charset="0"/>
                <a:cs typeface="Open Sans" panose="020B0606030504020204" pitchFamily="34" charset="0"/>
              </a:rPr>
              <a:t>Inclusive 2040 – Data tells us what has been, not what the future could be…</a:t>
            </a:r>
            <a:endPar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531370" y="976216"/>
            <a:ext cx="2532672" cy="4526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377955" y="976216"/>
            <a:ext cx="3288253" cy="4031873"/>
          </a:xfrm>
          <a:prstGeom prst="rect">
            <a:avLst/>
          </a:prstGeom>
          <a:noFill/>
        </p:spPr>
        <p:txBody>
          <a:bodyPr wrap="square">
            <a:spAutoFit/>
          </a:bodyPr>
          <a:lstStyle/>
          <a:p>
            <a:pPr fontAlgn="base"/>
            <a:r>
              <a:rPr lang="en-GB" sz="3200" dirty="0">
                <a:latin typeface="Open Sans" panose="020B0606030504020204"/>
              </a:rPr>
              <a:t>The Inclusive 2040 Plymouth event focused on and explored the implications of current and emerging pressures on the businesses of Plymouth in relation to inclusivity. ​</a:t>
            </a:r>
          </a:p>
        </p:txBody>
      </p:sp>
      <p:pic>
        <p:nvPicPr>
          <p:cNvPr id="5" name="Picture 4"/>
          <p:cNvPicPr>
            <a:picLocks noChangeAspect="1"/>
          </p:cNvPicPr>
          <p:nvPr/>
        </p:nvPicPr>
        <p:blipFill>
          <a:blip r:embed="rId4"/>
          <a:stretch>
            <a:fillRect/>
          </a:stretch>
        </p:blipFill>
        <p:spPr>
          <a:xfrm>
            <a:off x="3973038" y="972414"/>
            <a:ext cx="7687592" cy="5422498"/>
          </a:xfrm>
          <a:prstGeom prst="rect">
            <a:avLst/>
          </a:prstGeom>
        </p:spPr>
      </p:pic>
      <p:sp>
        <p:nvSpPr>
          <p:cNvPr id="7" name="Rectangle 6"/>
          <p:cNvSpPr/>
          <p:nvPr/>
        </p:nvSpPr>
        <p:spPr>
          <a:xfrm>
            <a:off x="-3386027" y="255049"/>
            <a:ext cx="2765013" cy="646331"/>
          </a:xfrm>
          <a:prstGeom prst="rect">
            <a:avLst/>
          </a:prstGeom>
        </p:spPr>
        <p:txBody>
          <a:bodyPr wrap="square">
            <a:spAutoFit/>
          </a:bodyPr>
          <a:lstStyle/>
          <a:p>
            <a:pPr fontAlgn="base"/>
            <a:r>
              <a:rPr lang="en-GB" dirty="0">
                <a:solidFill>
                  <a:srgbClr val="262262"/>
                </a:solidFill>
              </a:rPr>
              <a:t> </a:t>
            </a:r>
          </a:p>
          <a:p>
            <a:pPr fontAlgn="base"/>
            <a:r>
              <a:rPr lang="en-GB" dirty="0">
                <a:solidFill>
                  <a:srgbClr val="262262"/>
                </a:solidFill>
              </a:rPr>
              <a:t> </a:t>
            </a:r>
          </a:p>
        </p:txBody>
      </p:sp>
    </p:spTree>
    <p:extLst>
      <p:ext uri="{BB962C8B-B14F-4D97-AF65-F5344CB8AC3E}">
        <p14:creationId xmlns:p14="http://schemas.microsoft.com/office/powerpoint/2010/main" val="1570552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latin typeface="Open Sans" panose="020B0606030504020204" pitchFamily="34" charset="0"/>
                <a:ea typeface="Open Sans" panose="020B0606030504020204" pitchFamily="34" charset="0"/>
                <a:cs typeface="Open Sans" panose="020B0606030504020204" pitchFamily="34" charset="0"/>
              </a:rPr>
              <a:t>Inclusive 2040 – Feedback from participants</a:t>
            </a:r>
            <a:endPar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531370" y="976216"/>
            <a:ext cx="2532672" cy="4526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377955" y="976216"/>
            <a:ext cx="3288253" cy="584775"/>
          </a:xfrm>
          <a:prstGeom prst="rect">
            <a:avLst/>
          </a:prstGeom>
          <a:noFill/>
        </p:spPr>
        <p:txBody>
          <a:bodyPr wrap="square">
            <a:spAutoFit/>
          </a:bodyPr>
          <a:lstStyle/>
          <a:p>
            <a:pPr fontAlgn="base"/>
            <a:endParaRPr lang="en-GB" sz="3200" dirty="0">
              <a:latin typeface="Open Sans" panose="020B0606030504020204"/>
            </a:endParaRPr>
          </a:p>
        </p:txBody>
      </p:sp>
      <p:sp>
        <p:nvSpPr>
          <p:cNvPr id="7" name="Rectangle 6"/>
          <p:cNvSpPr/>
          <p:nvPr/>
        </p:nvSpPr>
        <p:spPr>
          <a:xfrm>
            <a:off x="-3386027" y="255049"/>
            <a:ext cx="2765013" cy="923330"/>
          </a:xfrm>
          <a:prstGeom prst="rect">
            <a:avLst/>
          </a:prstGeom>
        </p:spPr>
        <p:txBody>
          <a:bodyPr wrap="square">
            <a:spAutoFit/>
          </a:bodyPr>
          <a:lstStyle/>
          <a:p>
            <a:pPr fontAlgn="base"/>
            <a:r>
              <a:rPr lang="en-GB" dirty="0">
                <a:solidFill>
                  <a:srgbClr val="262262"/>
                </a:solidFill>
              </a:rPr>
              <a:t> </a:t>
            </a:r>
          </a:p>
          <a:p>
            <a:pPr fontAlgn="base"/>
            <a:r>
              <a:rPr lang="en-GB" dirty="0">
                <a:solidFill>
                  <a:srgbClr val="262262"/>
                </a:solidFill>
              </a:rPr>
              <a:t> </a:t>
            </a:r>
          </a:p>
          <a:p>
            <a:pPr fontAlgn="base"/>
            <a:r>
              <a:rPr lang="en-GB" b="1" dirty="0">
                <a:solidFill>
                  <a:srgbClr val="262262"/>
                </a:solidFill>
                <a:latin typeface="inherit"/>
              </a:rPr>
              <a:t>. </a:t>
            </a:r>
            <a:endParaRPr lang="en-GB" b="0" i="0" dirty="0">
              <a:solidFill>
                <a:srgbClr val="262262"/>
              </a:solidFill>
              <a:effectLst/>
            </a:endParaRPr>
          </a:p>
        </p:txBody>
      </p:sp>
      <p:pic>
        <p:nvPicPr>
          <p:cNvPr id="9" name="Inc 2040 Pat Pat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761437" y="1110990"/>
            <a:ext cx="3112714" cy="5533713"/>
          </a:xfrm>
          <a:prstGeom prst="rect">
            <a:avLst/>
          </a:prstGeom>
        </p:spPr>
      </p:pic>
      <p:pic>
        <p:nvPicPr>
          <p:cNvPr id="10" name="Inc 2040 Stephen Evan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705374" y="1067125"/>
            <a:ext cx="3129025" cy="5562712"/>
          </a:xfrm>
          <a:prstGeom prst="rect">
            <a:avLst/>
          </a:prstGeom>
        </p:spPr>
      </p:pic>
    </p:spTree>
    <p:extLst>
      <p:ext uri="{BB962C8B-B14F-4D97-AF65-F5344CB8AC3E}">
        <p14:creationId xmlns:p14="http://schemas.microsoft.com/office/powerpoint/2010/main" val="4127406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06769"/>
            <a:ext cx="10515600" cy="4079631"/>
          </a:xfrm>
        </p:spPr>
        <p:txBody>
          <a:bodyPr>
            <a:normAutofit/>
          </a:bodyPr>
          <a:lstStyle/>
          <a:p>
            <a:pPr marL="0" indent="0" algn="ctr">
              <a:lnSpc>
                <a:spcPct val="107000"/>
              </a:lnSpc>
              <a:spcAft>
                <a:spcPts val="800"/>
              </a:spcAft>
              <a:buNone/>
            </a:pPr>
            <a:endParaRPr lang="en-GB" sz="40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107000"/>
              </a:lnSpc>
              <a:spcAft>
                <a:spcPts val="800"/>
              </a:spcAft>
              <a:buNone/>
            </a:pPr>
            <a:r>
              <a:rPr lang="en-GB" sz="4000"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But what next?</a:t>
            </a:r>
          </a:p>
          <a:p>
            <a:pPr marL="0" indent="0" algn="ctr">
              <a:lnSpc>
                <a:spcPct val="107000"/>
              </a:lnSpc>
              <a:spcAft>
                <a:spcPts val="800"/>
              </a:spcAft>
              <a:buNone/>
            </a:pPr>
            <a:r>
              <a:rPr lang="en-GB" sz="4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What have we learnt?</a:t>
            </a:r>
            <a:endParaRPr lang="en-GB" sz="4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7000"/>
              </a:lnSpc>
              <a:buNone/>
            </a:pPr>
            <a:endParaRPr lang="en-GB"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F523C65E-F2D3-4F18-8A77-69E81BBA0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Tree>
    <p:extLst>
      <p:ext uri="{BB962C8B-B14F-4D97-AF65-F5344CB8AC3E}">
        <p14:creationId xmlns:p14="http://schemas.microsoft.com/office/powerpoint/2010/main" val="1274378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06769"/>
            <a:ext cx="10515600" cy="4079631"/>
          </a:xfrm>
        </p:spPr>
        <p:txBody>
          <a:bodyPr>
            <a:normAutofit/>
          </a:bodyPr>
          <a:lstStyle/>
          <a:p>
            <a:pPr marL="0" indent="0" algn="ctr">
              <a:lnSpc>
                <a:spcPct val="107000"/>
              </a:lnSpc>
              <a:spcAft>
                <a:spcPts val="800"/>
              </a:spcAft>
              <a:buNone/>
            </a:pPr>
            <a:endParaRPr lang="en-GB" sz="40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107000"/>
              </a:lnSpc>
              <a:spcAft>
                <a:spcPts val="800"/>
              </a:spcAft>
              <a:buNone/>
            </a:pPr>
            <a:r>
              <a:rPr lang="en-GB" sz="4000"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Thank you!</a:t>
            </a:r>
            <a:endParaRPr lang="en-GB" sz="4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7000"/>
              </a:lnSpc>
              <a:buNone/>
            </a:pPr>
            <a:endParaRPr lang="en-GB"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F523C65E-F2D3-4F18-8A77-69E81BBA0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Tree>
    <p:extLst>
      <p:ext uri="{BB962C8B-B14F-4D97-AF65-F5344CB8AC3E}">
        <p14:creationId xmlns:p14="http://schemas.microsoft.com/office/powerpoint/2010/main" val="199557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Building Consumer Confidence</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Text&#10;&#10;Description automatically generated">
            <a:extLst>
              <a:ext uri="{FF2B5EF4-FFF2-40B4-BE49-F238E27FC236}">
                <a16:creationId xmlns:a16="http://schemas.microsoft.com/office/drawing/2014/main" id="{6FADC73B-AAE1-68E1-9098-8E7B271CF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313" y="2324777"/>
            <a:ext cx="8648544" cy="2220180"/>
          </a:xfrm>
          <a:prstGeom prst="rect">
            <a:avLst/>
          </a:prstGeom>
        </p:spPr>
      </p:pic>
    </p:spTree>
    <p:extLst>
      <p:ext uri="{BB962C8B-B14F-4D97-AF65-F5344CB8AC3E}">
        <p14:creationId xmlns:p14="http://schemas.microsoft.com/office/powerpoint/2010/main" val="2415912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Building Consumer Confidence</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3639858" y="2421015"/>
            <a:ext cx="10669015" cy="369332"/>
          </a:xfrm>
          <a:prstGeom prst="rect">
            <a:avLst/>
          </a:prstGeom>
          <a:noFill/>
        </p:spPr>
        <p:txBody>
          <a:bodyPr wrap="square">
            <a:spAutoFit/>
          </a:bodyPr>
          <a:lstStyle/>
          <a:p>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Insert Mr Mercer Video Here</a:t>
            </a:r>
            <a:endParaRPr lang="en-GB" sz="1800" b="1" dirty="0">
              <a:solidFill>
                <a:srgbClr val="9FAEE5"/>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951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5" y="172003"/>
            <a:ext cx="10515600" cy="1032376"/>
          </a:xfrm>
        </p:spPr>
        <p:txBody>
          <a:bodyPr>
            <a:normAutofit/>
          </a:bodyPr>
          <a:lstStyle/>
          <a:p>
            <a:pPr algn="just">
              <a:lnSpc>
                <a:spcPct val="107000"/>
              </a:lnSpc>
              <a:spcBef>
                <a:spcPts val="200"/>
              </a:spcBef>
            </a:pPr>
            <a:r>
              <a:rPr lang="en-GB" sz="3200" b="1" dirty="0">
                <a:solidFill>
                  <a:srgbClr val="F7C111"/>
                </a:solidFill>
                <a:effectLst/>
                <a:latin typeface="Open Sans" panose="020B0606030504020204" pitchFamily="34" charset="0"/>
                <a:ea typeface="Open Sans" panose="020B0606030504020204" pitchFamily="34" charset="0"/>
                <a:cs typeface="Open Sans" panose="020B0606030504020204" pitchFamily="34" charset="0"/>
              </a:rPr>
              <a:t>Building Consumer Confidence</a:t>
            </a:r>
          </a:p>
        </p:txBody>
      </p:sp>
      <p:sp>
        <p:nvSpPr>
          <p:cNvPr id="3" name="Content Placeholder 2"/>
          <p:cNvSpPr>
            <a:spLocks noGrp="1"/>
          </p:cNvSpPr>
          <p:nvPr>
            <p:ph idx="1"/>
          </p:nvPr>
        </p:nvSpPr>
        <p:spPr>
          <a:xfrm>
            <a:off x="838200" y="1096124"/>
            <a:ext cx="10515600" cy="4183340"/>
          </a:xfrm>
          <a:no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07000"/>
              </a:lnSpc>
              <a:spcBef>
                <a:spcPts val="200"/>
              </a:spcBef>
              <a:buNone/>
            </a:pPr>
            <a:endPar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Bef>
                <a:spcPts val="200"/>
              </a:spcBef>
              <a:buFontTx/>
              <a:buChar char="-"/>
            </a:pPr>
            <a:endParaRPr lang="en-GB" sz="2000"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b="1" i="0" u="none" strike="noStrike"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7000"/>
              </a:lnSpc>
              <a:spcBef>
                <a:spcPts val="200"/>
              </a:spcBef>
              <a:buNone/>
            </a:pPr>
            <a:endParaRPr lang="en-GB" sz="2000" dirty="0">
              <a:solidFill>
                <a:srgbClr val="FF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B88F7F8-ACC4-4BD2-8CD1-3ED97BFF7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77" y="5665356"/>
            <a:ext cx="2177292" cy="1059636"/>
          </a:xfrm>
          <a:prstGeom prst="rect">
            <a:avLst/>
          </a:prstGeom>
        </p:spPr>
      </p:pic>
      <p:sp>
        <p:nvSpPr>
          <p:cNvPr id="6" name="Content Placeholder 2">
            <a:extLst>
              <a:ext uri="{FF2B5EF4-FFF2-40B4-BE49-F238E27FC236}">
                <a16:creationId xmlns:a16="http://schemas.microsoft.com/office/drawing/2014/main" id="{91543A12-3A9E-4724-9097-1153B6B23856}"/>
              </a:ext>
            </a:extLst>
          </p:cNvPr>
          <p:cNvSpPr txBox="1">
            <a:spLocks/>
          </p:cNvSpPr>
          <p:nvPr/>
        </p:nvSpPr>
        <p:spPr>
          <a:xfrm>
            <a:off x="838200" y="2820813"/>
            <a:ext cx="10515600" cy="277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79790B-769F-CCF4-C683-B59009FEBE7D}"/>
              </a:ext>
            </a:extLst>
          </p:cNvPr>
          <p:cNvSpPr txBox="1"/>
          <p:nvPr/>
        </p:nvSpPr>
        <p:spPr>
          <a:xfrm>
            <a:off x="684785" y="1393870"/>
            <a:ext cx="10669015" cy="923330"/>
          </a:xfrm>
          <a:prstGeom prst="rect">
            <a:avLst/>
          </a:prstGeom>
          <a:noFill/>
        </p:spPr>
        <p:txBody>
          <a:bodyPr wrap="square">
            <a:spAutoFit/>
          </a:bodyPr>
          <a:lstStyle/>
          <a:p>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Outputs</a:t>
            </a:r>
            <a:endParaRPr lang="en-GB" sz="1800" b="1" dirty="0">
              <a:solidFill>
                <a:srgbClr val="9FAEE5"/>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800" b="0" i="0" u="none" strike="noStrike" baseline="0" dirty="0">
                <a:solidFill>
                  <a:srgbClr val="45474A"/>
                </a:solidFill>
                <a:latin typeface="Open Sans" panose="020B0606030504020204" pitchFamily="34" charset="0"/>
                <a:ea typeface="Open Sans" panose="020B0606030504020204" pitchFamily="34" charset="0"/>
                <a:cs typeface="Open Sans" panose="020B0606030504020204" pitchFamily="34" charset="0"/>
              </a:rPr>
              <a:t>500 traders participating in ‘covid-secure’ training</a:t>
            </a:r>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5BE0D2D-463D-39AA-07C0-EA6E9622D222}"/>
              </a:ext>
            </a:extLst>
          </p:cNvPr>
          <p:cNvSpPr txBox="1"/>
          <p:nvPr/>
        </p:nvSpPr>
        <p:spPr>
          <a:xfrm>
            <a:off x="684785" y="2959514"/>
            <a:ext cx="10669015" cy="3139321"/>
          </a:xfrm>
          <a:prstGeom prst="rect">
            <a:avLst/>
          </a:prstGeom>
          <a:noFill/>
        </p:spPr>
        <p:txBody>
          <a:bodyPr wrap="square">
            <a:spAutoFit/>
          </a:bodyPr>
          <a:lstStyle/>
          <a:p>
            <a:r>
              <a:rPr lang="en-GB" b="1" dirty="0">
                <a:solidFill>
                  <a:srgbClr val="9FAEE5"/>
                </a:solidFill>
                <a:latin typeface="Open Sans" panose="020B0606030504020204" pitchFamily="34" charset="0"/>
                <a:ea typeface="Open Sans" panose="020B0606030504020204" pitchFamily="34" charset="0"/>
                <a:cs typeface="Open Sans" panose="020B0606030504020204" pitchFamily="34" charset="0"/>
              </a:rPr>
              <a:t>Initial thoughts</a:t>
            </a:r>
            <a:endParaRPr lang="en-GB" sz="1800" b="1" dirty="0">
              <a:solidFill>
                <a:srgbClr val="9FAEE5"/>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With Covid-19 restrictions lifted (at the time) was there still a need for training?</a:t>
            </a:r>
          </a:p>
          <a:p>
            <a:pPr marL="285750" indent="-285750">
              <a:buFont typeface="Arial" panose="020B0604020202020204" pitchFamily="34" charset="0"/>
              <a:buChar char="•"/>
            </a:pPr>
            <a:endParaRPr lang="en-GB"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Did Kent businesses want training at all, and if so in what format?</a:t>
            </a:r>
          </a:p>
          <a:p>
            <a:pPr marL="285750" indent="-285750">
              <a:buFont typeface="Arial" panose="020B0604020202020204" pitchFamily="34" charset="0"/>
              <a:buChar char="•"/>
            </a:pPr>
            <a:endParaRPr lang="en-GB" dirty="0">
              <a:solidFill>
                <a:srgbClr val="45474A"/>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8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We need to understand if certain demographics lack the confidence to have work done in their homes, whether this be essential or planned maintenance.</a:t>
            </a:r>
          </a:p>
          <a:p>
            <a:pPr marL="285750" indent="-285750">
              <a:buFont typeface="Arial" panose="020B0604020202020204" pitchFamily="34" charset="0"/>
              <a:buChar char="•"/>
            </a:pPr>
            <a:endParaRPr lang="en-GB" sz="18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GB" dirty="0">
                <a:solidFill>
                  <a:schemeClr val="tx1">
                    <a:lumMod val="65000"/>
                    <a:lumOff val="35000"/>
                  </a:schemeClr>
                </a:solidFill>
                <a:latin typeface="Arial" panose="020B0604020202020204" pitchFamily="34" charset="0"/>
                <a:ea typeface="Times New Roman" panose="02020603050405020304" pitchFamily="18" charset="0"/>
              </a:rPr>
              <a:t>Did</a:t>
            </a:r>
            <a:r>
              <a:rPr lang="en-GB" sz="1800" dirty="0">
                <a:solidFill>
                  <a:schemeClr val="tx1">
                    <a:lumMod val="65000"/>
                    <a:lumOff val="35000"/>
                  </a:schemeClr>
                </a:solidFill>
                <a:effectLst/>
                <a:latin typeface="Arial" panose="020B0604020202020204" pitchFamily="34" charset="0"/>
                <a:ea typeface="Times New Roman" panose="02020603050405020304" pitchFamily="18" charset="0"/>
              </a:rPr>
              <a:t> residents have any minimum expectations of tradespeople relating to COVID-19 safety?</a:t>
            </a:r>
            <a:endParaRPr lang="en-GB" sz="180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19819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1DCEFCC-EDA3-470F-BFA1-F8B3E8E94CCC}"/>
              </a:ext>
            </a:extLst>
          </p:cNvPr>
          <p:cNvSpPr txBox="1">
            <a:spLocks noGrp="1"/>
          </p:cNvSpPr>
          <p:nvPr>
            <p:ph type="title" idx="4294967295"/>
          </p:nvPr>
        </p:nvSpPr>
        <p:spPr>
          <a:xfrm>
            <a:off x="814662" y="258961"/>
            <a:ext cx="987851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6699"/>
                </a:solidFill>
                <a:effectLst/>
                <a:uLnTx/>
                <a:uFillTx/>
                <a:latin typeface="+mn-lt"/>
                <a:ea typeface="+mn-ea"/>
                <a:cs typeface="+mn-cs"/>
              </a:rPr>
              <a:t>Perceptions of allowing</a:t>
            </a:r>
            <a:r>
              <a:rPr lang="en-GB" sz="2400" dirty="0">
                <a:solidFill>
                  <a:srgbClr val="006699"/>
                </a:solidFill>
                <a:latin typeface="+mn-lt"/>
                <a:ea typeface="+mn-ea"/>
                <a:cs typeface="+mn-cs"/>
              </a:rPr>
              <a:t> tradespeople into homes</a:t>
            </a:r>
            <a:endParaRPr kumimoji="0" lang="en-GB" sz="2400" b="0" i="1" u="none" strike="noStrike" kern="1200" cap="none" spc="0" normalizeH="0" baseline="0" noProof="0" dirty="0">
              <a:ln>
                <a:noFill/>
              </a:ln>
              <a:solidFill>
                <a:srgbClr val="006699"/>
              </a:solidFill>
              <a:effectLst/>
              <a:uLnTx/>
              <a:uFillTx/>
              <a:latin typeface="+mn-lt"/>
              <a:ea typeface="+mn-ea"/>
              <a:cs typeface="+mn-cs"/>
            </a:endParaRPr>
          </a:p>
        </p:txBody>
      </p:sp>
      <p:sp>
        <p:nvSpPr>
          <p:cNvPr id="7" name="TextBox 6">
            <a:extLst>
              <a:ext uri="{FF2B5EF4-FFF2-40B4-BE49-F238E27FC236}">
                <a16:creationId xmlns:a16="http://schemas.microsoft.com/office/drawing/2014/main" id="{AB08BC22-2D9E-43FE-A8DF-B1713321373F}"/>
              </a:ext>
            </a:extLst>
          </p:cNvPr>
          <p:cNvSpPr txBox="1"/>
          <p:nvPr/>
        </p:nvSpPr>
        <p:spPr>
          <a:xfrm>
            <a:off x="551384" y="6597352"/>
            <a:ext cx="5312321" cy="261610"/>
          </a:xfrm>
          <a:prstGeom prst="rect">
            <a:avLst/>
          </a:prstGeom>
          <a:noFill/>
        </p:spPr>
        <p:txBody>
          <a:bodyPr wrap="square" rtlCol="0">
            <a:spAutoFit/>
          </a:bodyPr>
          <a:lstStyle/>
          <a:p>
            <a:r>
              <a:rPr lang="en-GB" sz="1100" i="1" dirty="0"/>
              <a:t>Base: all answering (1,075)</a:t>
            </a:r>
          </a:p>
        </p:txBody>
      </p:sp>
      <p:sp>
        <p:nvSpPr>
          <p:cNvPr id="29" name="TextBox 28">
            <a:extLst>
              <a:ext uri="{FF2B5EF4-FFF2-40B4-BE49-F238E27FC236}">
                <a16:creationId xmlns:a16="http://schemas.microsoft.com/office/drawing/2014/main" id="{C12E9FBD-F0FF-44C5-B87D-A8C812E01230}"/>
              </a:ext>
            </a:extLst>
          </p:cNvPr>
          <p:cNvSpPr txBox="1"/>
          <p:nvPr/>
        </p:nvSpPr>
        <p:spPr>
          <a:xfrm>
            <a:off x="834154" y="839034"/>
            <a:ext cx="10662446" cy="86177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1500" dirty="0"/>
              <a:t>Just over six in ten indicated they would be happy to let tradespeople into their home for improvements and/or repairs.</a:t>
            </a:r>
          </a:p>
          <a:p>
            <a:pPr marL="285750" indent="-285750">
              <a:spcBef>
                <a:spcPts val="600"/>
              </a:spcBef>
              <a:buFont typeface="Arial" panose="020B0604020202020204" pitchFamily="34" charset="0"/>
              <a:buChar char="•"/>
            </a:pPr>
            <a:r>
              <a:rPr lang="en-GB" sz="1500" dirty="0"/>
              <a:t>The proportion comfortable is highest amongst male residents and residents aged 75 &amp; over. Perceived comfort is lowest amongst residents aged 16-34.</a:t>
            </a:r>
          </a:p>
        </p:txBody>
      </p:sp>
      <p:sp>
        <p:nvSpPr>
          <p:cNvPr id="3" name="Slide Number Placeholder 2">
            <a:extLst>
              <a:ext uri="{FF2B5EF4-FFF2-40B4-BE49-F238E27FC236}">
                <a16:creationId xmlns:a16="http://schemas.microsoft.com/office/drawing/2014/main" id="{2A4D0F5D-8699-49F3-8C12-E43C43B9318B}"/>
              </a:ext>
            </a:extLst>
          </p:cNvPr>
          <p:cNvSpPr>
            <a:spLocks noGrp="1"/>
          </p:cNvSpPr>
          <p:nvPr>
            <p:ph type="sldNum" sz="quarter" idx="12"/>
          </p:nvPr>
        </p:nvSpPr>
        <p:spPr>
          <a:xfrm>
            <a:off x="9401472" y="638132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53AE65-1BB1-419D-9F3D-CD03B125C029}" type="slidenum">
              <a:rPr lang="en-GB" altLang="en-US" smtClean="0"/>
              <a:pPr/>
              <a:t>7</a:t>
            </a:fld>
            <a:endParaRPr lang="en-GB" dirty="0"/>
          </a:p>
        </p:txBody>
      </p:sp>
      <p:sp>
        <p:nvSpPr>
          <p:cNvPr id="10" name="TextBox 9" descr="How important is it to you, if at all, that your council prioritises the following actions? % Extremely / very important">
            <a:extLst>
              <a:ext uri="{FF2B5EF4-FFF2-40B4-BE49-F238E27FC236}">
                <a16:creationId xmlns:a16="http://schemas.microsoft.com/office/drawing/2014/main" id="{A9A0F4FF-0844-457D-9E14-A7C059110F37}"/>
              </a:ext>
            </a:extLst>
          </p:cNvPr>
          <p:cNvSpPr txBox="1"/>
          <p:nvPr/>
        </p:nvSpPr>
        <p:spPr>
          <a:xfrm>
            <a:off x="1415481" y="1753071"/>
            <a:ext cx="10519990" cy="307777"/>
          </a:xfrm>
          <a:prstGeom prst="rect">
            <a:avLst/>
          </a:prstGeom>
          <a:noFill/>
        </p:spPr>
        <p:txBody>
          <a:bodyPr wrap="square" rtlCol="0">
            <a:spAutoFit/>
          </a:bodyPr>
          <a:lstStyle/>
          <a:p>
            <a:pPr algn="r"/>
            <a:r>
              <a:rPr lang="en-GB" sz="1400" b="1" i="1" dirty="0"/>
              <a:t>Which of the following best describes how you feel about letting tradespeople into your home now coronavirus restrictions have been lifted?</a:t>
            </a:r>
          </a:p>
        </p:txBody>
      </p:sp>
      <p:graphicFrame>
        <p:nvGraphicFramePr>
          <p:cNvPr id="14" name="Chart 13" descr="Thinking back to the beginning of the year, before the Coronavirus pandemic, how often would you say you did the following? Transport / leisure / work by age&#10;">
            <a:extLst>
              <a:ext uri="{FF2B5EF4-FFF2-40B4-BE49-F238E27FC236}">
                <a16:creationId xmlns:a16="http://schemas.microsoft.com/office/drawing/2014/main" id="{F93C0005-CAF4-484E-823A-FC4775DFAC1E}"/>
              </a:ext>
            </a:extLst>
          </p:cNvPr>
          <p:cNvGraphicFramePr/>
          <p:nvPr/>
        </p:nvGraphicFramePr>
        <p:xfrm>
          <a:off x="5764392" y="3080692"/>
          <a:ext cx="5444176" cy="3200894"/>
        </p:xfrm>
        <a:graphic>
          <a:graphicData uri="http://schemas.openxmlformats.org/drawingml/2006/chart">
            <c:chart xmlns:c="http://schemas.openxmlformats.org/drawingml/2006/chart" xmlns:r="http://schemas.openxmlformats.org/officeDocument/2006/relationships" r:id="rId3"/>
          </a:graphicData>
        </a:graphic>
      </p:graphicFrame>
      <p:sp>
        <p:nvSpPr>
          <p:cNvPr id="2" name="Arrow: Right 1">
            <a:extLst>
              <a:ext uri="{FF2B5EF4-FFF2-40B4-BE49-F238E27FC236}">
                <a16:creationId xmlns:a16="http://schemas.microsoft.com/office/drawing/2014/main" id="{1DD7E1DF-9D4C-46AF-AE5E-358362595EA6}"/>
              </a:ext>
            </a:extLst>
          </p:cNvPr>
          <p:cNvSpPr/>
          <p:nvPr/>
        </p:nvSpPr>
        <p:spPr>
          <a:xfrm>
            <a:off x="5396868" y="4149080"/>
            <a:ext cx="1491220" cy="648072"/>
          </a:xfrm>
          <a:prstGeom prst="rightArrow">
            <a:avLst/>
          </a:prstGeom>
          <a:solidFill>
            <a:schemeClr val="tx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2" name="Object 6">
            <a:extLst>
              <a:ext uri="{FF2B5EF4-FFF2-40B4-BE49-F238E27FC236}">
                <a16:creationId xmlns:a16="http://schemas.microsoft.com/office/drawing/2014/main" id="{3C742E65-484F-41EC-BD9B-4EB5A3BED8FF}"/>
              </a:ext>
            </a:extLst>
          </p:cNvPr>
          <p:cNvGraphicFramePr>
            <a:graphicFrameLocks noChangeAspect="1"/>
          </p:cNvGraphicFramePr>
          <p:nvPr>
            <p:extLst>
              <p:ext uri="{D42A27DB-BD31-4B8C-83A1-F6EECF244321}">
                <p14:modId xmlns:p14="http://schemas.microsoft.com/office/powerpoint/2010/main" val="1342064931"/>
              </p:ext>
            </p:extLst>
          </p:nvPr>
        </p:nvGraphicFramePr>
        <p:xfrm>
          <a:off x="922161" y="2138977"/>
          <a:ext cx="4299241" cy="3562196"/>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Rounded Corners 3">
            <a:extLst>
              <a:ext uri="{FF2B5EF4-FFF2-40B4-BE49-F238E27FC236}">
                <a16:creationId xmlns:a16="http://schemas.microsoft.com/office/drawing/2014/main" id="{F0E13838-3CCB-4BD3-A57F-586B686E6273}"/>
              </a:ext>
            </a:extLst>
          </p:cNvPr>
          <p:cNvSpPr/>
          <p:nvPr/>
        </p:nvSpPr>
        <p:spPr>
          <a:xfrm>
            <a:off x="7319054" y="2375307"/>
            <a:ext cx="3479225" cy="52565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 I would be happy to let tradespeople into the home for improvements and/or repairs</a:t>
            </a:r>
            <a:endParaRPr lang="en-GB" sz="1400" dirty="0"/>
          </a:p>
        </p:txBody>
      </p:sp>
      <p:cxnSp>
        <p:nvCxnSpPr>
          <p:cNvPr id="6" name="Straight Connector 5">
            <a:extLst>
              <a:ext uri="{FF2B5EF4-FFF2-40B4-BE49-F238E27FC236}">
                <a16:creationId xmlns:a16="http://schemas.microsoft.com/office/drawing/2014/main" id="{A945732F-0451-420D-B1EB-2A64F0F30D38}"/>
              </a:ext>
            </a:extLst>
          </p:cNvPr>
          <p:cNvCxnSpPr/>
          <p:nvPr/>
        </p:nvCxnSpPr>
        <p:spPr>
          <a:xfrm flipV="1">
            <a:off x="4583832" y="3068960"/>
            <a:ext cx="288032" cy="72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1E38A03-7262-4DAB-9B49-3735EC29206A}"/>
              </a:ext>
            </a:extLst>
          </p:cNvPr>
          <p:cNvSpPr/>
          <p:nvPr/>
        </p:nvSpPr>
        <p:spPr>
          <a:xfrm>
            <a:off x="5680223" y="6422539"/>
            <a:ext cx="5312321" cy="233876"/>
          </a:xfrm>
          <a:prstGeom prst="rect">
            <a:avLst/>
          </a:prstGeom>
          <a:noFill/>
          <a:ln w="28575">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Significantly </a:t>
            </a:r>
            <a:r>
              <a:rPr lang="en-GB" sz="1200" b="1" dirty="0">
                <a:solidFill>
                  <a:schemeClr val="tx1"/>
                </a:solidFill>
              </a:rPr>
              <a:t>higher</a:t>
            </a:r>
            <a:r>
              <a:rPr lang="en-GB" sz="1200" dirty="0">
                <a:solidFill>
                  <a:schemeClr val="tx1"/>
                </a:solidFill>
              </a:rPr>
              <a:t> % than other gender / age groups at 95% confidence level</a:t>
            </a:r>
          </a:p>
        </p:txBody>
      </p:sp>
      <p:sp>
        <p:nvSpPr>
          <p:cNvPr id="19" name="Rectangle 18">
            <a:extLst>
              <a:ext uri="{FF2B5EF4-FFF2-40B4-BE49-F238E27FC236}">
                <a16:creationId xmlns:a16="http://schemas.microsoft.com/office/drawing/2014/main" id="{1973BCD9-DBD8-4DF6-84A6-C0FFFED138DB}"/>
              </a:ext>
            </a:extLst>
          </p:cNvPr>
          <p:cNvSpPr/>
          <p:nvPr/>
        </p:nvSpPr>
        <p:spPr>
          <a:xfrm>
            <a:off x="10200456" y="3212976"/>
            <a:ext cx="465122" cy="279571"/>
          </a:xfrm>
          <a:prstGeom prst="rect">
            <a:avLst/>
          </a:prstGeom>
          <a:noFill/>
          <a:ln w="28575">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tx1"/>
              </a:solidFill>
            </a:endParaRPr>
          </a:p>
        </p:txBody>
      </p:sp>
      <p:sp>
        <p:nvSpPr>
          <p:cNvPr id="20" name="Rectangle 19">
            <a:extLst>
              <a:ext uri="{FF2B5EF4-FFF2-40B4-BE49-F238E27FC236}">
                <a16:creationId xmlns:a16="http://schemas.microsoft.com/office/drawing/2014/main" id="{F22183DD-D3A8-4CEB-B18E-B6375506CC1A}"/>
              </a:ext>
            </a:extLst>
          </p:cNvPr>
          <p:cNvSpPr/>
          <p:nvPr/>
        </p:nvSpPr>
        <p:spPr>
          <a:xfrm>
            <a:off x="10305861" y="5824652"/>
            <a:ext cx="465122" cy="279571"/>
          </a:xfrm>
          <a:prstGeom prst="rect">
            <a:avLst/>
          </a:prstGeom>
          <a:noFill/>
          <a:ln w="28575">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tx1"/>
              </a:solidFill>
            </a:endParaRPr>
          </a:p>
        </p:txBody>
      </p:sp>
    </p:spTree>
    <p:extLst>
      <p:ext uri="{BB962C8B-B14F-4D97-AF65-F5344CB8AC3E}">
        <p14:creationId xmlns:p14="http://schemas.microsoft.com/office/powerpoint/2010/main" val="3409533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1DCEFCC-EDA3-470F-BFA1-F8B3E8E94CCC}"/>
              </a:ext>
            </a:extLst>
          </p:cNvPr>
          <p:cNvSpPr txBox="1">
            <a:spLocks noGrp="1"/>
          </p:cNvSpPr>
          <p:nvPr>
            <p:ph type="title" idx="4294967295"/>
          </p:nvPr>
        </p:nvSpPr>
        <p:spPr>
          <a:xfrm>
            <a:off x="814662" y="258961"/>
            <a:ext cx="987851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6699"/>
                </a:solidFill>
                <a:effectLst/>
                <a:uLnTx/>
                <a:uFillTx/>
                <a:latin typeface="+mn-lt"/>
                <a:ea typeface="+mn-ea"/>
                <a:cs typeface="+mn-cs"/>
              </a:rPr>
              <a:t>Preferred precautions for tradespeople</a:t>
            </a:r>
            <a:endParaRPr kumimoji="0" lang="en-GB" sz="2400" b="0" i="1" u="none" strike="noStrike" kern="1200" cap="none" spc="0" normalizeH="0" baseline="0" noProof="0" dirty="0">
              <a:ln>
                <a:noFill/>
              </a:ln>
              <a:solidFill>
                <a:srgbClr val="006699"/>
              </a:solidFill>
              <a:effectLst/>
              <a:uLnTx/>
              <a:uFillTx/>
              <a:latin typeface="+mn-lt"/>
              <a:ea typeface="+mn-ea"/>
              <a:cs typeface="+mn-cs"/>
            </a:endParaRPr>
          </a:p>
        </p:txBody>
      </p:sp>
      <p:sp>
        <p:nvSpPr>
          <p:cNvPr id="7" name="TextBox 6">
            <a:extLst>
              <a:ext uri="{FF2B5EF4-FFF2-40B4-BE49-F238E27FC236}">
                <a16:creationId xmlns:a16="http://schemas.microsoft.com/office/drawing/2014/main" id="{AB08BC22-2D9E-43FE-A8DF-B1713321373F}"/>
              </a:ext>
            </a:extLst>
          </p:cNvPr>
          <p:cNvSpPr txBox="1"/>
          <p:nvPr/>
        </p:nvSpPr>
        <p:spPr>
          <a:xfrm>
            <a:off x="551384" y="6597352"/>
            <a:ext cx="5312321" cy="261610"/>
          </a:xfrm>
          <a:prstGeom prst="rect">
            <a:avLst/>
          </a:prstGeom>
          <a:noFill/>
        </p:spPr>
        <p:txBody>
          <a:bodyPr wrap="square" rtlCol="0">
            <a:spAutoFit/>
          </a:bodyPr>
          <a:lstStyle/>
          <a:p>
            <a:r>
              <a:rPr lang="en-GB" sz="1100" i="1" dirty="0"/>
              <a:t>Base: all answering (1,075)</a:t>
            </a:r>
          </a:p>
        </p:txBody>
      </p:sp>
      <p:sp>
        <p:nvSpPr>
          <p:cNvPr id="29" name="TextBox 28">
            <a:extLst>
              <a:ext uri="{FF2B5EF4-FFF2-40B4-BE49-F238E27FC236}">
                <a16:creationId xmlns:a16="http://schemas.microsoft.com/office/drawing/2014/main" id="{C12E9FBD-F0FF-44C5-B87D-A8C812E01230}"/>
              </a:ext>
            </a:extLst>
          </p:cNvPr>
          <p:cNvSpPr txBox="1"/>
          <p:nvPr/>
        </p:nvSpPr>
        <p:spPr>
          <a:xfrm>
            <a:off x="834154" y="852618"/>
            <a:ext cx="10825954" cy="55399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1500" dirty="0"/>
              <a:t>Just over half (52%) would prefer tradespeople to wear face masks and other essential PPE when entering their home for improvements or repairs. Just under a third (31%) would like tradespeople to conduct a cleaning down regime..</a:t>
            </a:r>
          </a:p>
        </p:txBody>
      </p:sp>
      <p:sp>
        <p:nvSpPr>
          <p:cNvPr id="3" name="Slide Number Placeholder 2">
            <a:extLst>
              <a:ext uri="{FF2B5EF4-FFF2-40B4-BE49-F238E27FC236}">
                <a16:creationId xmlns:a16="http://schemas.microsoft.com/office/drawing/2014/main" id="{2A4D0F5D-8699-49F3-8C12-E43C43B9318B}"/>
              </a:ext>
            </a:extLst>
          </p:cNvPr>
          <p:cNvSpPr>
            <a:spLocks noGrp="1"/>
          </p:cNvSpPr>
          <p:nvPr>
            <p:ph type="sldNum" sz="quarter" idx="12"/>
          </p:nvPr>
        </p:nvSpPr>
        <p:spPr>
          <a:xfrm>
            <a:off x="9401472" y="638132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53AE65-1BB1-419D-9F3D-CD03B125C029}" type="slidenum">
              <a:rPr lang="en-GB" altLang="en-US" smtClean="0"/>
              <a:pPr/>
              <a:t>8</a:t>
            </a:fld>
            <a:endParaRPr lang="en-GB" dirty="0"/>
          </a:p>
        </p:txBody>
      </p:sp>
      <p:sp>
        <p:nvSpPr>
          <p:cNvPr id="10" name="TextBox 9" descr="How important is it to you, if at all, that your council prioritises the following actions? % Extremely / very important">
            <a:extLst>
              <a:ext uri="{FF2B5EF4-FFF2-40B4-BE49-F238E27FC236}">
                <a16:creationId xmlns:a16="http://schemas.microsoft.com/office/drawing/2014/main" id="{A9A0F4FF-0844-457D-9E14-A7C059110F37}"/>
              </a:ext>
            </a:extLst>
          </p:cNvPr>
          <p:cNvSpPr txBox="1"/>
          <p:nvPr/>
        </p:nvSpPr>
        <p:spPr>
          <a:xfrm>
            <a:off x="5663952" y="1969676"/>
            <a:ext cx="6336704" cy="523220"/>
          </a:xfrm>
          <a:prstGeom prst="rect">
            <a:avLst/>
          </a:prstGeom>
          <a:noFill/>
        </p:spPr>
        <p:txBody>
          <a:bodyPr wrap="square" rtlCol="0">
            <a:spAutoFit/>
          </a:bodyPr>
          <a:lstStyle/>
          <a:p>
            <a:pPr algn="r"/>
            <a:r>
              <a:rPr lang="en-GB" sz="1400" b="1" i="1" dirty="0"/>
              <a:t>If you needed a tradesperson to come into the home for improvements or repairs, which, if any, of the following precautions would you like them to take?</a:t>
            </a:r>
          </a:p>
        </p:txBody>
      </p:sp>
      <p:graphicFrame>
        <p:nvGraphicFramePr>
          <p:cNvPr id="11" name="Chart 10" descr="Thinking back to the beginning of the year, before the Coronavirus pandemic, how often would you say you did the following? Transport / leisure / work by age&#10;">
            <a:extLst>
              <a:ext uri="{FF2B5EF4-FFF2-40B4-BE49-F238E27FC236}">
                <a16:creationId xmlns:a16="http://schemas.microsoft.com/office/drawing/2014/main" id="{387FD85A-0D7C-4E8D-8F84-38EE79D4AD38}"/>
              </a:ext>
            </a:extLst>
          </p:cNvPr>
          <p:cNvGraphicFramePr/>
          <p:nvPr>
            <p:extLst>
              <p:ext uri="{D42A27DB-BD31-4B8C-83A1-F6EECF244321}">
                <p14:modId xmlns:p14="http://schemas.microsoft.com/office/powerpoint/2010/main" val="840526663"/>
              </p:ext>
            </p:extLst>
          </p:nvPr>
        </p:nvGraphicFramePr>
        <p:xfrm>
          <a:off x="814662" y="2723540"/>
          <a:ext cx="9878518" cy="28855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2082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1DCEFCC-EDA3-470F-BFA1-F8B3E8E94CCC}"/>
              </a:ext>
            </a:extLst>
          </p:cNvPr>
          <p:cNvSpPr txBox="1">
            <a:spLocks noGrp="1"/>
          </p:cNvSpPr>
          <p:nvPr>
            <p:ph type="title" idx="4294967295"/>
          </p:nvPr>
        </p:nvSpPr>
        <p:spPr>
          <a:xfrm>
            <a:off x="814662" y="258961"/>
            <a:ext cx="987851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6699"/>
                </a:solidFill>
                <a:effectLst/>
                <a:uLnTx/>
                <a:uFillTx/>
                <a:latin typeface="+mn-lt"/>
                <a:ea typeface="+mn-ea"/>
                <a:cs typeface="+mn-cs"/>
              </a:rPr>
              <a:t>Likelihood of choosing a Covid-19 accredited company</a:t>
            </a:r>
            <a:endParaRPr kumimoji="0" lang="en-GB" sz="2400" b="0" i="1" u="none" strike="noStrike" kern="1200" cap="none" spc="0" normalizeH="0" baseline="0" noProof="0" dirty="0">
              <a:ln>
                <a:noFill/>
              </a:ln>
              <a:solidFill>
                <a:srgbClr val="006699"/>
              </a:solidFill>
              <a:effectLst/>
              <a:uLnTx/>
              <a:uFillTx/>
              <a:latin typeface="+mn-lt"/>
              <a:ea typeface="+mn-ea"/>
              <a:cs typeface="+mn-cs"/>
            </a:endParaRPr>
          </a:p>
        </p:txBody>
      </p:sp>
      <p:sp>
        <p:nvSpPr>
          <p:cNvPr id="7" name="TextBox 6">
            <a:extLst>
              <a:ext uri="{FF2B5EF4-FFF2-40B4-BE49-F238E27FC236}">
                <a16:creationId xmlns:a16="http://schemas.microsoft.com/office/drawing/2014/main" id="{AB08BC22-2D9E-43FE-A8DF-B1713321373F}"/>
              </a:ext>
            </a:extLst>
          </p:cNvPr>
          <p:cNvSpPr txBox="1"/>
          <p:nvPr/>
        </p:nvSpPr>
        <p:spPr>
          <a:xfrm>
            <a:off x="551384" y="6597352"/>
            <a:ext cx="5312321" cy="261610"/>
          </a:xfrm>
          <a:prstGeom prst="rect">
            <a:avLst/>
          </a:prstGeom>
          <a:noFill/>
        </p:spPr>
        <p:txBody>
          <a:bodyPr wrap="square" rtlCol="0">
            <a:spAutoFit/>
          </a:bodyPr>
          <a:lstStyle/>
          <a:p>
            <a:r>
              <a:rPr lang="en-GB" sz="1100" i="1" dirty="0"/>
              <a:t>Base: all answering (1,075)</a:t>
            </a:r>
          </a:p>
        </p:txBody>
      </p:sp>
      <p:sp>
        <p:nvSpPr>
          <p:cNvPr id="29" name="TextBox 28">
            <a:extLst>
              <a:ext uri="{FF2B5EF4-FFF2-40B4-BE49-F238E27FC236}">
                <a16:creationId xmlns:a16="http://schemas.microsoft.com/office/drawing/2014/main" id="{C12E9FBD-F0FF-44C5-B87D-A8C812E01230}"/>
              </a:ext>
            </a:extLst>
          </p:cNvPr>
          <p:cNvSpPr txBox="1"/>
          <p:nvPr/>
        </p:nvSpPr>
        <p:spPr>
          <a:xfrm>
            <a:off x="834154" y="852618"/>
            <a:ext cx="10662446" cy="86177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1500" dirty="0"/>
              <a:t>Just under half (48%) indicated they would be more likely to choose a company with a Covid-19 accreditation; 30% indicated it doesn’t not matter either way.</a:t>
            </a:r>
          </a:p>
          <a:p>
            <a:pPr marL="285750" indent="-285750">
              <a:spcBef>
                <a:spcPts val="600"/>
              </a:spcBef>
              <a:buFont typeface="Arial" panose="020B0604020202020204" pitchFamily="34" charset="0"/>
              <a:buChar char="•"/>
            </a:pPr>
            <a:r>
              <a:rPr lang="en-GB" sz="1500" dirty="0"/>
              <a:t>There are no significant differences in perceived influence by gender or age.</a:t>
            </a:r>
          </a:p>
        </p:txBody>
      </p:sp>
      <p:sp>
        <p:nvSpPr>
          <p:cNvPr id="3" name="Slide Number Placeholder 2">
            <a:extLst>
              <a:ext uri="{FF2B5EF4-FFF2-40B4-BE49-F238E27FC236}">
                <a16:creationId xmlns:a16="http://schemas.microsoft.com/office/drawing/2014/main" id="{2A4D0F5D-8699-49F3-8C12-E43C43B9318B}"/>
              </a:ext>
            </a:extLst>
          </p:cNvPr>
          <p:cNvSpPr>
            <a:spLocks noGrp="1"/>
          </p:cNvSpPr>
          <p:nvPr>
            <p:ph type="sldNum" sz="quarter" idx="12"/>
          </p:nvPr>
        </p:nvSpPr>
        <p:spPr>
          <a:xfrm>
            <a:off x="9401472" y="638132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53AE65-1BB1-419D-9F3D-CD03B125C029}" type="slidenum">
              <a:rPr lang="en-GB" altLang="en-US" smtClean="0"/>
              <a:pPr/>
              <a:t>9</a:t>
            </a:fld>
            <a:endParaRPr lang="en-GB" dirty="0"/>
          </a:p>
        </p:txBody>
      </p:sp>
      <p:sp>
        <p:nvSpPr>
          <p:cNvPr id="10" name="TextBox 9" descr="How important is it to you, if at all, that your council prioritises the following actions? % Extremely / very important">
            <a:extLst>
              <a:ext uri="{FF2B5EF4-FFF2-40B4-BE49-F238E27FC236}">
                <a16:creationId xmlns:a16="http://schemas.microsoft.com/office/drawing/2014/main" id="{A9A0F4FF-0844-457D-9E14-A7C059110F37}"/>
              </a:ext>
            </a:extLst>
          </p:cNvPr>
          <p:cNvSpPr txBox="1"/>
          <p:nvPr/>
        </p:nvSpPr>
        <p:spPr>
          <a:xfrm>
            <a:off x="5159896" y="1825660"/>
            <a:ext cx="6775574" cy="523220"/>
          </a:xfrm>
          <a:prstGeom prst="rect">
            <a:avLst/>
          </a:prstGeom>
          <a:noFill/>
        </p:spPr>
        <p:txBody>
          <a:bodyPr wrap="square" rtlCol="0">
            <a:spAutoFit/>
          </a:bodyPr>
          <a:lstStyle/>
          <a:p>
            <a:pPr algn="r"/>
            <a:r>
              <a:rPr lang="en-GB" sz="1400" b="1" i="1" dirty="0"/>
              <a:t>Do you think you would you be more likely to choose a company with an accredited mark to show they are Covid-19 safe over a trader who doesn’t have this accreditation?</a:t>
            </a:r>
          </a:p>
        </p:txBody>
      </p:sp>
      <p:graphicFrame>
        <p:nvGraphicFramePr>
          <p:cNvPr id="14" name="Chart 13" descr="Thinking back to the beginning of the year, before the Coronavirus pandemic, how often would you say you did the following? Transport / leisure / work by age&#10;">
            <a:extLst>
              <a:ext uri="{FF2B5EF4-FFF2-40B4-BE49-F238E27FC236}">
                <a16:creationId xmlns:a16="http://schemas.microsoft.com/office/drawing/2014/main" id="{F93C0005-CAF4-484E-823A-FC4775DFAC1E}"/>
              </a:ext>
            </a:extLst>
          </p:cNvPr>
          <p:cNvGraphicFramePr/>
          <p:nvPr/>
        </p:nvGraphicFramePr>
        <p:xfrm>
          <a:off x="6072046" y="3016697"/>
          <a:ext cx="5444176" cy="3364631"/>
        </p:xfrm>
        <a:graphic>
          <a:graphicData uri="http://schemas.openxmlformats.org/drawingml/2006/chart">
            <c:chart xmlns:c="http://schemas.openxmlformats.org/drawingml/2006/chart" xmlns:r="http://schemas.openxmlformats.org/officeDocument/2006/relationships" r:id="rId3"/>
          </a:graphicData>
        </a:graphic>
      </p:graphicFrame>
      <p:sp>
        <p:nvSpPr>
          <p:cNvPr id="2" name="Arrow: Right 1">
            <a:extLst>
              <a:ext uri="{FF2B5EF4-FFF2-40B4-BE49-F238E27FC236}">
                <a16:creationId xmlns:a16="http://schemas.microsoft.com/office/drawing/2014/main" id="{1DD7E1DF-9D4C-46AF-AE5E-358362595EA6}"/>
              </a:ext>
            </a:extLst>
          </p:cNvPr>
          <p:cNvSpPr/>
          <p:nvPr/>
        </p:nvSpPr>
        <p:spPr>
          <a:xfrm>
            <a:off x="5396868" y="3789040"/>
            <a:ext cx="1491220" cy="648072"/>
          </a:xfrm>
          <a:prstGeom prst="rightArrow">
            <a:avLst/>
          </a:prstGeom>
          <a:solidFill>
            <a:schemeClr val="tx1"/>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2" name="Object 6">
            <a:extLst>
              <a:ext uri="{FF2B5EF4-FFF2-40B4-BE49-F238E27FC236}">
                <a16:creationId xmlns:a16="http://schemas.microsoft.com/office/drawing/2014/main" id="{3C742E65-484F-41EC-BD9B-4EB5A3BED8FF}"/>
              </a:ext>
            </a:extLst>
          </p:cNvPr>
          <p:cNvGraphicFramePr>
            <a:graphicFrameLocks noChangeAspect="1"/>
          </p:cNvGraphicFramePr>
          <p:nvPr>
            <p:extLst>
              <p:ext uri="{D42A27DB-BD31-4B8C-83A1-F6EECF244321}">
                <p14:modId xmlns:p14="http://schemas.microsoft.com/office/powerpoint/2010/main" val="2237687958"/>
              </p:ext>
            </p:extLst>
          </p:nvPr>
        </p:nvGraphicFramePr>
        <p:xfrm>
          <a:off x="1129551" y="2348880"/>
          <a:ext cx="5198746" cy="4545139"/>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Rounded Corners 3">
            <a:extLst>
              <a:ext uri="{FF2B5EF4-FFF2-40B4-BE49-F238E27FC236}">
                <a16:creationId xmlns:a16="http://schemas.microsoft.com/office/drawing/2014/main" id="{F0E13838-3CCB-4BD3-A57F-586B686E6273}"/>
              </a:ext>
            </a:extLst>
          </p:cNvPr>
          <p:cNvSpPr/>
          <p:nvPr/>
        </p:nvSpPr>
        <p:spPr>
          <a:xfrm>
            <a:off x="8760463" y="2521518"/>
            <a:ext cx="814929" cy="34976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 Yes</a:t>
            </a:r>
            <a:endParaRPr lang="en-GB" sz="1400" dirty="0"/>
          </a:p>
        </p:txBody>
      </p:sp>
    </p:spTree>
    <p:extLst>
      <p:ext uri="{BB962C8B-B14F-4D97-AF65-F5344CB8AC3E}">
        <p14:creationId xmlns:p14="http://schemas.microsoft.com/office/powerpoint/2010/main" val="1804797090"/>
      </p:ext>
    </p:extLst>
  </p:cSld>
  <p:clrMapOvr>
    <a:masterClrMapping/>
  </p:clrMapOvr>
</p:sld>
</file>

<file path=ppt/theme/theme1.xml><?xml version="1.0" encoding="utf-8"?>
<a:theme xmlns:a="http://schemas.openxmlformats.org/drawingml/2006/main" name="Office Theme">
  <a:themeElements>
    <a:clrScheme name="France Channel England">
      <a:dk1>
        <a:sysClr val="windowText" lastClr="000000"/>
      </a:dk1>
      <a:lt1>
        <a:sysClr val="window" lastClr="FFFFFF"/>
      </a:lt1>
      <a:dk2>
        <a:srgbClr val="003399"/>
      </a:dk2>
      <a:lt2>
        <a:srgbClr val="9FAEE5"/>
      </a:lt2>
      <a:accent1>
        <a:srgbClr val="FFFF0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9B57D1E332FE46A2624C7AFC6517E2" ma:contentTypeVersion="18" ma:contentTypeDescription="Create a new document." ma:contentTypeScope="" ma:versionID="db1046b84bb781d645077391d9b2d4e9">
  <xsd:schema xmlns:xsd="http://www.w3.org/2001/XMLSchema" xmlns:xs="http://www.w3.org/2001/XMLSchema" xmlns:p="http://schemas.microsoft.com/office/2006/metadata/properties" xmlns:ns2="255efa8a-58a1-482a-9a60-ae0a1af79099" xmlns:ns3="7895cf06-315d-4b9f-b2a7-f366a6721ad6" targetNamespace="http://schemas.microsoft.com/office/2006/metadata/properties" ma:root="true" ma:fieldsID="806274532f046ce144ea0caac8e203f8" ns2:_="" ns3:_="">
    <xsd:import namespace="255efa8a-58a1-482a-9a60-ae0a1af79099"/>
    <xsd:import namespace="7895cf06-315d-4b9f-b2a7-f366a6721a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2:EllieTighe" minOccurs="0"/>
                <xsd:element ref="ns2:AnnaPeache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5efa8a-58a1-482a-9a60-ae0a1af790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dcaa168-3946-4766-811f-1efaec922cb1" ma:termSetId="09814cd3-568e-fe90-9814-8d621ff8fb84" ma:anchorId="fba54fb3-c3e1-fe81-a776-ca4b69148c4d" ma:open="true" ma:isKeyword="false">
      <xsd:complexType>
        <xsd:sequence>
          <xsd:element ref="pc:Terms" minOccurs="0" maxOccurs="1"/>
        </xsd:sequence>
      </xsd:complexType>
    </xsd:element>
    <xsd:element name="EllieTighe" ma:index="23" nillable="true" ma:displayName="Ellie Tighe" ma:description="Unassigned" ma:format="Dropdown" ma:internalName="EllieTighe">
      <xsd:simpleType>
        <xsd:restriction base="dms:Text">
          <xsd:maxLength value="255"/>
        </xsd:restriction>
      </xsd:simpleType>
    </xsd:element>
    <xsd:element name="AnnaPeachey" ma:index="24" nillable="true" ma:displayName="Anna Peachey" ma:format="Dropdown" ma:list="UserInfo" ma:SharePointGroup="0" ma:internalName="AnnaPeache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895cf06-315d-4b9f-b2a7-f366a6721ad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5efa8a-58a1-482a-9a60-ae0a1af79099">
      <Terms xmlns="http://schemas.microsoft.com/office/infopath/2007/PartnerControls"/>
    </lcf76f155ced4ddcb4097134ff3c332f>
    <EllieTighe xmlns="255efa8a-58a1-482a-9a60-ae0a1af79099" xsi:nil="true"/>
    <AnnaPeachey xmlns="255efa8a-58a1-482a-9a60-ae0a1af79099">
      <UserInfo>
        <DisplayName/>
        <AccountId xsi:nil="true"/>
        <AccountType/>
      </UserInfo>
    </AnnaPeachey>
  </documentManagement>
</p:properties>
</file>

<file path=customXml/itemProps1.xml><?xml version="1.0" encoding="utf-8"?>
<ds:datastoreItem xmlns:ds="http://schemas.openxmlformats.org/officeDocument/2006/customXml" ds:itemID="{BECE919D-A13F-46F4-B500-68D9AA8BB4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5efa8a-58a1-482a-9a60-ae0a1af79099"/>
    <ds:schemaRef ds:uri="7895cf06-315d-4b9f-b2a7-f366a6721a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0C444F-D437-4934-9143-9011307ACF53}">
  <ds:schemaRefs>
    <ds:schemaRef ds:uri="http://schemas.microsoft.com/sharepoint/v3/contenttype/forms"/>
  </ds:schemaRefs>
</ds:datastoreItem>
</file>

<file path=customXml/itemProps3.xml><?xml version="1.0" encoding="utf-8"?>
<ds:datastoreItem xmlns:ds="http://schemas.openxmlformats.org/officeDocument/2006/customXml" ds:itemID="{7D085650-0069-4F12-8771-62CA2BE412A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7895cf06-315d-4b9f-b2a7-f366a6721ad6"/>
    <ds:schemaRef ds:uri="http://schemas.microsoft.com/office/infopath/2007/PartnerControls"/>
    <ds:schemaRef ds:uri="255efa8a-58a1-482a-9a60-ae0a1af79099"/>
    <ds:schemaRef ds:uri="http://www.w3.org/XML/1998/namespace"/>
    <ds:schemaRef ds:uri="http://purl.org/dc/dcmitype/"/>
  </ds:schemaRefs>
</ds:datastoreItem>
</file>

<file path=docMetadata/LabelInfo.xml><?xml version="1.0" encoding="utf-8"?>
<clbl:labelList xmlns:clbl="http://schemas.microsoft.com/office/2020/mipLabelMetadata">
  <clbl:label id="{3253a20d-c735-4bfe-a8b7-3e6ab37f5f90}" enabled="0" method="" siteId="{3253a20d-c735-4bfe-a8b7-3e6ab37f5f90}" removed="1"/>
</clbl:labelList>
</file>

<file path=docProps/app.xml><?xml version="1.0" encoding="utf-8"?>
<Properties xmlns="http://schemas.openxmlformats.org/officeDocument/2006/extended-properties" xmlns:vt="http://schemas.openxmlformats.org/officeDocument/2006/docPropsVTypes">
  <Template/>
  <TotalTime>20986</TotalTime>
  <Words>1908</Words>
  <Application>Microsoft Office PowerPoint</Application>
  <PresentationFormat>Widescreen</PresentationFormat>
  <Paragraphs>316</Paragraphs>
  <Slides>33</Slides>
  <Notes>24</Notes>
  <HiddenSlides>0</HiddenSlides>
  <MMClips>4</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1_Office Theme</vt:lpstr>
      <vt:lpstr>PowerPoint Presentation</vt:lpstr>
      <vt:lpstr>Introductions</vt:lpstr>
      <vt:lpstr>PowerPoint Presentation</vt:lpstr>
      <vt:lpstr>Building Consumer Confidence</vt:lpstr>
      <vt:lpstr>Building Consumer Confidence</vt:lpstr>
      <vt:lpstr>Building Consumer Confidence</vt:lpstr>
      <vt:lpstr>Perceptions of allowing tradespeople into homes</vt:lpstr>
      <vt:lpstr>Preferred precautions for tradespeople</vt:lpstr>
      <vt:lpstr>Likelihood of choosing a Covid-19 accredited company</vt:lpstr>
      <vt:lpstr>Attitudes towards Covid-19 free training</vt:lpstr>
      <vt:lpstr>Building Consumer Confidence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Consumer Confidence - Legacy</vt:lpstr>
      <vt:lpstr>Inclusive Growth</vt:lpstr>
      <vt:lpstr>What is Inclusive Growth?</vt:lpstr>
      <vt:lpstr>Historically, Plymouth has:</vt:lpstr>
      <vt:lpstr>Employment sectors in Plymouth</vt:lpstr>
      <vt:lpstr>Weekly wages in Plymouth:</vt:lpstr>
      <vt:lpstr>Coming out of the Covid emergency….</vt:lpstr>
      <vt:lpstr>Delivery comprised of:</vt:lpstr>
      <vt:lpstr>Addressing Inclusive Growth through the Plymouth Charter</vt:lpstr>
      <vt:lpstr>The Plymouth Charter – Key Achievements</vt:lpstr>
      <vt:lpstr>Inclusive 2040 – Data tells us what has been, not what the future could be…</vt:lpstr>
      <vt:lpstr>Inclusive 2040 – Feedback from participants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Petraityte, Aiste</dc:creator>
  <cp:lastModifiedBy>Adam Mortimer - GT GC</cp:lastModifiedBy>
  <cp:revision>472</cp:revision>
  <dcterms:created xsi:type="dcterms:W3CDTF">2016-04-11T07:06:32Z</dcterms:created>
  <dcterms:modified xsi:type="dcterms:W3CDTF">2023-02-23T15:14:38Z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0x0101007C9B57D1E332FE46A2624C7AFC6517E2</vt:lpwstr>
  </property>
  <property fmtid="{D5CDD505-2E9C-101B-9397-08002B2CF9AE}" pid="3" name="MSIP_Label_d57318c2-6b86-43df-b189-c92fcad1cee5_Enabled">
    <vt:lpwstr>true</vt:lpwstr>
  </property>
  <property fmtid="{D5CDD505-2E9C-101B-9397-08002B2CF9AE}" pid="4" name="MSIP_Label_d57318c2-6b86-43df-b189-c92fcad1cee5_SetDate">
    <vt:lpwstr>2023-02-06T13:07:49Z</vt:lpwstr>
  </property>
  <property fmtid="{D5CDD505-2E9C-101B-9397-08002B2CF9AE}" pid="5" name="MSIP_Label_d57318c2-6b86-43df-b189-c92fcad1cee5_Method">
    <vt:lpwstr>Privileged</vt:lpwstr>
  </property>
  <property fmtid="{D5CDD505-2E9C-101B-9397-08002B2CF9AE}" pid="6" name="MSIP_Label_d57318c2-6b86-43df-b189-c92fcad1cee5_Name">
    <vt:lpwstr>d57318c2-6b86-43df-b189-c92fcad1cee5</vt:lpwstr>
  </property>
  <property fmtid="{D5CDD505-2E9C-101B-9397-08002B2CF9AE}" pid="7" name="MSIP_Label_d57318c2-6b86-43df-b189-c92fcad1cee5_SiteId">
    <vt:lpwstr>a9a3c3d1-fc0f-4943-bc2a-d73e388cc2df</vt:lpwstr>
  </property>
  <property fmtid="{D5CDD505-2E9C-101B-9397-08002B2CF9AE}" pid="8" name="MSIP_Label_d57318c2-6b86-43df-b189-c92fcad1cee5_ActionId">
    <vt:lpwstr>1ee4b74d-f42a-4cac-97b5-0000f58c0565</vt:lpwstr>
  </property>
  <property fmtid="{D5CDD505-2E9C-101B-9397-08002B2CF9AE}" pid="9" name="MSIP_Label_d57318c2-6b86-43df-b189-c92fcad1cee5_ContentBits">
    <vt:lpwstr>1</vt:lpwstr>
  </property>
  <property fmtid="{D5CDD505-2E9C-101B-9397-08002B2CF9AE}" pid="10" name="MediaServiceImageTags">
    <vt:lpwstr/>
  </property>
</Properties>
</file>