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="" r:id="rId26" roundtripDataSignature="AMtx7mgm9UVgcsMK+6pqVG0rLrvlwDT+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8F3"/>
    <a:srgbClr val="003399"/>
    <a:srgbClr val="3A81F4"/>
    <a:srgbClr val="F9D255"/>
    <a:srgbClr val="A1A1A1"/>
    <a:srgbClr val="B0B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CB3C10-1D1D-497D-8A9D-FD7F6491E0B4}">
  <a:tblStyle styleId="{7DCB3C10-1D1D-497D-8A9D-FD7F6491E0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38" d="100"/>
          <a:sy n="38" d="100"/>
        </p:scale>
        <p:origin x="18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cap="none" baseline="0"/>
              <a:t>409 dossiers concernés par l'accompagnement</a:t>
            </a:r>
          </a:p>
        </c:rich>
      </c:tx>
      <c:layout>
        <c:manualLayout>
          <c:xMode val="edge"/>
          <c:yMode val="edge"/>
          <c:x val="0.24861091255567849"/>
          <c:y val="3.24408377782496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646983931433454"/>
          <c:y val="0.19200547484388039"/>
          <c:w val="0.46827306558274301"/>
          <c:h val="0.77092080208142244"/>
        </c:manualLayout>
      </c:layout>
      <c:pieChart>
        <c:varyColors val="1"/>
        <c:ser>
          <c:idx val="0"/>
          <c:order val="0"/>
          <c:spPr>
            <a:solidFill>
              <a:srgbClr val="003399"/>
            </a:solidFill>
            <a:ln>
              <a:noFill/>
            </a:ln>
          </c:spPr>
          <c:dPt>
            <c:idx val="0"/>
            <c:bubble3D val="0"/>
            <c:spPr>
              <a:solidFill>
                <a:srgbClr val="3A81F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06-4ABC-B381-DB962BD844BD}"/>
              </c:ext>
            </c:extLst>
          </c:dPt>
          <c:dPt>
            <c:idx val="1"/>
            <c:bubble3D val="0"/>
            <c:spPr>
              <a:solidFill>
                <a:srgbClr val="0033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06-4ABC-B381-DB962BD844B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dirty="0"/>
                      <a:t>Refus d'accompagnement 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i="1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 </a:t>
                    </a:r>
                    <a:r>
                      <a:rPr lang="fr-FR" i="1" dirty="0" err="1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Refusal</a:t>
                    </a:r>
                    <a:r>
                      <a:rPr lang="fr-FR" i="1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 of support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fr-FR" dirty="0"/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43EC32-ECAD-4B87-AA59-F5B47B5934D8}" type="VALUE">
                      <a:rPr lang="fr-FR" smtClean="0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88292761396206"/>
                      <c:h val="0.35161080293404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06-4ABC-B381-DB962BD844B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Achèvement</a:t>
                    </a:r>
                    <a:r>
                      <a:rPr lang="en-US" dirty="0"/>
                      <a:t> phase 1 "Diagnostic"  </a:t>
                    </a:r>
                    <a:r>
                      <a:rPr lang="en-US" i="1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Completion of phase 1 "Diagnosis“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57,5%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300257183380972"/>
                      <c:h val="0.41186347511775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806-4ABC-B381-DB962BD844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Feuil1!$A$1:$A$2</c:f>
              <c:strCache>
                <c:ptCount val="2"/>
                <c:pt idx="0">
                  <c:v>N°3 Clôture</c:v>
                </c:pt>
                <c:pt idx="1">
                  <c:v>N°1 Dév de l'activité</c:v>
                </c:pt>
              </c:strCache>
            </c:strRef>
          </c:cat>
          <c:val>
            <c:numRef>
              <c:f>Feuil1!$B$1:$B$2</c:f>
              <c:numCache>
                <c:formatCode>0.00%</c:formatCode>
                <c:ptCount val="2"/>
                <c:pt idx="0">
                  <c:v>0.121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06-4ABC-B381-DB962BD844B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cap="none" baseline="0"/>
              <a:t>Type d'accompagnement choisi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dPt>
            <c:idx val="0"/>
            <c:bubble3D val="0"/>
            <c:spPr>
              <a:solidFill>
                <a:srgbClr val="2D78F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C1-4648-8BA0-3A51CB90BBD2}"/>
              </c:ext>
            </c:extLst>
          </c:dPt>
          <c:dPt>
            <c:idx val="1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C1-4648-8BA0-3A51CB90BBD2}"/>
              </c:ext>
            </c:extLst>
          </c:dPt>
          <c:dPt>
            <c:idx val="2"/>
            <c:bubble3D val="0"/>
            <c:spPr>
              <a:solidFill>
                <a:srgbClr val="0033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C1-4648-8BA0-3A51CB90BBD2}"/>
              </c:ext>
            </c:extLst>
          </c:dPt>
          <c:dLbls>
            <c:dLbl>
              <c:idx val="0"/>
              <c:layout>
                <c:manualLayout>
                  <c:x val="9.3262764157846484E-2"/>
                  <c:y val="8.084787091229482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64F584-4ACE-43C1-8F91-17C352628AF2}" type="CATEGORYNAM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- </a:t>
                    </a:r>
                    <a:r>
                      <a:rPr lang="en-US" i="1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Closure</a:t>
                    </a:r>
                    <a:endParaRPr lang="en-US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4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43EC32-ECAD-4B87-AA59-F5B47B5934D8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32695821333812"/>
                      <c:h val="0.163446580434978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C1-4648-8BA0-3A51CB90BBD2}"/>
                </c:ext>
              </c:extLst>
            </c:dLbl>
            <c:dLbl>
              <c:idx val="1"/>
              <c:layout>
                <c:manualLayout>
                  <c:x val="2.3148797719780914E-2"/>
                  <c:y val="8.3041249304627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61555E1-67F5-4624-94FB-48AA50F9B344}" type="CATEGORYNAME">
                      <a:rPr lang="fr-FR">
                        <a:solidFill>
                          <a:schemeClr val="tx1"/>
                        </a:solidFill>
                      </a:rPr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fr-FR" dirty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Business </a:t>
                    </a:r>
                    <a:r>
                      <a:rPr lang="fr-FR" i="1" dirty="0" err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t>dev</a:t>
                    </a:r>
                    <a:endParaRPr lang="fr-FR" i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fr-FR" sz="400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dirty="0">
                        <a:solidFill>
                          <a:schemeClr val="tx1"/>
                        </a:solidFill>
                      </a:rPr>
                      <a:t>57,5%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508392612434182"/>
                      <c:h val="0.27913017698260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C1-4648-8BA0-3A51CB90BBD2}"/>
                </c:ext>
              </c:extLst>
            </c:dLbl>
            <c:dLbl>
              <c:idx val="2"/>
              <c:layout>
                <c:manualLayout>
                  <c:x val="0.18248215724384262"/>
                  <c:y val="-0.104255510511360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137C0F-2081-4668-9A14-3ED689D83D0F}" type="CATEGORYNAME">
                      <a:rPr lang="fr-FR" smtClean="0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fr-FR" dirty="0"/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i="1" baseline="0" dirty="0">
                        <a:solidFill>
                          <a:schemeClr val="bg1">
                            <a:lumMod val="85000"/>
                          </a:schemeClr>
                        </a:solidFill>
                      </a:rPr>
                      <a:t>Dev + employment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fr-FR" baseline="0" dirty="0"/>
                  </a:p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1325B5-7029-49C4-BFE5-BFE23DDB6F7E}" type="VALUE">
                      <a:rPr lang="fr-FR" baseline="0" smtClean="0"/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96214465681079"/>
                      <c:h val="0.358283338718649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C1-4648-8BA0-3A51CB90BB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Feuil1!$A$1:$A$3</c:f>
              <c:strCache>
                <c:ptCount val="3"/>
                <c:pt idx="0">
                  <c:v>N°3 Clôture</c:v>
                </c:pt>
                <c:pt idx="1">
                  <c:v>N°1 Dév de l'activité</c:v>
                </c:pt>
                <c:pt idx="2">
                  <c:v>N°2 Dév + emploi</c:v>
                </c:pt>
              </c:strCache>
            </c:strRef>
          </c:cat>
          <c:val>
            <c:numRef>
              <c:f>Feuil1!$B$1:$B$3</c:f>
              <c:numCache>
                <c:formatCode>0.00%</c:formatCode>
                <c:ptCount val="3"/>
                <c:pt idx="0">
                  <c:v>0.121</c:v>
                </c:pt>
                <c:pt idx="1">
                  <c:v>0.11</c:v>
                </c:pt>
                <c:pt idx="2">
                  <c:v>0.76900000000000002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C1-4648-8BA0-3A51CB90BBD2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3" name="Google Shape;3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79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Mentionner les types d’ateliers : la posture de chef d’entreprise, communication et marketing, base de la comptabilité, réseau professionnel.</a:t>
            </a:r>
            <a:endParaRPr/>
          </a:p>
        </p:txBody>
      </p:sp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64ddf8298_0_8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/>
              <a:t>Mentionner les types d’ateliers : la posture de chef d’entreprise, communication et marketing, base de la comptabilité, réseau professionnel.</a:t>
            </a:r>
            <a:endParaRPr/>
          </a:p>
        </p:txBody>
      </p:sp>
      <p:sp>
        <p:nvSpPr>
          <p:cNvPr id="95" name="Google Shape;95;g1b64ddf8298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68400" y="0"/>
            <a:ext cx="5223600" cy="282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1524000" y="3090047"/>
            <a:ext cx="9144000" cy="90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5000"/>
              <a:buFont typeface="Calibri"/>
              <a:buNone/>
              <a:defRPr sz="5000" b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10"/>
          <p:cNvGrpSpPr/>
          <p:nvPr/>
        </p:nvGrpSpPr>
        <p:grpSpPr>
          <a:xfrm rot="5400000">
            <a:off x="1622972" y="-1622972"/>
            <a:ext cx="3733175" cy="6979119"/>
            <a:chOff x="1078534" y="1042968"/>
            <a:chExt cx="23584" cy="43434"/>
          </a:xfrm>
        </p:grpSpPr>
        <p:sp>
          <p:nvSpPr>
            <p:cNvPr id="19" name="Google Shape;19;p10"/>
            <p:cNvSpPr/>
            <p:nvPr/>
          </p:nvSpPr>
          <p:spPr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0980"/>
              </a:srgbClr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0"/>
            <p:cNvSpPr/>
            <p:nvPr/>
          </p:nvSpPr>
          <p:spPr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823"/>
              </a:srgbClr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2745"/>
              </a:srgbClr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4400"/>
              <a:buFont typeface="Calibri"/>
              <a:buNone/>
              <a:defRPr b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838200" y="1847850"/>
            <a:ext cx="10515600" cy="367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3399"/>
              </a:buClr>
              <a:buSzPts val="2800"/>
              <a:buChar char="•"/>
              <a:defRPr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400"/>
              <a:buChar char="•"/>
              <a:defRPr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2000"/>
              <a:buChar char="•"/>
              <a:defRPr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Char char="•"/>
              <a:defRPr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3399"/>
              </a:buClr>
              <a:buSzPts val="1800"/>
              <a:buChar char="•"/>
              <a:defRPr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" name="Google Shape;25;p11"/>
          <p:cNvGrpSpPr/>
          <p:nvPr/>
        </p:nvGrpSpPr>
        <p:grpSpPr>
          <a:xfrm rot="-5400000">
            <a:off x="9348866" y="4014866"/>
            <a:ext cx="2392340" cy="3293927"/>
            <a:chOff x="1078534" y="1042968"/>
            <a:chExt cx="23584" cy="43434"/>
          </a:xfrm>
        </p:grpSpPr>
        <p:sp>
          <p:nvSpPr>
            <p:cNvPr id="26" name="Google Shape;26;p11"/>
            <p:cNvSpPr/>
            <p:nvPr/>
          </p:nvSpPr>
          <p:spPr>
            <a:xfrm>
              <a:off x="1078534" y="1050645"/>
              <a:ext cx="23584" cy="35757"/>
            </a:xfrm>
            <a:prstGeom prst="triangle">
              <a:avLst>
                <a:gd name="adj" fmla="val 0"/>
              </a:avLst>
            </a:prstGeom>
            <a:solidFill>
              <a:srgbClr val="C5CEEF">
                <a:alpha val="70980"/>
              </a:srgbClr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1"/>
            <p:cNvSpPr/>
            <p:nvPr/>
          </p:nvSpPr>
          <p:spPr>
            <a:xfrm>
              <a:off x="1078534" y="1042968"/>
              <a:ext cx="16002" cy="43434"/>
            </a:xfrm>
            <a:prstGeom prst="triangle">
              <a:avLst>
                <a:gd name="adj" fmla="val 0"/>
              </a:avLst>
            </a:prstGeom>
            <a:solidFill>
              <a:srgbClr val="9FAEE5">
                <a:alpha val="78823"/>
              </a:srgbClr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1"/>
            <p:cNvSpPr/>
            <p:nvPr/>
          </p:nvSpPr>
          <p:spPr>
            <a:xfrm>
              <a:off x="1078534" y="1059199"/>
              <a:ext cx="23356" cy="27203"/>
            </a:xfrm>
            <a:prstGeom prst="triangle">
              <a:avLst>
                <a:gd name="adj" fmla="val 0"/>
              </a:avLst>
            </a:prstGeom>
            <a:solidFill>
              <a:srgbClr val="003399">
                <a:alpha val="62745"/>
              </a:srgbClr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" name="Google Shape;2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5492748"/>
            <a:ext cx="2520000" cy="136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/>
        </p:nvSpPr>
        <p:spPr>
          <a:xfrm>
            <a:off x="0" y="2708920"/>
            <a:ext cx="12189159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3399"/>
              </a:buClr>
              <a:buSzPts val="3200"/>
            </a:pPr>
            <a:r>
              <a:rPr lang="en-GB" sz="2800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Evènement</a:t>
            </a:r>
            <a:r>
              <a:rPr lang="en-GB" sz="2800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800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clôture</a:t>
            </a:r>
            <a:r>
              <a:rPr lang="en-GB" sz="2800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GB" sz="2800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projet</a:t>
            </a:r>
            <a:r>
              <a:rPr lang="en-GB" sz="2800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800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Interreg</a:t>
            </a:r>
            <a:r>
              <a:rPr lang="en-GB" sz="2800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C-Care </a:t>
            </a:r>
          </a:p>
          <a:p>
            <a:pPr algn="ctr">
              <a:buClr>
                <a:srgbClr val="003399"/>
              </a:buClr>
              <a:buSzPts val="3200"/>
            </a:pPr>
            <a:r>
              <a:rPr lang="en-GB" sz="2800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Interreg</a:t>
            </a:r>
            <a:r>
              <a:rPr lang="en-GB" sz="2800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C-Care Project Closing Event</a:t>
            </a:r>
          </a:p>
          <a:p>
            <a:pPr lvl="0" algn="ctr">
              <a:buClr>
                <a:srgbClr val="003399"/>
              </a:buClr>
              <a:buSzPts val="3200"/>
            </a:pPr>
            <a:r>
              <a:rPr lang="en-GB" sz="2800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Canterbury, Kent - 1 &amp; 2/03/2023</a:t>
            </a:r>
            <a:endParaRPr sz="2800" dirty="0">
              <a:solidFill>
                <a:srgbClr val="0033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br>
              <a:rPr lang="en-GB" sz="2800" b="0" i="0" u="none" strike="noStrike" cap="none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24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Accompagnement</a:t>
            </a:r>
            <a:r>
              <a:rPr lang="en-GB" sz="24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d’auto</a:t>
            </a:r>
            <a:r>
              <a:rPr lang="en-GB" sz="24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-entrepreneurs </a:t>
            </a:r>
            <a:r>
              <a:rPr lang="en-GB" sz="24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bénéficiaires</a:t>
            </a:r>
            <a:r>
              <a:rPr lang="en-GB" sz="24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du RSA</a:t>
            </a:r>
          </a:p>
          <a:p>
            <a:pPr algn="ctr"/>
            <a:r>
              <a:rPr lang="fr-FR" altLang="fr-FR" sz="24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Support for entrepreneurs on </a:t>
            </a:r>
            <a:r>
              <a:rPr lang="fr-FR" altLang="fr-FR" sz="24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benefits</a:t>
            </a:r>
            <a:endParaRPr lang="fr-FR" altLang="fr-FR" sz="2400" b="1" i="1" dirty="0">
              <a:solidFill>
                <a:schemeClr val="tx2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~</a:t>
            </a:r>
          </a:p>
          <a:p>
            <a:pPr algn="ctr"/>
            <a:r>
              <a:rPr lang="en-GB" sz="22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Conseil</a:t>
            </a:r>
            <a:r>
              <a:rPr lang="en-GB" sz="22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2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départemental</a:t>
            </a:r>
            <a:r>
              <a:rPr lang="en-GB" sz="22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GB" sz="22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Finistère</a:t>
            </a:r>
            <a:r>
              <a:rPr lang="en-GB" sz="22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fr-FR" altLang="fr-FR" sz="22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Finistère </a:t>
            </a:r>
            <a:r>
              <a:rPr lang="fr-FR" altLang="fr-FR" sz="22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County</a:t>
            </a:r>
            <a:r>
              <a:rPr lang="fr-FR" altLang="fr-FR" sz="22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Council </a:t>
            </a: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2400" b="1" dirty="0">
              <a:solidFill>
                <a:srgbClr val="0033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" name="Google Shape;37;p1" descr="A picture containing text, sign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97845"/>
            <a:ext cx="1452297" cy="59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New Anglia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4357" y="6320604"/>
            <a:ext cx="1555022" cy="37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8397" y="6094318"/>
            <a:ext cx="862678" cy="70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9466" y="6044353"/>
            <a:ext cx="1615241" cy="81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7846" y="6398786"/>
            <a:ext cx="2482002" cy="29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00256" y="6197845"/>
            <a:ext cx="2023938" cy="50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 descr="Text  Description automatically generated with low confidenc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41631" y="6029878"/>
            <a:ext cx="1847528" cy="73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 descr="A blue background with yellow stars  Description automatically generated with low confidence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92632" y="830362"/>
            <a:ext cx="1998596" cy="1426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4788" y="163499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Google Shape;52;p2" descr="A picture containing text  Description automatically generated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20136" y="404664"/>
            <a:ext cx="4464496" cy="216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838200" y="1406769"/>
            <a:ext cx="10515600" cy="407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4000"/>
              <a:buNone/>
            </a:pPr>
            <a:endParaRPr sz="4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7000"/>
              </a:lnSpc>
              <a:spcBef>
                <a:spcPts val="1800"/>
              </a:spcBef>
              <a:spcAft>
                <a:spcPct val="0"/>
              </a:spcAft>
              <a:buClr>
                <a:schemeClr val="dk2"/>
              </a:buClr>
              <a:buSzPts val="4000"/>
              <a:buNone/>
            </a:pPr>
            <a:r>
              <a:rPr lang="en-GB" sz="4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Merci !</a:t>
            </a:r>
            <a:endParaRPr sz="4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7000"/>
              </a:lnSpc>
              <a:spcBef>
                <a:spcPts val="1800"/>
              </a:spcBef>
              <a:spcAft>
                <a:spcPct val="0"/>
              </a:spcAft>
              <a:buClr>
                <a:schemeClr val="dk2"/>
              </a:buClr>
              <a:buSzPts val="4000"/>
              <a:buNone/>
            </a:pPr>
            <a:r>
              <a:rPr lang="en-GB" sz="40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 sz="4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ct val="0"/>
              </a:spcAft>
              <a:buClr>
                <a:srgbClr val="003399"/>
              </a:buClr>
              <a:buSzPts val="2800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8" descr="A picture containing text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>
            <a:spLocks noGrp="1"/>
          </p:cNvSpPr>
          <p:nvPr>
            <p:ph type="title"/>
          </p:nvPr>
        </p:nvSpPr>
        <p:spPr>
          <a:xfrm>
            <a:off x="263352" y="247433"/>
            <a:ext cx="11595062" cy="67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buClr>
                <a:srgbClr val="F7C111"/>
              </a:buClr>
              <a:buSzPts val="3200"/>
            </a:pPr>
            <a: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Le </a:t>
            </a:r>
            <a:r>
              <a:rPr lang="en-GB" sz="28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Département</a:t>
            </a:r>
            <a: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GB" sz="28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Finistère</a:t>
            </a:r>
            <a: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/ </a:t>
            </a:r>
            <a:r>
              <a:rPr lang="en-GB" sz="28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Finistère</a:t>
            </a:r>
            <a: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County</a:t>
            </a:r>
            <a:r>
              <a:rPr lang="fr-FR" altLang="fr-FR" sz="28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 </a:t>
            </a:r>
            <a:endParaRPr sz="2800" b="1" i="1" dirty="0">
              <a:solidFill>
                <a:srgbClr val="F9D2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" name="Google Shape;52;p2" descr="A picture containing text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6" y="5669383"/>
            <a:ext cx="2288039" cy="105560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143877" y="1204379"/>
            <a:ext cx="8616420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Un </a:t>
            </a:r>
            <a:r>
              <a:rPr lang="en-GB" sz="18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territoire</a:t>
            </a:r>
            <a:r>
              <a:rPr lang="en-GB" sz="18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à la pointe </a:t>
            </a:r>
            <a:r>
              <a:rPr lang="en-GB" sz="18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Ouest</a:t>
            </a:r>
            <a:r>
              <a:rPr lang="en-GB" sz="18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A county at the western tip</a:t>
            </a:r>
          </a:p>
          <a:p>
            <a:pPr lvl="0"/>
            <a:endParaRPr sz="600" b="1" i="1" dirty="0">
              <a:solidFill>
                <a:srgbClr val="B0BCEA"/>
              </a:solidFill>
              <a:latin typeface="Open Sans"/>
              <a:ea typeface="Open Sans"/>
              <a:cs typeface="Open Sans"/>
            </a:endParaRPr>
          </a:p>
          <a:p>
            <a:pPr marL="285750" marR="0" lvl="0" indent="-28575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Population : + 905 000 (2019)</a:t>
            </a:r>
          </a:p>
          <a:p>
            <a:pPr marR="0" lvl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</a:pPr>
            <a:endParaRPr sz="600" dirty="0"/>
          </a:p>
          <a:p>
            <a:pPr marL="285750" marR="0" lvl="0" indent="-28575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Superficie</a:t>
            </a:r>
            <a:r>
              <a:rPr lang="en-GB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Area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: 6773 km²</a:t>
            </a:r>
          </a:p>
          <a:p>
            <a:pPr marR="0" lvl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</a:pPr>
            <a:endParaRPr sz="600"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1er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département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maritime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métropolitain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France (118 communes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littorales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283) </a:t>
            </a:r>
            <a:r>
              <a:rPr lang="en-GB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1st metropolitan maritime department in France (118 coastal municipalities out of 283)</a:t>
            </a:r>
          </a:p>
          <a:p>
            <a:pPr lvl="0">
              <a:buClr>
                <a:schemeClr val="dk1"/>
              </a:buClr>
              <a:buSzPts val="1800"/>
            </a:pPr>
            <a:endParaRPr sz="6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économie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tournée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secteur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agroalimentaire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et le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secteur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maritime (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Défense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réparation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navale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nautisme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pêche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– </a:t>
            </a:r>
          </a:p>
          <a:p>
            <a:pPr marL="271463">
              <a:buClr>
                <a:schemeClr val="dk1"/>
              </a:buClr>
              <a:buSzPts val="1800"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an economy focused on </a:t>
            </a:r>
            <a:r>
              <a:rPr lang="en-US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agri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-food sector and maritime sector (Defense + ship repair + boating + fishing)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9065683" y="859469"/>
            <a:ext cx="2822559" cy="2865161"/>
            <a:chOff x="9120336" y="764704"/>
            <a:chExt cx="2822559" cy="2865161"/>
          </a:xfrm>
        </p:grpSpPr>
        <p:pic>
          <p:nvPicPr>
            <p:cNvPr id="54" name="Google Shape;54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20336" y="764704"/>
              <a:ext cx="2822559" cy="2865161"/>
            </a:xfrm>
            <a:prstGeom prst="rect">
              <a:avLst/>
            </a:prstGeom>
            <a:solidFill>
              <a:srgbClr val="ECECEC"/>
            </a:solidFill>
            <a:ln w="190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000" algn="tl" rotWithShape="0">
                <a:srgbClr val="000000">
                  <a:alpha val="40784"/>
                </a:srgbClr>
              </a:outerShdw>
            </a:effectLst>
          </p:spPr>
        </p:pic>
        <p:sp>
          <p:nvSpPr>
            <p:cNvPr id="55" name="Google Shape;55;p2"/>
            <p:cNvSpPr/>
            <p:nvPr/>
          </p:nvSpPr>
          <p:spPr>
            <a:xfrm>
              <a:off x="9430379" y="2632945"/>
              <a:ext cx="651018" cy="986381"/>
            </a:xfrm>
            <a:prstGeom prst="ellipse">
              <a:avLst/>
            </a:prstGeom>
            <a:noFill/>
            <a:ln w="57150" cap="flat" cmpd="sng">
              <a:solidFill>
                <a:srgbClr val="29419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" name="Google Shape;5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3632" y="5397068"/>
            <a:ext cx="1055580" cy="1386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3;p2"/>
          <p:cNvSpPr txBox="1"/>
          <p:nvPr/>
        </p:nvSpPr>
        <p:spPr>
          <a:xfrm>
            <a:off x="2135561" y="4509120"/>
            <a:ext cx="8928992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18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Le </a:t>
            </a:r>
            <a:r>
              <a:rPr lang="en-GB" sz="18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Conseil</a:t>
            </a:r>
            <a:r>
              <a:rPr lang="en-GB" sz="18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Départemental</a:t>
            </a:r>
            <a:r>
              <a:rPr lang="en-GB" sz="18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GB" sz="1800" b="1" dirty="0" err="1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Finistère</a:t>
            </a:r>
            <a:r>
              <a:rPr lang="en-GB" sz="1800" b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–</a:t>
            </a:r>
            <a:r>
              <a:rPr lang="en-GB" sz="1800" b="1" i="1" dirty="0">
                <a:solidFill>
                  <a:srgbClr val="0033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Finistère</a:t>
            </a:r>
            <a:r>
              <a:rPr lang="en-US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County Council</a:t>
            </a:r>
            <a:endParaRPr sz="600" b="1" i="1" dirty="0">
              <a:solidFill>
                <a:srgbClr val="B0BCEA"/>
              </a:solidFill>
              <a:latin typeface="Open Sans"/>
              <a:ea typeface="Open Sans"/>
              <a:cs typeface="Open Sans"/>
            </a:endParaRPr>
          </a:p>
          <a:p>
            <a:pPr marL="28575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collectivité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compétente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termes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d’action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Active on social actions</a:t>
            </a:r>
          </a:p>
          <a:p>
            <a:pPr marL="285750" indent="-285750" algn="just">
              <a:buClr>
                <a:schemeClr val="dk1"/>
              </a:buClr>
              <a:buSzPts val="1800"/>
              <a:buFont typeface="Arial"/>
              <a:buChar char="•"/>
            </a:pPr>
            <a:endParaRPr sz="6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2336800" indent="-2603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collectivité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chargée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l’accompagnement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socio-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professionnel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bénéficiaires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RSA (17 000 au total sur le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territoire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 – </a:t>
            </a:r>
            <a:b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 local authority in charge of socio-professional support </a:t>
            </a:r>
            <a:b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for people on benefits (17,000 in total in the territory)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151546" y="123384"/>
            <a:ext cx="11921118" cy="145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07000"/>
              </a:lnSpc>
              <a:buClr>
                <a:srgbClr val="F7C111"/>
              </a:buClr>
              <a:buSzPts val="3200"/>
            </a:pPr>
            <a: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Introduction à </a:t>
            </a:r>
            <a:r>
              <a:rPr lang="en-GB" sz="28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l’accompagnement</a:t>
            </a:r>
            <a: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aux auto-entrepreneurs </a:t>
            </a:r>
            <a:r>
              <a:rPr lang="en-GB" sz="28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bénéficiaires</a:t>
            </a:r>
            <a: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du RSA </a:t>
            </a:r>
            <a:b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-FR" altLang="fr-FR" sz="28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Introduction to support for entrepreneurs on </a:t>
            </a:r>
            <a:r>
              <a:rPr lang="fr-FR" altLang="fr-FR" sz="2800" b="1" i="1" dirty="0" err="1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benefits</a:t>
            </a:r>
            <a:endParaRPr sz="2800" b="1" dirty="0">
              <a:solidFill>
                <a:srgbClr val="F7C11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" name="Google Shape;62;p3" descr="A picture containing text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779678" y="1734523"/>
            <a:ext cx="10632643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Définitions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-</a:t>
            </a:r>
            <a:r>
              <a:rPr lang="en-GB" sz="1800" b="1" dirty="0">
                <a:solidFill>
                  <a:srgbClr val="9FAEE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alt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Definition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pPr algn="just"/>
            <a:endParaRPr lang="en-GB" b="1" dirty="0">
              <a:solidFill>
                <a:srgbClr val="9FAE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 Auto-entrepreneurs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bénéficiaires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du RSA -  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entrepreneurs on </a:t>
            </a:r>
            <a:r>
              <a:rPr lang="fr-FR" alt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benefits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b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: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Travailleurs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indépendants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ne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dégageant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assez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revenus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avec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leur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activité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professionnelle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pour vivre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décemment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Self-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employed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workers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who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do not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generate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enough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income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from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their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professional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activity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to live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decently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0" marR="0" lvl="0" indent="0" algn="just" rtl="0">
              <a:spcBef>
                <a:spcPct val="0"/>
              </a:spcBef>
              <a:spcAft>
                <a:spcPct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Revenu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Solidarité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Active « RSA » - 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Active </a:t>
            </a:r>
            <a:r>
              <a:rPr lang="fr-FR" alt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Solidarity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Income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« RSA » 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Clr>
                <a:schemeClr val="dk1"/>
              </a:buClr>
              <a:buSzPts val="1800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Allocation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versée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 le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Département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aux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personnes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sans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ressource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pour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leur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assurer un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niveau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minimum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revenu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qui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varie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selon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composition du foyer -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Allowance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paid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by the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County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to people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without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resource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to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ensure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them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a minimum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level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of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income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which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varies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according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to the composition of the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household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buClr>
                <a:schemeClr val="dk1"/>
              </a:buClr>
              <a:buSzPts val="1800"/>
            </a:pP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14488" lvl="1" indent="-180975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Exemple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éligibilité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au RSA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montant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cumulé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des 3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derniers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salaires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0" i="0" u="sng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inférieur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à 1795,62 € -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eligibility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for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benefits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if the cumulative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amount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of the last 3 salaries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is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less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than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€1,795.62 </a:t>
            </a:r>
          </a:p>
          <a:p>
            <a:pPr marL="1614488" lvl="1" indent="-180975">
              <a:buClr>
                <a:schemeClr val="dk1"/>
              </a:buClr>
              <a:buSzPts val="1800"/>
            </a:pPr>
            <a:endParaRPr lang="fr-FR" altLang="fr-FR" sz="10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1614488" lvl="1" indent="-180975">
              <a:buClr>
                <a:schemeClr val="dk1"/>
              </a:buClr>
              <a:buSzPts val="1800"/>
              <a:buFont typeface="Open Sans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17 000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bénéficiaires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dans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Finistère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17 000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beneficiaries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in Finistère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" descr="A picture containing text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/>
        </p:nvSpPr>
        <p:spPr>
          <a:xfrm>
            <a:off x="877557" y="380931"/>
            <a:ext cx="10441160" cy="4555053"/>
          </a:xfrm>
          <a:prstGeom prst="rect">
            <a:avLst/>
          </a:prstGeom>
          <a:noFill/>
          <a:ln w="19050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Objectif</a:t>
            </a:r>
            <a:r>
              <a:rPr lang="en-GB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dans</a:t>
            </a:r>
            <a:r>
              <a:rPr lang="en-GB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le cadre de C-CARE : </a:t>
            </a:r>
            <a:r>
              <a:rPr lang="en-GB" sz="2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réduction</a:t>
            </a:r>
            <a:r>
              <a:rPr lang="en-GB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GB" sz="2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nombre</a:t>
            </a:r>
            <a:r>
              <a:rPr lang="en-GB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d’auto</a:t>
            </a:r>
            <a:r>
              <a:rPr lang="en-GB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-entrepreneurs </a:t>
            </a:r>
            <a:r>
              <a:rPr lang="en-GB" sz="2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bénéficiaires</a:t>
            </a:r>
            <a:r>
              <a:rPr lang="en-GB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RSA à travers le </a:t>
            </a:r>
            <a:r>
              <a:rPr lang="en-GB" sz="22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Finistère</a:t>
            </a:r>
            <a:r>
              <a:rPr lang="en-GB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R="0" lvl="0" rtl="0">
              <a:spcBef>
                <a:spcPct val="0"/>
              </a:spcBef>
              <a:spcAft>
                <a:spcPct val="0"/>
              </a:spcAft>
              <a:buNone/>
            </a:pPr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lang="en-GB" sz="2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Accompagnement</a:t>
            </a: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centré</a:t>
            </a: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409 </a:t>
            </a:r>
            <a:r>
              <a:rPr lang="en-GB" sz="22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auto-entrepreneurs</a:t>
            </a: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bénéficiaires</a:t>
            </a: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RSA.</a:t>
            </a:r>
          </a:p>
          <a:p>
            <a:pPr marR="0" lvl="0" rtl="0">
              <a:spcBef>
                <a:spcPct val="0"/>
              </a:spcBef>
              <a:spcAft>
                <a:spcPct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lang="en-GB" sz="2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Accompagnement</a:t>
            </a: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géré</a:t>
            </a: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 un </a:t>
            </a:r>
            <a:r>
              <a:rPr lang="en-GB" sz="2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prestataire</a:t>
            </a: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2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externe</a:t>
            </a: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: “RTO”</a:t>
            </a:r>
          </a:p>
          <a:p>
            <a:pPr marR="0" lvl="0" rtl="0">
              <a:spcBef>
                <a:spcPct val="0"/>
              </a:spcBef>
              <a:spcAft>
                <a:spcPct val="0"/>
              </a:spcAft>
              <a:buNone/>
            </a:pPr>
            <a:endParaRPr lang="en-GB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R="0" lvl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</a:p>
          <a:p>
            <a:pPr marR="0" lvl="0" rtl="0">
              <a:spcBef>
                <a:spcPct val="0"/>
              </a:spcBef>
              <a:spcAft>
                <a:spcPct val="0"/>
              </a:spcAft>
              <a:buNone/>
            </a:pPr>
            <a:endParaRPr lang="en-GB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fr-FR" altLang="fr-FR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Objective </a:t>
            </a:r>
            <a:r>
              <a:rPr lang="fr-FR" altLang="fr-FR" sz="22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within</a:t>
            </a:r>
            <a:r>
              <a:rPr lang="fr-FR" altLang="fr-FR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the </a:t>
            </a:r>
            <a:r>
              <a:rPr lang="fr-FR" altLang="fr-FR" sz="22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framework</a:t>
            </a:r>
            <a:r>
              <a:rPr lang="fr-FR" altLang="fr-FR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of C-CARE: </a:t>
            </a:r>
            <a:r>
              <a:rPr lang="fr-FR" altLang="fr-FR" sz="22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reduction</a:t>
            </a:r>
            <a:r>
              <a:rPr lang="fr-FR" altLang="fr-FR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of the </a:t>
            </a:r>
            <a:r>
              <a:rPr lang="fr-FR" altLang="fr-FR" sz="22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number</a:t>
            </a:r>
            <a:r>
              <a:rPr lang="fr-FR" altLang="fr-FR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of entrepreneurs on </a:t>
            </a:r>
            <a:r>
              <a:rPr lang="fr-FR" altLang="fr-FR" sz="22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benefits</a:t>
            </a:r>
            <a:r>
              <a:rPr lang="fr-FR" altLang="fr-FR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22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across</a:t>
            </a:r>
            <a:r>
              <a:rPr lang="fr-FR" altLang="fr-FR" sz="2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Finistère. </a:t>
            </a:r>
          </a:p>
          <a:p>
            <a:pPr>
              <a:buClr>
                <a:schemeClr val="dk1"/>
              </a:buClr>
              <a:buSzPts val="1800"/>
            </a:pPr>
            <a:endParaRPr lang="fr-FR" altLang="fr-FR" sz="1200" b="1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>
              <a:buClr>
                <a:schemeClr val="dk1"/>
              </a:buClr>
              <a:buSzPts val="1800"/>
            </a:pPr>
            <a:r>
              <a:rPr lang="fr-FR" altLang="fr-F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→ Support </a:t>
            </a:r>
            <a:r>
              <a:rPr lang="fr-FR" altLang="fr-FR" sz="2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focused</a:t>
            </a:r>
            <a:r>
              <a:rPr lang="fr-FR" altLang="fr-F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on 409 entrepreneurs on </a:t>
            </a:r>
            <a:r>
              <a:rPr lang="fr-FR" altLang="fr-FR" sz="2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benefits</a:t>
            </a:r>
            <a:r>
              <a:rPr lang="fr-FR" altLang="fr-F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. </a:t>
            </a:r>
          </a:p>
          <a:p>
            <a:pPr>
              <a:buClr>
                <a:schemeClr val="dk1"/>
              </a:buClr>
              <a:buSzPts val="1800"/>
            </a:pPr>
            <a:endParaRPr lang="fr-FR" altLang="fr-FR" sz="12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>
              <a:buClr>
                <a:schemeClr val="dk1"/>
              </a:buClr>
              <a:buSzPts val="1800"/>
            </a:pPr>
            <a:r>
              <a:rPr lang="fr-FR" altLang="fr-F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→ Support </a:t>
            </a:r>
            <a:r>
              <a:rPr lang="fr-FR" altLang="fr-FR" sz="2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managed</a:t>
            </a:r>
            <a:r>
              <a:rPr lang="fr-FR" altLang="fr-F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by an </a:t>
            </a:r>
            <a:r>
              <a:rPr lang="fr-FR" altLang="fr-FR" sz="2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external</a:t>
            </a:r>
            <a:r>
              <a:rPr lang="fr-FR" altLang="fr-FR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service provider: “RTO”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409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906651" y="121589"/>
            <a:ext cx="10423608" cy="131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buClrTx/>
              <a:buSzTx/>
            </a:pPr>
            <a:r>
              <a:rPr lang="en-GB" sz="28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Fonctionnement</a:t>
            </a:r>
            <a: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28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l’accompagnement</a:t>
            </a:r>
            <a: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GB" sz="28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28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-FR" altLang="fr-FR" sz="2800" b="1" i="1" dirty="0" err="1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Functioning</a:t>
            </a:r>
            <a:r>
              <a:rPr lang="fr-FR" altLang="fr-FR" sz="28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 of the support</a:t>
            </a:r>
            <a:endParaRPr sz="2800" b="1" i="1" dirty="0">
              <a:solidFill>
                <a:srgbClr val="F9D2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" name="Google Shape;70;p4" descr="A picture containing text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 txBox="1"/>
          <p:nvPr/>
        </p:nvSpPr>
        <p:spPr>
          <a:xfrm>
            <a:off x="362149" y="1398165"/>
            <a:ext cx="11512611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Un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accompagnement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différent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selon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les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besoins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l’auto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-entrepreneurs et la situation de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l’entreprise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alt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Different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support </a:t>
            </a:r>
            <a:r>
              <a:rPr lang="fr-FR" alt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depending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on the </a:t>
            </a:r>
            <a:r>
              <a:rPr lang="fr-FR" alt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needs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of the entrepreneurs and the situation of the </a:t>
            </a:r>
            <a:r>
              <a:rPr lang="fr-FR" alt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company</a:t>
            </a:r>
            <a:r>
              <a:rPr lang="en-GB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</a:p>
          <a:p>
            <a:endParaRPr sz="600" dirty="0"/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Accompagnement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à la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pérennisation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l’entreprise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Support for the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sustainability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of the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company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42900" indent="-342900" algn="just">
              <a:lnSpc>
                <a:spcPct val="150000"/>
              </a:lnSpc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Accompagnement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à la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clôture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l’entreprise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Assistance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with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closing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the business 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Accompagnement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à la reconversion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professionnelle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Support for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professional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retraining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endParaRPr lang="en-GB" sz="1000" b="1" dirty="0">
              <a:solidFill>
                <a:srgbClr val="9FAEE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Un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accompagnement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deux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phases - 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Support in </a:t>
            </a:r>
            <a:r>
              <a:rPr lang="fr-FR" alt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two</a:t>
            </a:r>
            <a:r>
              <a:rPr lang="fr-FR" alt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phases </a:t>
            </a:r>
            <a:r>
              <a:rPr lang="en-GB" sz="1800" b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 dirty="0">
              <a:solidFill>
                <a:schemeClr val="tx2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703512" y="4172863"/>
            <a:ext cx="9104284" cy="2022311"/>
            <a:chOff x="2161718" y="3341324"/>
            <a:chExt cx="9104284" cy="2022311"/>
          </a:xfrm>
        </p:grpSpPr>
        <p:grpSp>
          <p:nvGrpSpPr>
            <p:cNvPr id="72" name="Google Shape;72;p4"/>
            <p:cNvGrpSpPr/>
            <p:nvPr/>
          </p:nvGrpSpPr>
          <p:grpSpPr>
            <a:xfrm>
              <a:off x="2161718" y="3369327"/>
              <a:ext cx="3335070" cy="1704663"/>
              <a:chOff x="936068" y="1612634"/>
              <a:chExt cx="1981857" cy="1278529"/>
            </a:xfrm>
          </p:grpSpPr>
          <p:cxnSp>
            <p:nvCxnSpPr>
              <p:cNvPr id="76" name="Google Shape;76;p4"/>
              <p:cNvCxnSpPr/>
              <p:nvPr/>
            </p:nvCxnSpPr>
            <p:spPr>
              <a:xfrm>
                <a:off x="2436366" y="1859122"/>
                <a:ext cx="435558" cy="5221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D5DD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3" name="Google Shape;73;p4"/>
              <p:cNvSpPr txBox="1"/>
              <p:nvPr/>
            </p:nvSpPr>
            <p:spPr>
              <a:xfrm>
                <a:off x="936068" y="1612634"/>
                <a:ext cx="1369299" cy="553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2100"/>
                  </a:spcAft>
                </a:pPr>
                <a:r>
                  <a:rPr lang="en-GB" sz="1100" dirty="0" err="1">
                    <a:solidFill>
                      <a:srgbClr val="0C58D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Rédaction</a:t>
                </a:r>
                <a:r>
                  <a:rPr lang="en-GB" sz="1100" dirty="0">
                    <a:solidFill>
                      <a:srgbClr val="0C58D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du </a:t>
                </a:r>
                <a:r>
                  <a:rPr lang="en-GB" sz="1100" dirty="0" err="1">
                    <a:solidFill>
                      <a:srgbClr val="0C58D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bilan</a:t>
                </a:r>
                <a:r>
                  <a:rPr lang="en-GB" sz="1100" dirty="0">
                    <a:solidFill>
                      <a:srgbClr val="0C58D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du </a:t>
                </a:r>
                <a:r>
                  <a:rPr lang="en-GB" sz="1100" dirty="0" err="1">
                    <a:solidFill>
                      <a:srgbClr val="0C58D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projet</a:t>
                </a:r>
                <a:r>
                  <a:rPr lang="en-GB" sz="1100" dirty="0">
                    <a:solidFill>
                      <a:srgbClr val="0C58D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GB" sz="1100" dirty="0" err="1">
                    <a:solidFill>
                      <a:srgbClr val="2D78F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professionnel</a:t>
                </a:r>
                <a:r>
                  <a:rPr lang="en-GB" sz="1100" dirty="0">
                    <a:solidFill>
                      <a:srgbClr val="0C58D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- </a:t>
                </a:r>
                <a:r>
                  <a:rPr lang="fr-FR" altLang="fr-FR" sz="1100" i="1" dirty="0" err="1">
                    <a:solidFill>
                      <a:srgbClr val="3A81F4"/>
                    </a:solidFill>
                    <a:latin typeface="Calibri"/>
                    <a:ea typeface="Calibri"/>
                    <a:cs typeface="Calibri"/>
                  </a:rPr>
                  <a:t>Drafting</a:t>
                </a:r>
                <a:r>
                  <a:rPr lang="fr-FR" altLang="fr-FR" sz="1100" i="1" dirty="0">
                    <a:solidFill>
                      <a:srgbClr val="3A81F4"/>
                    </a:solidFill>
                    <a:latin typeface="Calibri"/>
                    <a:ea typeface="Calibri"/>
                    <a:cs typeface="Calibri"/>
                  </a:rPr>
                  <a:t> of the report of the </a:t>
                </a:r>
                <a:r>
                  <a:rPr lang="fr-FR" altLang="fr-FR" sz="1100" i="1" dirty="0" err="1">
                    <a:solidFill>
                      <a:srgbClr val="3A81F4"/>
                    </a:solidFill>
                    <a:latin typeface="Calibri"/>
                    <a:ea typeface="Calibri"/>
                    <a:cs typeface="Calibri"/>
                  </a:rPr>
                  <a:t>professional</a:t>
                </a:r>
                <a:r>
                  <a:rPr lang="fr-FR" altLang="fr-FR" sz="1100" i="1" dirty="0">
                    <a:solidFill>
                      <a:srgbClr val="3A81F4"/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fr-FR" altLang="fr-FR" sz="1100" i="1" dirty="0" err="1">
                    <a:solidFill>
                      <a:srgbClr val="3A81F4"/>
                    </a:solidFill>
                    <a:latin typeface="Calibri"/>
                    <a:ea typeface="Calibri"/>
                    <a:cs typeface="Calibri"/>
                  </a:rPr>
                  <a:t>project</a:t>
                </a:r>
                <a:endParaRPr lang="fr-FR" altLang="fr-FR" sz="1100" i="1" dirty="0">
                  <a:solidFill>
                    <a:srgbClr val="3A81F4"/>
                  </a:solidFill>
                  <a:latin typeface="Calibri"/>
                  <a:ea typeface="Calibri"/>
                  <a:cs typeface="Calibri"/>
                </a:endParaRPr>
              </a:p>
              <a:p>
                <a:pPr marL="0" lvl="0" indent="0" algn="r" rtl="0">
                  <a:lnSpc>
                    <a:spcPct val="115000"/>
                  </a:lnSpc>
                  <a:spcBef>
                    <a:spcPct val="0"/>
                  </a:spcBef>
                  <a:spcAft>
                    <a:spcPts val="2100"/>
                  </a:spcAft>
                  <a:buNone/>
                </a:pPr>
                <a:r>
                  <a:rPr lang="en-GB" sz="1100" dirty="0">
                    <a:solidFill>
                      <a:srgbClr val="0C58D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1100" dirty="0">
                  <a:solidFill>
                    <a:srgbClr val="0C58D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4"/>
              <p:cNvSpPr txBox="1"/>
              <p:nvPr/>
            </p:nvSpPr>
            <p:spPr>
              <a:xfrm>
                <a:off x="1187185" y="2600380"/>
                <a:ext cx="1561066" cy="2907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GB" sz="1300" b="1" dirty="0">
                    <a:solidFill>
                      <a:srgbClr val="0C58D3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Phase 1 : Diagnostic - </a:t>
                </a:r>
                <a:r>
                  <a:rPr lang="en-GB" sz="1300" b="1" i="1" dirty="0">
                    <a:solidFill>
                      <a:srgbClr val="3A81F4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rPr>
                  <a:t>Diagnosis</a:t>
                </a:r>
                <a:endParaRPr sz="1300" b="1" i="1" dirty="0">
                  <a:solidFill>
                    <a:srgbClr val="3A81F4"/>
                  </a:solidFill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 flipH="1">
                <a:off x="1083025" y="2306625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0D5DD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GB" sz="1900"/>
                  <a:t>  </a:t>
                </a:r>
                <a:endParaRPr sz="1900"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1083125" y="2460449"/>
                <a:ext cx="18348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0944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5150314" y="3341324"/>
              <a:ext cx="6115688" cy="2022311"/>
              <a:chOff x="5150314" y="3341324"/>
              <a:chExt cx="6115688" cy="2022311"/>
            </a:xfrm>
          </p:grpSpPr>
          <p:grpSp>
            <p:nvGrpSpPr>
              <p:cNvPr id="79" name="Google Shape;79;p4"/>
              <p:cNvGrpSpPr/>
              <p:nvPr/>
            </p:nvGrpSpPr>
            <p:grpSpPr>
              <a:xfrm>
                <a:off x="5150314" y="3399639"/>
                <a:ext cx="3444529" cy="1963996"/>
                <a:chOff x="976954" y="1635370"/>
                <a:chExt cx="2046904" cy="1473035"/>
              </a:xfrm>
            </p:grpSpPr>
            <p:sp>
              <p:nvSpPr>
                <p:cNvPr id="80" name="Google Shape;80;p4"/>
                <p:cNvSpPr txBox="1"/>
                <p:nvPr/>
              </p:nvSpPr>
              <p:spPr>
                <a:xfrm>
                  <a:off x="1143972" y="1635370"/>
                  <a:ext cx="1297310" cy="55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pPr lvl="0" algn="just">
                    <a:lnSpc>
                      <a:spcPct val="115000"/>
                    </a:lnSpc>
                    <a:spcAft>
                      <a:spcPts val="2100"/>
                    </a:spcAft>
                  </a:pPr>
                  <a:r>
                    <a:rPr lang="en-GB" sz="1100" dirty="0">
                      <a:solidFill>
                        <a:srgbClr val="0C58D3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Approbation de la phase 1 par le CD29 </a:t>
                  </a:r>
                  <a:r>
                    <a:rPr lang="en-GB" sz="1100" dirty="0">
                      <a:solidFill>
                        <a:srgbClr val="0C58D3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Calibri"/>
                    </a:rPr>
                    <a:t>-</a:t>
                  </a:r>
                  <a:r>
                    <a:rPr lang="en-GB" sz="1100" dirty="0">
                      <a:solidFill>
                        <a:srgbClr val="0C58D3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  <a:sym typeface="Calibri"/>
                    </a:rPr>
                    <a:t> </a:t>
                  </a:r>
                  <a:r>
                    <a:rPr lang="fr-FR" altLang="fr-FR" sz="1100" i="1" dirty="0">
                      <a:solidFill>
                        <a:srgbClr val="3A81F4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</a:rPr>
                    <a:t>CD29 phase 1 </a:t>
                  </a:r>
                  <a:r>
                    <a:rPr lang="fr-FR" altLang="fr-FR" sz="1100" i="1" dirty="0" err="1">
                      <a:solidFill>
                        <a:srgbClr val="3A81F4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</a:rPr>
                    <a:t>approval</a:t>
                  </a:r>
                  <a:r>
                    <a:rPr lang="fr-FR" altLang="fr-FR" sz="1100" i="1" dirty="0">
                      <a:solidFill>
                        <a:srgbClr val="3A81F4"/>
                      </a:solidFill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</a:rPr>
                    <a:t> </a:t>
                  </a:r>
                  <a:endParaRPr sz="1100" dirty="0">
                    <a:solidFill>
                      <a:srgbClr val="0C58D3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endParaRPr>
                </a:p>
              </p:txBody>
            </p:sp>
            <p:sp>
              <p:nvSpPr>
                <p:cNvPr id="81" name="Google Shape;81;p4"/>
                <p:cNvSpPr txBox="1"/>
                <p:nvPr/>
              </p:nvSpPr>
              <p:spPr>
                <a:xfrm>
                  <a:off x="976954" y="2645385"/>
                  <a:ext cx="2046904" cy="4630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b" anchorCtr="0">
                  <a:noAutofit/>
                </a:bodyPr>
                <a:lstStyle/>
                <a:p>
                  <a:pPr marL="0" lvl="0" indent="0" algn="ctr" rtl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GB" sz="1300" b="1" dirty="0">
                      <a:solidFill>
                        <a:srgbClr val="0C58D3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Signature du plan </a:t>
                  </a:r>
                  <a:r>
                    <a:rPr lang="en-GB" sz="1300" b="1" dirty="0" err="1">
                      <a:solidFill>
                        <a:srgbClr val="0C58D3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d’action</a:t>
                  </a:r>
                  <a:r>
                    <a:rPr lang="en-GB" sz="1300" b="1" dirty="0">
                      <a:solidFill>
                        <a:srgbClr val="0C58D3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 – </a:t>
                  </a:r>
                  <a:r>
                    <a:rPr lang="en-GB" sz="1300" b="1" i="1" dirty="0">
                      <a:solidFill>
                        <a:srgbClr val="3A81F4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 Signature of the action plan</a:t>
                  </a:r>
                  <a:endParaRPr sz="1300" b="1" i="1" dirty="0">
                    <a:solidFill>
                      <a:srgbClr val="3A81F4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endParaRPr>
                </a:p>
              </p:txBody>
            </p:sp>
            <p:cxnSp>
              <p:nvCxnSpPr>
                <p:cNvPr id="83" name="Google Shape;83;p4"/>
                <p:cNvCxnSpPr/>
                <p:nvPr/>
              </p:nvCxnSpPr>
              <p:spPr>
                <a:xfrm>
                  <a:off x="2496325" y="1895378"/>
                  <a:ext cx="383231" cy="48842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D5DD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84" name="Google Shape;84;p4"/>
                <p:cNvSpPr/>
                <p:nvPr/>
              </p:nvSpPr>
              <p:spPr>
                <a:xfrm flipH="1">
                  <a:off x="1083025" y="2306625"/>
                  <a:ext cx="1834800" cy="143400"/>
                </a:xfrm>
                <a:prstGeom prst="parallelogram">
                  <a:avLst>
                    <a:gd name="adj" fmla="val 96952"/>
                  </a:avLst>
                </a:pr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GB" sz="1900"/>
                    <a:t>  </a:t>
                  </a:r>
                  <a:endParaRPr sz="1900"/>
                </a:p>
              </p:txBody>
            </p:sp>
            <p:sp>
              <p:nvSpPr>
                <p:cNvPr id="85" name="Google Shape;85;p4"/>
                <p:cNvSpPr/>
                <p:nvPr/>
              </p:nvSpPr>
              <p:spPr>
                <a:xfrm>
                  <a:off x="1083125" y="2460449"/>
                  <a:ext cx="1834800" cy="143400"/>
                </a:xfrm>
                <a:prstGeom prst="parallelogram">
                  <a:avLst>
                    <a:gd name="adj" fmla="val 96952"/>
                  </a:avLst>
                </a:pr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" name="Google Shape;86;p4"/>
              <p:cNvGrpSpPr/>
              <p:nvPr/>
            </p:nvGrpSpPr>
            <p:grpSpPr>
              <a:xfrm>
                <a:off x="8029562" y="3341324"/>
                <a:ext cx="3236440" cy="2022311"/>
                <a:chOff x="936339" y="1591627"/>
                <a:chExt cx="2065505" cy="1516770"/>
              </a:xfrm>
            </p:grpSpPr>
            <p:sp>
              <p:nvSpPr>
                <p:cNvPr id="87" name="Google Shape;87;p4"/>
                <p:cNvSpPr txBox="1"/>
                <p:nvPr/>
              </p:nvSpPr>
              <p:spPr>
                <a:xfrm>
                  <a:off x="936339" y="1591627"/>
                  <a:ext cx="1392774" cy="6414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2100"/>
                    </a:spcAft>
                  </a:pPr>
                  <a:r>
                    <a:rPr lang="en-GB" sz="1100" dirty="0">
                      <a:solidFill>
                        <a:srgbClr val="858585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Sortie du </a:t>
                  </a:r>
                  <a:r>
                    <a:rPr lang="en-GB" sz="1100" dirty="0" err="1">
                      <a:solidFill>
                        <a:srgbClr val="858585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dispositif</a:t>
                  </a:r>
                  <a:r>
                    <a:rPr lang="en-GB" sz="1100" dirty="0">
                      <a:solidFill>
                        <a:srgbClr val="858585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 après 6 </a:t>
                  </a:r>
                  <a:r>
                    <a:rPr lang="en-GB" sz="1100" dirty="0" err="1">
                      <a:solidFill>
                        <a:srgbClr val="858585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mois</a:t>
                  </a:r>
                  <a:r>
                    <a:rPr lang="en-GB" sz="1100" dirty="0">
                      <a:solidFill>
                        <a:srgbClr val="858585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 à 1 an </a:t>
                  </a:r>
                  <a:r>
                    <a:rPr lang="en-GB" sz="1100" i="1" dirty="0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- </a:t>
                  </a:r>
                  <a:r>
                    <a:rPr lang="fr-FR" altLang="fr-FR" sz="1100" i="1" dirty="0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</a:rPr>
                    <a:t>Exit </a:t>
                  </a:r>
                  <a:r>
                    <a:rPr lang="fr-FR" altLang="fr-FR" sz="1100" i="1" dirty="0" err="1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</a:rPr>
                    <a:t>from</a:t>
                  </a:r>
                  <a:r>
                    <a:rPr lang="fr-FR" altLang="fr-FR" sz="1100" i="1" dirty="0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</a:rPr>
                    <a:t> the support </a:t>
                  </a:r>
                  <a:r>
                    <a:rPr lang="fr-FR" altLang="fr-FR" sz="1100" i="1" dirty="0" err="1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</a:rPr>
                    <a:t>after</a:t>
                  </a:r>
                  <a:r>
                    <a:rPr lang="fr-FR" altLang="fr-FR" sz="1100" i="1" dirty="0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</a:rPr>
                    <a:t> 6 </a:t>
                  </a:r>
                  <a:r>
                    <a:rPr lang="fr-FR" altLang="fr-FR" sz="1100" i="1" dirty="0" err="1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</a:rPr>
                    <a:t>months</a:t>
                  </a:r>
                  <a:r>
                    <a:rPr lang="fr-FR" altLang="fr-FR" sz="1100" i="1" dirty="0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</a:rPr>
                    <a:t> to 1 </a:t>
                  </a:r>
                  <a:r>
                    <a:rPr lang="fr-FR" altLang="fr-FR" sz="1100" i="1" dirty="0" err="1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</a:rPr>
                    <a:t>year</a:t>
                  </a:r>
                  <a:r>
                    <a:rPr lang="fr-FR" altLang="fr-FR" sz="1100" i="1" dirty="0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</a:rPr>
                    <a:t> </a:t>
                  </a:r>
                </a:p>
                <a:p>
                  <a:pPr marL="0" lvl="0" indent="0" algn="r" rtl="0">
                    <a:lnSpc>
                      <a:spcPct val="115000"/>
                    </a:lnSpc>
                    <a:spcBef>
                      <a:spcPct val="0"/>
                    </a:spcBef>
                    <a:spcAft>
                      <a:spcPts val="2100"/>
                    </a:spcAft>
                    <a:buNone/>
                  </a:pPr>
                  <a:endParaRPr sz="1100" dirty="0">
                    <a:solidFill>
                      <a:srgbClr val="858585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endParaRPr>
                </a:p>
              </p:txBody>
            </p:sp>
            <p:sp>
              <p:nvSpPr>
                <p:cNvPr id="88" name="Google Shape;88;p4"/>
                <p:cNvSpPr txBox="1"/>
                <p:nvPr/>
              </p:nvSpPr>
              <p:spPr>
                <a:xfrm>
                  <a:off x="1235567" y="2626389"/>
                  <a:ext cx="1766277" cy="4820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b" anchorCtr="0">
                  <a:noAutofit/>
                </a:bodyPr>
                <a:lstStyle/>
                <a:p>
                  <a:pPr marL="0" lvl="0" indent="0" algn="ctr" rtl="0">
                    <a:lnSpc>
                      <a:spcPct val="115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GB" sz="1300" b="1" dirty="0">
                      <a:solidFill>
                        <a:srgbClr val="858585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Phase 2 : </a:t>
                  </a:r>
                  <a:r>
                    <a:rPr lang="en-GB" sz="1300" b="1" dirty="0" err="1">
                      <a:solidFill>
                        <a:srgbClr val="858585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Accompagnement</a:t>
                  </a:r>
                  <a:r>
                    <a:rPr lang="en-GB" sz="1300" b="1" dirty="0">
                      <a:solidFill>
                        <a:srgbClr val="858585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 -  </a:t>
                  </a:r>
                  <a:r>
                    <a:rPr lang="en-GB" sz="1300" b="1" i="1" dirty="0">
                      <a:solidFill>
                        <a:srgbClr val="A1A1A1"/>
                      </a:solidFill>
                      <a:latin typeface="Calibri" panose="020F0502020204030204" pitchFamily="34" charset="0"/>
                      <a:ea typeface="Roboto"/>
                      <a:cs typeface="Calibri" panose="020F0502020204030204" pitchFamily="34" charset="0"/>
                      <a:sym typeface="Roboto"/>
                    </a:rPr>
                    <a:t>Support</a:t>
                  </a:r>
                  <a:endParaRPr sz="1300" b="1" i="1" dirty="0">
                    <a:solidFill>
                      <a:srgbClr val="A1A1A1"/>
                    </a:solidFill>
                    <a:latin typeface="Calibri" panose="020F0502020204030204" pitchFamily="34" charset="0"/>
                    <a:ea typeface="Roboto"/>
                    <a:cs typeface="Calibri" panose="020F0502020204030204" pitchFamily="34" charset="0"/>
                    <a:sym typeface="Roboto"/>
                  </a:endParaRPr>
                </a:p>
              </p:txBody>
            </p:sp>
            <p:cxnSp>
              <p:nvCxnSpPr>
                <p:cNvPr id="90" name="Google Shape;90;p4"/>
                <p:cNvCxnSpPr/>
                <p:nvPr/>
              </p:nvCxnSpPr>
              <p:spPr>
                <a:xfrm>
                  <a:off x="2479511" y="1895372"/>
                  <a:ext cx="422934" cy="54253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2C2C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91" name="Google Shape;91;p4"/>
                <p:cNvSpPr/>
                <p:nvPr/>
              </p:nvSpPr>
              <p:spPr>
                <a:xfrm flipH="1">
                  <a:off x="1083025" y="2306625"/>
                  <a:ext cx="1834800" cy="143400"/>
                </a:xfrm>
                <a:prstGeom prst="parallelogram">
                  <a:avLst>
                    <a:gd name="adj" fmla="val 96952"/>
                  </a:avLst>
                </a:prstGeom>
                <a:solidFill>
                  <a:srgbClr val="0C58D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r>
                    <a:rPr lang="en-GB" sz="1900"/>
                    <a:t>  </a:t>
                  </a:r>
                  <a:endParaRPr sz="1900"/>
                </a:p>
              </p:txBody>
            </p:sp>
            <p:sp>
              <p:nvSpPr>
                <p:cNvPr id="92" name="Google Shape;92;p4"/>
                <p:cNvSpPr/>
                <p:nvPr/>
              </p:nvSpPr>
              <p:spPr>
                <a:xfrm>
                  <a:off x="1083125" y="2460449"/>
                  <a:ext cx="1834800" cy="143400"/>
                </a:xfrm>
                <a:prstGeom prst="parallelogram">
                  <a:avLst>
                    <a:gd name="adj" fmla="val 96952"/>
                  </a:avLst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b64ddf8298_0_842"/>
          <p:cNvSpPr txBox="1">
            <a:spLocks noGrp="1"/>
          </p:cNvSpPr>
          <p:nvPr>
            <p:ph type="title"/>
          </p:nvPr>
        </p:nvSpPr>
        <p:spPr>
          <a:xfrm>
            <a:off x="952500" y="688144"/>
            <a:ext cx="10196626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lnSpc>
                <a:spcPct val="107000"/>
              </a:lnSpc>
              <a:buClr>
                <a:srgbClr val="F7C111"/>
              </a:buClr>
              <a:buSzTx/>
            </a:pPr>
            <a: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Prix de </a:t>
            </a:r>
            <a:r>
              <a:rPr lang="en-GB" sz="32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l’accompagnement</a:t>
            </a:r>
            <a:b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-FR" sz="3100" b="1" i="1" dirty="0" err="1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Cost</a:t>
            </a:r>
            <a:r>
              <a:rPr lang="fr-FR" sz="31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 of the support</a:t>
            </a:r>
            <a:endParaRPr sz="3100" b="1" i="1" dirty="0">
              <a:solidFill>
                <a:srgbClr val="F9D2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" name="Google Shape;98;g1b64ddf8298_0_842" descr="A picture containing text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9" name="Google Shape;99;g1b64ddf8298_0_8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61720"/>
              </p:ext>
            </p:extLst>
          </p:nvPr>
        </p:nvGraphicFramePr>
        <p:xfrm>
          <a:off x="1232523" y="1925442"/>
          <a:ext cx="9640231" cy="3596490"/>
        </p:xfrm>
        <a:graphic>
          <a:graphicData uri="http://schemas.openxmlformats.org/drawingml/2006/table">
            <a:tbl>
              <a:tblPr>
                <a:noFill/>
                <a:tableStyleId>{7DCB3C10-1D1D-497D-8A9D-FD7F6491E0B4}</a:tableStyleId>
              </a:tblPr>
              <a:tblGrid>
                <a:gridCol w="2680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9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Désignation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 </a:t>
                      </a: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ouvrages</a:t>
                      </a:r>
                      <a:endParaRPr lang="en-GB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 of works</a:t>
                      </a:r>
                      <a:endParaRPr sz="16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C5CEEF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Prix </a:t>
                      </a: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unitaire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€ TTC</a:t>
                      </a:r>
                    </a:p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fr-FR" sz="1600" b="1" i="1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Unit </a:t>
                      </a:r>
                      <a:r>
                        <a:rPr lang="fr-FR" sz="1600" b="1" i="1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price</a:t>
                      </a:r>
                      <a:r>
                        <a:rPr lang="fr-FR" sz="1600" b="1" i="1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in € </a:t>
                      </a:r>
                      <a:r>
                        <a:rPr lang="fr-FR" sz="1600" b="1" i="1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including</a:t>
                      </a:r>
                      <a:r>
                        <a:rPr lang="fr-FR" sz="1600" b="1" i="1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600" b="1" i="1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tax</a:t>
                      </a:r>
                      <a:endParaRPr sz="1600" b="1" i="1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C5CEEF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Quantité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estimée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estimated quantity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C5CEEF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Montant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total </a:t>
                      </a: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€ TTC</a:t>
                      </a:r>
                    </a:p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amount in € including tax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solidFill>
                      <a:srgbClr val="C5CEEF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1 : Diagnostic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Diagnosis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114 000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2 : </a:t>
                      </a: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Accompagnement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1 372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274 400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Séminaire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½ </a:t>
                      </a: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journée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day seminar</a:t>
                      </a:r>
                      <a:endParaRPr sz="16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  <a:endParaRPr sz="2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2 592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Séminaire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</a:t>
                      </a:r>
                      <a:r>
                        <a:rPr lang="en-GB" sz="16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journée</a:t>
                      </a:r>
                      <a:r>
                        <a:rPr lang="en-GB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day seminar</a:t>
                      </a:r>
                      <a:endParaRPr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2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5 376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752085" y="63753"/>
            <a:ext cx="105156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F7C111"/>
              </a:buClr>
              <a:buSzPts val="3200"/>
              <a:buFont typeface="Open Sans"/>
              <a:buNone/>
            </a:pPr>
            <a:r>
              <a:rPr lang="en-GB" sz="32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Bilan</a:t>
            </a:r>
            <a: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32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l’accompagnement</a:t>
            </a:r>
            <a: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GB" sz="32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  <a:sym typeface="Open Sans"/>
              </a:rPr>
              <a:t>Support report</a:t>
            </a:r>
            <a:endParaRPr sz="3200" b="1" i="1" dirty="0">
              <a:solidFill>
                <a:srgbClr val="F9D2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5" descr="A picture containing text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148895" y="980728"/>
            <a:ext cx="756728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Un flux important de dossiers – </a:t>
            </a:r>
            <a:r>
              <a:rPr lang="en-GB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a large flow of files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600" i="1" dirty="0">
              <a:solidFill>
                <a:schemeClr val="bg2"/>
              </a:solidFill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Depuis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février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2022, le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Département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Finistère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transmis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409 dossiers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d’auto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-entrepreneurs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bénéficiaires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RSA à RTO, son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prestataire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externe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Since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February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2022, CD29 has sent 409 files of self-entrepreneurs on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benefits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to RTO,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its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external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service provider.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algn="just">
              <a:buClr>
                <a:schemeClr val="dk1"/>
              </a:buClr>
              <a:buSzPts val="1800"/>
            </a:pPr>
            <a:endParaRPr sz="6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Sur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409 dossiers, 42,5%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refusé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un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accompagnement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pour non-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disponibilité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évolution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leur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statut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professionnel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Of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these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409 files, 42.5%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refused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support for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unavailability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or change in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their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professional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status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R="0" lvl="0" algn="just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</a:pPr>
            <a:endParaRPr sz="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Sur les 235 auto-entrepreneurs qui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effectué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phase 1 de diagnostic, 90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d’entre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eux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n’ont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souhaité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poursuivre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sur la phase  et 145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train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d’effectuer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phase 2 -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Of the 235 entrepreneurs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who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carried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out phase 1 of the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diagnosis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, 90 of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them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did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not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wish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to continue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with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phase 2 and 145 are in the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process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of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carrying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out phase 2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5"/>
          <p:cNvSpPr/>
          <p:nvPr/>
        </p:nvSpPr>
        <p:spPr>
          <a:xfrm rot="5400000">
            <a:off x="7017176" y="3363752"/>
            <a:ext cx="2768325" cy="722245"/>
          </a:xfrm>
          <a:prstGeom prst="curvedUpArrow">
            <a:avLst>
              <a:gd name="adj1" fmla="val 25000"/>
              <a:gd name="adj2" fmla="val 93668"/>
              <a:gd name="adj3" fmla="val 42276"/>
            </a:avLst>
          </a:prstGeom>
          <a:solidFill>
            <a:srgbClr val="F7C111"/>
          </a:solidFill>
          <a:ln w="9525" cap="flat" cmpd="sng">
            <a:solidFill>
              <a:srgbClr val="F7C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725415"/>
              </p:ext>
            </p:extLst>
          </p:nvPr>
        </p:nvGraphicFramePr>
        <p:xfrm>
          <a:off x="7480997" y="714666"/>
          <a:ext cx="509753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540882"/>
              </p:ext>
            </p:extLst>
          </p:nvPr>
        </p:nvGraphicFramePr>
        <p:xfrm>
          <a:off x="7176120" y="3719331"/>
          <a:ext cx="5167223" cy="300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684785" y="172003"/>
            <a:ext cx="10515600" cy="103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lnSpc>
                <a:spcPct val="107000"/>
              </a:lnSpc>
              <a:buClr>
                <a:srgbClr val="F7C111"/>
              </a:buClr>
              <a:buSzPts val="3200"/>
            </a:pPr>
            <a:r>
              <a:rPr lang="en-GB" sz="32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Bilan</a:t>
            </a:r>
            <a: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32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l’accompagnement</a:t>
            </a:r>
            <a: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GB" sz="32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  <a:sym typeface="Open Sans"/>
              </a:rPr>
              <a:t>support report</a:t>
            </a:r>
            <a:endParaRPr sz="3200" b="1" dirty="0">
              <a:solidFill>
                <a:srgbClr val="F7C11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200" y="1096124"/>
            <a:ext cx="10515600" cy="418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2800"/>
              <a:buNone/>
            </a:pPr>
            <a:endParaRPr b="1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101600" algn="just" rtl="0">
              <a:lnSpc>
                <a:spcPct val="107000"/>
              </a:lnSpc>
              <a:spcBef>
                <a:spcPts val="200"/>
              </a:spcBef>
              <a:spcAft>
                <a:spcPct val="0"/>
              </a:spcAft>
              <a:buClr>
                <a:srgbClr val="003399"/>
              </a:buClr>
              <a:buSzPts val="2000"/>
              <a:buFont typeface="Calibri"/>
              <a:buNone/>
            </a:pPr>
            <a:endParaRPr sz="2000" i="0" u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7000"/>
              </a:lnSpc>
              <a:spcBef>
                <a:spcPts val="200"/>
              </a:spcBef>
              <a:spcAft>
                <a:spcPct val="0"/>
              </a:spcAft>
              <a:buClr>
                <a:srgbClr val="003399"/>
              </a:buClr>
              <a:buSzPts val="2000"/>
              <a:buNone/>
            </a:pPr>
            <a:endParaRPr sz="2000" b="1" i="0" u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7000"/>
              </a:lnSpc>
              <a:spcBef>
                <a:spcPts val="200"/>
              </a:spcBef>
              <a:spcAft>
                <a:spcPct val="0"/>
              </a:spcAft>
              <a:buClr>
                <a:srgbClr val="003399"/>
              </a:buClr>
              <a:buSzPts val="2000"/>
              <a:buNone/>
            </a:pPr>
            <a:endParaRPr sz="2000">
              <a:solidFill>
                <a:srgbClr val="FF0000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" name="Google Shape;116;p6" descr="A picture containing text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838200" y="2820813"/>
            <a:ext cx="10515600" cy="277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531484" y="1096124"/>
            <a:ext cx="11469171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Un impact sur le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volet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économique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An impact on the </a:t>
            </a:r>
            <a:r>
              <a:rPr 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economic</a:t>
            </a:r>
            <a:r>
              <a:rPr 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aspect</a:t>
            </a:r>
          </a:p>
          <a:p>
            <a:pPr marL="28575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Développement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l’activité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professionnelle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Professional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activity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development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Open Sans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Regard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objectif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extérieur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conseiller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fixation de la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valeur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travail,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révision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des bases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gestion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d’une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entreprise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comptabilité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marketing) 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Objective and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external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view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of the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adviser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, setting the value of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work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review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of the basics of business management (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accounting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+ marketing)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Un impact sur le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volet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social - </a:t>
            </a:r>
            <a:r>
              <a:rPr 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An impact on the social aspect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Sortie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l’isolement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social,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développement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d’un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réseau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professionnel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regain de motivation 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Breaking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out of social isolation,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developing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a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professional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network,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renewed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motivation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Des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résultats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propres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chaque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entrepreneur - </a:t>
            </a:r>
            <a:r>
              <a:rPr 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Results</a:t>
            </a:r>
            <a:r>
              <a:rPr 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specific</a:t>
            </a:r>
            <a:r>
              <a:rPr 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to </a:t>
            </a:r>
            <a:r>
              <a:rPr 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each</a:t>
            </a:r>
            <a:r>
              <a:rPr 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entrepreneur</a:t>
            </a:r>
            <a:endParaRPr sz="1800" b="1" i="1" dirty="0">
              <a:solidFill>
                <a:schemeClr val="tx2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285750" lvl="0" indent="-285750">
              <a:buClr>
                <a:schemeClr val="dk1"/>
              </a:buClr>
              <a:buSzPts val="1800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Performance,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compétences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disponibilité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conseiller</a:t>
            </a:r>
            <a:r>
              <a:rPr lang="fr-F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Advisor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performance,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skills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&amp;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availability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buClr>
                <a:schemeClr val="dk1"/>
              </a:buClr>
              <a:buSzPts val="1800"/>
              <a:buFont typeface="Open Sans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Disponibilité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&amp; motivation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l’auto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-entrepreneur (Nouveaux entrants ≠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Anciens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entrants) -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Availability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&amp; motivation of the entrepreneur</a:t>
            </a:r>
          </a:p>
          <a:p>
            <a:pPr lvl="0"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887538" indent="-1887538"/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Difficulté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connaître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l’impact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sur la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durée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sz="1800" b="1" i="1" dirty="0" err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Difficult</a:t>
            </a:r>
            <a:r>
              <a:rPr lang="fr-FR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to know the impact over time</a:t>
            </a:r>
            <a:endParaRPr sz="1800" b="1" i="1" dirty="0">
              <a:solidFill>
                <a:schemeClr val="tx2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47888" indent="-2603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Situation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économique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instable -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Unstable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economic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situation</a:t>
            </a:r>
          </a:p>
          <a:p>
            <a:pPr marL="1887538" lvl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512525" y="172000"/>
            <a:ext cx="11092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07000"/>
              </a:lnSpc>
              <a:buClr>
                <a:srgbClr val="F7C111"/>
              </a:buClr>
              <a:buSzTx/>
            </a:pPr>
            <a: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Suite à C-CARE, un public </a:t>
            </a:r>
            <a:r>
              <a:rPr lang="en-GB" sz="32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toujours</a:t>
            </a:r>
            <a: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GB" sz="3200" b="1" dirty="0" err="1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accompagner</a:t>
            </a:r>
            <a: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br>
              <a:rPr lang="en-GB" sz="3200" b="1" dirty="0">
                <a:solidFill>
                  <a:srgbClr val="F7C11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-FR" sz="3200" b="1" i="1" dirty="0" err="1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Following</a:t>
            </a:r>
            <a:r>
              <a:rPr lang="fr-FR" sz="32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 C-CARE, a </a:t>
            </a:r>
            <a:r>
              <a:rPr lang="fr-FR" sz="3200" b="1" i="1" dirty="0" err="1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target</a:t>
            </a:r>
            <a:r>
              <a:rPr lang="fr-FR" sz="32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 group to support </a:t>
            </a:r>
            <a:r>
              <a:rPr lang="fr-FR" sz="3200" b="1" i="1" dirty="0" err="1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still</a:t>
            </a:r>
            <a:r>
              <a:rPr lang="fr-FR" sz="3200" b="1" i="1" dirty="0">
                <a:solidFill>
                  <a:srgbClr val="F9D255"/>
                </a:solidFill>
                <a:latin typeface="Open Sans"/>
                <a:ea typeface="Open Sans"/>
                <a:cs typeface="Open Sans"/>
              </a:rPr>
              <a:t> …</a:t>
            </a:r>
            <a:endParaRPr sz="3200" b="1" i="1" dirty="0">
              <a:solidFill>
                <a:srgbClr val="F9D2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7" descr="A picture containing text  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77" y="5665356"/>
            <a:ext cx="2177292" cy="105963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335360" y="1412776"/>
            <a:ext cx="11377264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Option 1 : continuer à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externaliser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? </a:t>
            </a:r>
            <a:r>
              <a:rPr lang="en-GB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– continue to outsource ?</a:t>
            </a: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600" b="1" i="1" dirty="0">
              <a:solidFill>
                <a:schemeClr val="tx2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À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jour, pas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société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identifiée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capable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d’encaisser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la masse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importante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dossiers sur le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territoire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finistérien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To date, no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identified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company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capable of handling the large mass of files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across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Finistère.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Open Sans"/>
              <a:buChar char="•"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Travail important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contrôle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CD29 sur performance du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prestataire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externe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Important control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work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by D29 on the performance of the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external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service provider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/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Option 2 :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internaliser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l’accompagnement</a:t>
            </a:r>
            <a:r>
              <a:rPr lang="en-GB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? </a:t>
            </a:r>
            <a:r>
              <a:rPr lang="en-GB" sz="1800" b="1" i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–  internalize support ?</a:t>
            </a:r>
          </a:p>
          <a:p>
            <a:pPr lvl="0"/>
            <a:endParaRPr sz="600" b="1" i="1" dirty="0">
              <a:solidFill>
                <a:schemeClr val="tx2">
                  <a:lumMod val="75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285750" lvl="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Offre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coaching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proposée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par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agent du CD29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dans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Sud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Finistère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à titre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expérimental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Coaching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offered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by a CD29 agent in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southern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Finistère on an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experimental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basis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3538" lvl="0" algn="just"/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→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Même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contenu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MAIS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meilleur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taux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présence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aux 1er et 2e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rendez-vous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Same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content BUT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better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attendance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rate at the 1st and 2nd meetings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i="1" dirty="0">
              <a:solidFill>
                <a:schemeClr val="tx1">
                  <a:lumMod val="50000"/>
                  <a:lumOff val="50000"/>
                </a:schemeClr>
              </a:solidFill>
              <a:latin typeface="Open Sans"/>
              <a:ea typeface="Open Sans"/>
              <a:cs typeface="Open Sans"/>
            </a:endParaRPr>
          </a:p>
          <a:p>
            <a:pPr marL="363538"/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→ Se focalise sur nouveaux entrants, plus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faciles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à mobiliser -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Focuses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on new entrants,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easier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to </a:t>
            </a:r>
            <a:r>
              <a:rPr lang="fr-FR" alt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mobilize</a:t>
            </a:r>
            <a:r>
              <a:rPr lang="fr-FR" alt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2147888" marR="0" lvl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→ Comment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réussir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à mobiliser les entrepreneurs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bénéficiaires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du RSA </a:t>
            </a:r>
          </a:p>
          <a:p>
            <a:pPr marL="2147888" marR="0" lvl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depuis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20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? - 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How to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succeed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in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mobilizing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entrepreneurs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who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are on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benefits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2147888" marR="0" lvl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for 20 </a:t>
            </a:r>
            <a:r>
              <a:rPr lang="fr-F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years</a:t>
            </a:r>
            <a:r>
              <a:rPr lang="fr-F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ea typeface="Open Sans"/>
                <a:cs typeface="Open Sans"/>
              </a:rPr>
              <a:t>? 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(+1000 in </a:t>
            </a:r>
            <a:r>
              <a:rPr lang="en-GB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Finistère</a:t>
            </a:r>
            <a:r>
              <a:rPr lang="en-GB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0.02.29"/>
  <p:tag name="AS_TITLE" val="Aspose.Slides for Java"/>
  <p:tag name="AS_VERSION" val="20.2"/>
</p:tagLst>
</file>

<file path=ppt/theme/theme1.xml><?xml version="1.0" encoding="utf-8"?>
<a:theme xmlns:a="http://schemas.openxmlformats.org/drawingml/2006/main" name="Office Theme">
  <a:themeElements>
    <a:clrScheme name="France Channel England">
      <a:dk1>
        <a:srgbClr val="000000"/>
      </a:dk1>
      <a:lt1>
        <a:srgbClr val="FFFFFF"/>
      </a:lt1>
      <a:dk2>
        <a:srgbClr val="003399"/>
      </a:dk2>
      <a:lt2>
        <a:srgbClr val="9FAEE5"/>
      </a:lt2>
      <a:accent1>
        <a:srgbClr val="FFFF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1376</Words>
  <Application>Microsoft Office PowerPoint</Application>
  <PresentationFormat>Widescreen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Open Sans</vt:lpstr>
      <vt:lpstr>Calibri</vt:lpstr>
      <vt:lpstr>Arial</vt:lpstr>
      <vt:lpstr>Office Theme</vt:lpstr>
      <vt:lpstr>PowerPoint Presentation</vt:lpstr>
      <vt:lpstr>Le Département du Finistère / Finistère County </vt:lpstr>
      <vt:lpstr>Introduction à l’accompagnement aux auto-entrepreneurs bénéficiaires du RSA  Introduction to support for entrepreneurs on benefits</vt:lpstr>
      <vt:lpstr>PowerPoint Presentation</vt:lpstr>
      <vt:lpstr>Fonctionnement de l’accompagnement   Functioning of the support</vt:lpstr>
      <vt:lpstr>Prix de l’accompagnement Cost of the support</vt:lpstr>
      <vt:lpstr>Bilan de l’accompagnement – Support report</vt:lpstr>
      <vt:lpstr>Bilan de l’accompagnement – support report</vt:lpstr>
      <vt:lpstr>Suite à C-CARE, un public toujours à accompagner… Following C-CARE, a target group to support still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Petraityte, Aiste</dc:creator>
  <cp:lastModifiedBy>Antonia Omirou</cp:lastModifiedBy>
  <cp:revision>34</cp:revision>
  <dcterms:created xsi:type="dcterms:W3CDTF">2016-04-11T07:06:32Z</dcterms:created>
  <dcterms:modified xsi:type="dcterms:W3CDTF">2023-02-27T14:00:53Z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0x01010085C2233529951A4D822912102EA72B6F</vt:lpwstr>
  </property>
</Properties>
</file>