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6"/>
    <p:sldMasterId id="2147483676" r:id="rId17"/>
  </p:sldMasterIdLst>
  <p:notesMasterIdLst>
    <p:notesMasterId r:id="rId35"/>
  </p:notesMasterIdLst>
  <p:sldIdLst>
    <p:sldId id="276" r:id="rId18"/>
    <p:sldId id="320" r:id="rId19"/>
    <p:sldId id="408" r:id="rId20"/>
    <p:sldId id="426" r:id="rId21"/>
    <p:sldId id="427" r:id="rId22"/>
    <p:sldId id="312" r:id="rId23"/>
    <p:sldId id="428" r:id="rId24"/>
    <p:sldId id="429" r:id="rId25"/>
    <p:sldId id="409" r:id="rId26"/>
    <p:sldId id="430" r:id="rId27"/>
    <p:sldId id="431" r:id="rId28"/>
    <p:sldId id="394" r:id="rId29"/>
    <p:sldId id="404" r:id="rId30"/>
    <p:sldId id="402" r:id="rId31"/>
    <p:sldId id="432" r:id="rId32"/>
    <p:sldId id="322" r:id="rId33"/>
    <p:sldId id="314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6F4D7C-ABEB-8E24-2F58-4B2E126D0F1C}" name="Oriane GUIDOT" initials="OG" userId="S::o.guidot@hautsdefrance.cci.fr::36ba7817-2a60-4437-bc68-80df90f2ab4e" providerId="AD"/>
  <p188:author id="{7E9DC8D1-C5C7-89E9-490E-FDCB20D48E3A}" name="Sandra SELLITTO" initials="SS" userId="S::s.sellitto@hautsdefrance.cci.fr::46ba45c9-285d-46c7-aa83-e50a212762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ane GUIDOT" initials="OG" lastIdx="4" clrIdx="0">
    <p:extLst>
      <p:ext uri="{19B8F6BF-5375-455C-9EA6-DF929625EA0E}">
        <p15:presenceInfo xmlns:p15="http://schemas.microsoft.com/office/powerpoint/2012/main" userId="S::o.guidot@hautsdefrance.cci.fr::36ba7817-2a60-4437-bc68-80df90f2ab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C9C3"/>
    <a:srgbClr val="06AAA6"/>
    <a:srgbClr val="E52E97"/>
    <a:srgbClr val="00ABE0"/>
    <a:srgbClr val="9ABA50"/>
    <a:srgbClr val="8E4C20"/>
    <a:srgbClr val="A518E2"/>
    <a:srgbClr val="E33232"/>
    <a:srgbClr val="FF791F"/>
    <a:srgbClr val="FFB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19682-1F4C-395A-CEBB-3DD7942A45CD}" v="102" dt="2023-02-27T16:30:26.935"/>
    <p1510:client id="{F57B26A7-B8A4-4AEB-96D1-399A72CDAE94}" v="11" dt="2023-02-28T14:28:50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2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ane GUIDOT" userId="S::o.guidot@hautsdefrance.cci.fr::36ba7817-2a60-4437-bc68-80df90f2ab4e" providerId="AD" clId="Web-{26A19682-1F4C-395A-CEBB-3DD7942A45CD}"/>
    <pc:docChg chg="addSld delSld modSld sldOrd">
      <pc:chgData name="Oriane GUIDOT" userId="S::o.guidot@hautsdefrance.cci.fr::36ba7817-2a60-4437-bc68-80df90f2ab4e" providerId="AD" clId="Web-{26A19682-1F4C-395A-CEBB-3DD7942A45CD}" dt="2023-02-27T16:30:26.935" v="81" actId="20577"/>
      <pc:docMkLst>
        <pc:docMk/>
      </pc:docMkLst>
      <pc:sldChg chg="modSp addCm modCm">
        <pc:chgData name="Oriane GUIDOT" userId="S::o.guidot@hautsdefrance.cci.fr::36ba7817-2a60-4437-bc68-80df90f2ab4e" providerId="AD" clId="Web-{26A19682-1F4C-395A-CEBB-3DD7942A45CD}" dt="2023-02-27T16:25:10.332" v="49" actId="1076"/>
        <pc:sldMkLst>
          <pc:docMk/>
          <pc:sldMk cId="1959389043" sldId="394"/>
        </pc:sldMkLst>
        <pc:spChg chg="mod">
          <ac:chgData name="Oriane GUIDOT" userId="S::o.guidot@hautsdefrance.cci.fr::36ba7817-2a60-4437-bc68-80df90f2ab4e" providerId="AD" clId="Web-{26A19682-1F4C-395A-CEBB-3DD7942A45CD}" dt="2023-02-27T16:24:52.613" v="48" actId="20577"/>
          <ac:spMkLst>
            <pc:docMk/>
            <pc:sldMk cId="1959389043" sldId="394"/>
            <ac:spMk id="3" creationId="{00000000-0000-0000-0000-000000000000}"/>
          </ac:spMkLst>
        </pc:spChg>
        <pc:spChg chg="mod">
          <ac:chgData name="Oriane GUIDOT" userId="S::o.guidot@hautsdefrance.cci.fr::36ba7817-2a60-4437-bc68-80df90f2ab4e" providerId="AD" clId="Web-{26A19682-1F4C-395A-CEBB-3DD7942A45CD}" dt="2023-02-27T16:25:10.332" v="49" actId="1076"/>
          <ac:spMkLst>
            <pc:docMk/>
            <pc:sldMk cId="1959389043" sldId="394"/>
            <ac:spMk id="5" creationId="{00000000-0000-0000-0000-000000000000}"/>
          </ac:spMkLst>
        </pc:spChg>
        <pc:spChg chg="mod">
          <ac:chgData name="Oriane GUIDOT" userId="S::o.guidot@hautsdefrance.cci.fr::36ba7817-2a60-4437-bc68-80df90f2ab4e" providerId="AD" clId="Web-{26A19682-1F4C-395A-CEBB-3DD7942A45CD}" dt="2023-02-27T16:24:29.612" v="33" actId="20577"/>
          <ac:spMkLst>
            <pc:docMk/>
            <pc:sldMk cId="1959389043" sldId="394"/>
            <ac:spMk id="7" creationId="{AF2D0F11-3562-4F82-9665-485705C31FF6}"/>
          </ac:spMkLst>
        </pc:spChg>
      </pc:sldChg>
      <pc:sldChg chg="modSp">
        <pc:chgData name="Oriane GUIDOT" userId="S::o.guidot@hautsdefrance.cci.fr::36ba7817-2a60-4437-bc68-80df90f2ab4e" providerId="AD" clId="Web-{26A19682-1F4C-395A-CEBB-3DD7942A45CD}" dt="2023-02-27T16:30:26.935" v="81" actId="20577"/>
        <pc:sldMkLst>
          <pc:docMk/>
          <pc:sldMk cId="2210215446" sldId="403"/>
        </pc:sldMkLst>
        <pc:spChg chg="mod">
          <ac:chgData name="Oriane GUIDOT" userId="S::o.guidot@hautsdefrance.cci.fr::36ba7817-2a60-4437-bc68-80df90f2ab4e" providerId="AD" clId="Web-{26A19682-1F4C-395A-CEBB-3DD7942A45CD}" dt="2023-02-27T16:30:26.935" v="81" actId="20577"/>
          <ac:spMkLst>
            <pc:docMk/>
            <pc:sldMk cId="2210215446" sldId="403"/>
            <ac:spMk id="10" creationId="{5A86E592-553F-4750-A2C3-AAC2524E1C33}"/>
          </ac:spMkLst>
        </pc:spChg>
      </pc:sldChg>
      <pc:sldChg chg="add del replId">
        <pc:chgData name="Oriane GUIDOT" userId="S::o.guidot@hautsdefrance.cci.fr::36ba7817-2a60-4437-bc68-80df90f2ab4e" providerId="AD" clId="Web-{26A19682-1F4C-395A-CEBB-3DD7942A45CD}" dt="2023-02-27T15:15:21.970" v="7"/>
        <pc:sldMkLst>
          <pc:docMk/>
          <pc:sldMk cId="1432213540" sldId="405"/>
        </pc:sldMkLst>
      </pc:sldChg>
      <pc:sldChg chg="addSp delSp modSp add ord replId">
        <pc:chgData name="Oriane GUIDOT" userId="S::o.guidot@hautsdefrance.cci.fr::36ba7817-2a60-4437-bc68-80df90f2ab4e" providerId="AD" clId="Web-{26A19682-1F4C-395A-CEBB-3DD7942A45CD}" dt="2023-02-27T15:15:40.346" v="26" actId="20577"/>
        <pc:sldMkLst>
          <pc:docMk/>
          <pc:sldMk cId="567479457" sldId="406"/>
        </pc:sldMkLst>
        <pc:spChg chg="add del mod">
          <ac:chgData name="Oriane GUIDOT" userId="S::o.guidot@hautsdefrance.cci.fr::36ba7817-2a60-4437-bc68-80df90f2ab4e" providerId="AD" clId="Web-{26A19682-1F4C-395A-CEBB-3DD7942A45CD}" dt="2023-02-27T15:15:32.064" v="19"/>
          <ac:spMkLst>
            <pc:docMk/>
            <pc:sldMk cId="567479457" sldId="406"/>
            <ac:spMk id="3" creationId="{AE6A68E1-8C45-8D88-708F-E195D77A4086}"/>
          </ac:spMkLst>
        </pc:spChg>
        <pc:spChg chg="del">
          <ac:chgData name="Oriane GUIDOT" userId="S::o.guidot@hautsdefrance.cci.fr::36ba7817-2a60-4437-bc68-80df90f2ab4e" providerId="AD" clId="Web-{26A19682-1F4C-395A-CEBB-3DD7942A45CD}" dt="2023-02-27T15:15:29.330" v="17"/>
          <ac:spMkLst>
            <pc:docMk/>
            <pc:sldMk cId="567479457" sldId="406"/>
            <ac:spMk id="5" creationId="{00000000-0000-0000-0000-000000000000}"/>
          </ac:spMkLst>
        </pc:spChg>
        <pc:spChg chg="mod">
          <ac:chgData name="Oriane GUIDOT" userId="S::o.guidot@hautsdefrance.cci.fr::36ba7817-2a60-4437-bc68-80df90f2ab4e" providerId="AD" clId="Web-{26A19682-1F4C-395A-CEBB-3DD7942A45CD}" dt="2023-02-27T15:15:40.346" v="26" actId="20577"/>
          <ac:spMkLst>
            <pc:docMk/>
            <pc:sldMk cId="567479457" sldId="406"/>
            <ac:spMk id="6" creationId="{00000000-0000-0000-0000-000000000000}"/>
          </ac:spMkLst>
        </pc:spChg>
        <pc:spChg chg="del">
          <ac:chgData name="Oriane GUIDOT" userId="S::o.guidot@hautsdefrance.cci.fr::36ba7817-2a60-4437-bc68-80df90f2ab4e" providerId="AD" clId="Web-{26A19682-1F4C-395A-CEBB-3DD7942A45CD}" dt="2023-02-27T15:15:33.299" v="20"/>
          <ac:spMkLst>
            <pc:docMk/>
            <pc:sldMk cId="567479457" sldId="406"/>
            <ac:spMk id="9" creationId="{7A359C8C-2640-43F5-AB5C-29F68C020D84}"/>
          </ac:spMkLst>
        </pc:spChg>
        <pc:picChg chg="del">
          <ac:chgData name="Oriane GUIDOT" userId="S::o.guidot@hautsdefrance.cci.fr::36ba7817-2a60-4437-bc68-80df90f2ab4e" providerId="AD" clId="Web-{26A19682-1F4C-395A-CEBB-3DD7942A45CD}" dt="2023-02-27T15:15:33.986" v="21"/>
          <ac:picMkLst>
            <pc:docMk/>
            <pc:sldMk cId="567479457" sldId="406"/>
            <ac:picMk id="4" creationId="{DE27B2BB-3035-49B1-9E70-A21A8E589BB9}"/>
          </ac:picMkLst>
        </pc:picChg>
        <pc:picChg chg="del">
          <ac:chgData name="Oriane GUIDOT" userId="S::o.guidot@hautsdefrance.cci.fr::36ba7817-2a60-4437-bc68-80df90f2ab4e" providerId="AD" clId="Web-{26A19682-1F4C-395A-CEBB-3DD7942A45CD}" dt="2023-02-27T15:15:30.658" v="18"/>
          <ac:picMkLst>
            <pc:docMk/>
            <pc:sldMk cId="567479457" sldId="406"/>
            <ac:picMk id="8" creationId="{1A195B07-D4AC-4CAF-A7F3-3EE6A7F56B9B}"/>
          </ac:picMkLst>
        </pc:picChg>
        <pc:picChg chg="del">
          <ac:chgData name="Oriane GUIDOT" userId="S::o.guidot@hautsdefrance.cci.fr::36ba7817-2a60-4437-bc68-80df90f2ab4e" providerId="AD" clId="Web-{26A19682-1F4C-395A-CEBB-3DD7942A45CD}" dt="2023-02-27T15:15:34.549" v="22"/>
          <ac:picMkLst>
            <pc:docMk/>
            <pc:sldMk cId="567479457" sldId="406"/>
            <ac:picMk id="11" creationId="{8D0F2361-86D0-4611-86F7-504FD66D83C2}"/>
          </ac:picMkLst>
        </pc:picChg>
      </pc:sldChg>
    </pc:docChg>
  </pc:docChgLst>
  <pc:docChgLst>
    <pc:chgData name="Sandra SELLITTO" userId="46ba45c9-285d-46c7-aa83-e50a212762ff" providerId="ADAL" clId="{F57B26A7-B8A4-4AEB-96D1-399A72CDAE94}"/>
    <pc:docChg chg="undo custSel modSld">
      <pc:chgData name="Sandra SELLITTO" userId="46ba45c9-285d-46c7-aa83-e50a212762ff" providerId="ADAL" clId="{F57B26A7-B8A4-4AEB-96D1-399A72CDAE94}" dt="2023-02-28T14:35:05.580" v="818"/>
      <pc:docMkLst>
        <pc:docMk/>
      </pc:docMkLst>
      <pc:sldChg chg="modSp mod">
        <pc:chgData name="Sandra SELLITTO" userId="46ba45c9-285d-46c7-aa83-e50a212762ff" providerId="ADAL" clId="{F57B26A7-B8A4-4AEB-96D1-399A72CDAE94}" dt="2023-02-28T14:22:21.281" v="571" actId="13926"/>
        <pc:sldMkLst>
          <pc:docMk/>
          <pc:sldMk cId="1959389043" sldId="394"/>
        </pc:sldMkLst>
        <pc:spChg chg="mod">
          <ac:chgData name="Sandra SELLITTO" userId="46ba45c9-285d-46c7-aa83-e50a212762ff" providerId="ADAL" clId="{F57B26A7-B8A4-4AEB-96D1-399A72CDAE94}" dt="2023-02-28T14:22:21.281" v="571" actId="13926"/>
          <ac:spMkLst>
            <pc:docMk/>
            <pc:sldMk cId="1959389043" sldId="394"/>
            <ac:spMk id="7" creationId="{AF2D0F11-3562-4F82-9665-485705C31FF6}"/>
          </ac:spMkLst>
        </pc:spChg>
      </pc:sldChg>
      <pc:sldChg chg="modSp mod addCm">
        <pc:chgData name="Sandra SELLITTO" userId="46ba45c9-285d-46c7-aa83-e50a212762ff" providerId="ADAL" clId="{F57B26A7-B8A4-4AEB-96D1-399A72CDAE94}" dt="2023-02-28T14:29:55.804" v="813"/>
        <pc:sldMkLst>
          <pc:docMk/>
          <pc:sldMk cId="4282602640" sldId="395"/>
        </pc:sldMkLst>
        <pc:spChg chg="mod">
          <ac:chgData name="Sandra SELLITTO" userId="46ba45c9-285d-46c7-aa83-e50a212762ff" providerId="ADAL" clId="{F57B26A7-B8A4-4AEB-96D1-399A72CDAE94}" dt="2023-02-28T14:26:23.709" v="701"/>
          <ac:spMkLst>
            <pc:docMk/>
            <pc:sldMk cId="4282602640" sldId="395"/>
            <ac:spMk id="7" creationId="{15B3BA93-039B-4205-85CF-2BF6E8A45CFC}"/>
          </ac:spMkLst>
        </pc:spChg>
      </pc:sldChg>
      <pc:sldChg chg="modSp mod delCm modCm">
        <pc:chgData name="Sandra SELLITTO" userId="46ba45c9-285d-46c7-aa83-e50a212762ff" providerId="ADAL" clId="{F57B26A7-B8A4-4AEB-96D1-399A72CDAE94}" dt="2023-02-28T14:28:16.721" v="808"/>
        <pc:sldMkLst>
          <pc:docMk/>
          <pc:sldMk cId="1246807629" sldId="399"/>
        </pc:sldMkLst>
        <pc:spChg chg="mod">
          <ac:chgData name="Sandra SELLITTO" userId="46ba45c9-285d-46c7-aa83-e50a212762ff" providerId="ADAL" clId="{F57B26A7-B8A4-4AEB-96D1-399A72CDAE94}" dt="2023-02-28T14:28:12.819" v="807" actId="20577"/>
          <ac:spMkLst>
            <pc:docMk/>
            <pc:sldMk cId="1246807629" sldId="399"/>
            <ac:spMk id="4" creationId="{C98A1023-D73B-4FFB-A006-202D41A4542E}"/>
          </ac:spMkLst>
        </pc:spChg>
        <pc:spChg chg="mod">
          <ac:chgData name="Sandra SELLITTO" userId="46ba45c9-285d-46c7-aa83-e50a212762ff" providerId="ADAL" clId="{F57B26A7-B8A4-4AEB-96D1-399A72CDAE94}" dt="2023-02-28T14:27:32.195" v="796" actId="20577"/>
          <ac:spMkLst>
            <pc:docMk/>
            <pc:sldMk cId="1246807629" sldId="399"/>
            <ac:spMk id="10" creationId="{565326FE-F1C9-4501-9A5E-55381F453423}"/>
          </ac:spMkLst>
        </pc:spChg>
      </pc:sldChg>
      <pc:sldChg chg="delSp modSp mod addCm">
        <pc:chgData name="Sandra SELLITTO" userId="46ba45c9-285d-46c7-aa83-e50a212762ff" providerId="ADAL" clId="{F57B26A7-B8A4-4AEB-96D1-399A72CDAE94}" dt="2023-02-28T14:32:01.914" v="817" actId="478"/>
        <pc:sldMkLst>
          <pc:docMk/>
          <pc:sldMk cId="2210215446" sldId="403"/>
        </pc:sldMkLst>
        <pc:spChg chg="del">
          <ac:chgData name="Sandra SELLITTO" userId="46ba45c9-285d-46c7-aa83-e50a212762ff" providerId="ADAL" clId="{F57B26A7-B8A4-4AEB-96D1-399A72CDAE94}" dt="2023-02-28T14:31:42.949" v="815" actId="478"/>
          <ac:spMkLst>
            <pc:docMk/>
            <pc:sldMk cId="2210215446" sldId="403"/>
            <ac:spMk id="2" creationId="{419F3E31-2984-470B-801F-63CB9EFD9DBB}"/>
          </ac:spMkLst>
        </pc:spChg>
        <pc:spChg chg="del mod">
          <ac:chgData name="Sandra SELLITTO" userId="46ba45c9-285d-46c7-aa83-e50a212762ff" providerId="ADAL" clId="{F57B26A7-B8A4-4AEB-96D1-399A72CDAE94}" dt="2023-02-28T14:32:01.914" v="817" actId="478"/>
          <ac:spMkLst>
            <pc:docMk/>
            <pc:sldMk cId="2210215446" sldId="403"/>
            <ac:spMk id="9" creationId="{F32C8A2B-2407-4664-8C47-160FFB24347E}"/>
          </ac:spMkLst>
        </pc:spChg>
        <pc:spChg chg="mod">
          <ac:chgData name="Sandra SELLITTO" userId="46ba45c9-285d-46c7-aa83-e50a212762ff" providerId="ADAL" clId="{F57B26A7-B8A4-4AEB-96D1-399A72CDAE94}" dt="2023-02-15T14:30:47.008" v="65" actId="20577"/>
          <ac:spMkLst>
            <pc:docMk/>
            <pc:sldMk cId="2210215446" sldId="403"/>
            <ac:spMk id="10" creationId="{5A86E592-553F-4750-A2C3-AAC2524E1C33}"/>
          </ac:spMkLst>
        </pc:spChg>
      </pc:sldChg>
      <pc:sldChg chg="addSp delSp modSp mod">
        <pc:chgData name="Sandra SELLITTO" userId="46ba45c9-285d-46c7-aa83-e50a212762ff" providerId="ADAL" clId="{F57B26A7-B8A4-4AEB-96D1-399A72CDAE94}" dt="2023-02-28T14:23:47.145" v="629" actId="1076"/>
        <pc:sldMkLst>
          <pc:docMk/>
          <pc:sldMk cId="2627365705" sldId="404"/>
        </pc:sldMkLst>
        <pc:spChg chg="del mod">
          <ac:chgData name="Sandra SELLITTO" userId="46ba45c9-285d-46c7-aa83-e50a212762ff" providerId="ADAL" clId="{F57B26A7-B8A4-4AEB-96D1-399A72CDAE94}" dt="2023-02-15T14:39:51.310" v="493" actId="478"/>
          <ac:spMkLst>
            <pc:docMk/>
            <pc:sldMk cId="2627365705" sldId="404"/>
            <ac:spMk id="3" creationId="{00000000-0000-0000-0000-000000000000}"/>
          </ac:spMkLst>
        </pc:spChg>
        <pc:spChg chg="mod">
          <ac:chgData name="Sandra SELLITTO" userId="46ba45c9-285d-46c7-aa83-e50a212762ff" providerId="ADAL" clId="{F57B26A7-B8A4-4AEB-96D1-399A72CDAE94}" dt="2023-02-28T14:23:41.989" v="627" actId="20577"/>
          <ac:spMkLst>
            <pc:docMk/>
            <pc:sldMk cId="2627365705" sldId="404"/>
            <ac:spMk id="5" creationId="{00000000-0000-0000-0000-000000000000}"/>
          </ac:spMkLst>
        </pc:spChg>
        <pc:spChg chg="mod">
          <ac:chgData name="Sandra SELLITTO" userId="46ba45c9-285d-46c7-aa83-e50a212762ff" providerId="ADAL" clId="{F57B26A7-B8A4-4AEB-96D1-399A72CDAE94}" dt="2023-02-15T14:39:46.665" v="492" actId="20577"/>
          <ac:spMkLst>
            <pc:docMk/>
            <pc:sldMk cId="2627365705" sldId="404"/>
            <ac:spMk id="6" creationId="{00000000-0000-0000-0000-000000000000}"/>
          </ac:spMkLst>
        </pc:spChg>
        <pc:spChg chg="del">
          <ac:chgData name="Sandra SELLITTO" userId="46ba45c9-285d-46c7-aa83-e50a212762ff" providerId="ADAL" clId="{F57B26A7-B8A4-4AEB-96D1-399A72CDAE94}" dt="2023-02-15T14:35:37.706" v="212" actId="478"/>
          <ac:spMkLst>
            <pc:docMk/>
            <pc:sldMk cId="2627365705" sldId="404"/>
            <ac:spMk id="7" creationId="{AF2D0F11-3562-4F82-9665-485705C31FF6}"/>
          </ac:spMkLst>
        </pc:spChg>
        <pc:spChg chg="add mod">
          <ac:chgData name="Sandra SELLITTO" userId="46ba45c9-285d-46c7-aa83-e50a212762ff" providerId="ADAL" clId="{F57B26A7-B8A4-4AEB-96D1-399A72CDAE94}" dt="2023-02-15T14:38:43.197" v="387" actId="1076"/>
          <ac:spMkLst>
            <pc:docMk/>
            <pc:sldMk cId="2627365705" sldId="404"/>
            <ac:spMk id="9" creationId="{7A359C8C-2640-43F5-AB5C-29F68C020D84}"/>
          </ac:spMkLst>
        </pc:spChg>
        <pc:spChg chg="add del mod">
          <ac:chgData name="Sandra SELLITTO" userId="46ba45c9-285d-46c7-aa83-e50a212762ff" providerId="ADAL" clId="{F57B26A7-B8A4-4AEB-96D1-399A72CDAE94}" dt="2023-02-15T14:37:14.794" v="234"/>
          <ac:spMkLst>
            <pc:docMk/>
            <pc:sldMk cId="2627365705" sldId="404"/>
            <ac:spMk id="10" creationId="{E23ADA6B-E81D-4A9C-B71A-D7E4AB27B955}"/>
          </ac:spMkLst>
        </pc:spChg>
        <pc:picChg chg="add mod">
          <ac:chgData name="Sandra SELLITTO" userId="46ba45c9-285d-46c7-aa83-e50a212762ff" providerId="ADAL" clId="{F57B26A7-B8A4-4AEB-96D1-399A72CDAE94}" dt="2023-02-28T14:23:45.017" v="628" actId="1076"/>
          <ac:picMkLst>
            <pc:docMk/>
            <pc:sldMk cId="2627365705" sldId="404"/>
            <ac:picMk id="4" creationId="{DE27B2BB-3035-49B1-9E70-A21A8E589BB9}"/>
          </ac:picMkLst>
        </pc:picChg>
        <pc:picChg chg="add mod">
          <ac:chgData name="Sandra SELLITTO" userId="46ba45c9-285d-46c7-aa83-e50a212762ff" providerId="ADAL" clId="{F57B26A7-B8A4-4AEB-96D1-399A72CDAE94}" dt="2023-02-15T14:35:58.254" v="218" actId="1076"/>
          <ac:picMkLst>
            <pc:docMk/>
            <pc:sldMk cId="2627365705" sldId="404"/>
            <ac:picMk id="8" creationId="{1A195B07-D4AC-4CAF-A7F3-3EE6A7F56B9B}"/>
          </ac:picMkLst>
        </pc:picChg>
        <pc:picChg chg="add mod">
          <ac:chgData name="Sandra SELLITTO" userId="46ba45c9-285d-46c7-aa83-e50a212762ff" providerId="ADAL" clId="{F57B26A7-B8A4-4AEB-96D1-399A72CDAE94}" dt="2023-02-28T14:23:47.145" v="629" actId="1076"/>
          <ac:picMkLst>
            <pc:docMk/>
            <pc:sldMk cId="2627365705" sldId="404"/>
            <ac:picMk id="11" creationId="{8D0F2361-86D0-4611-86F7-504FD66D83C2}"/>
          </ac:picMkLst>
        </pc:picChg>
      </pc:sldChg>
      <pc:sldChg chg="addCm">
        <pc:chgData name="Sandra SELLITTO" userId="46ba45c9-285d-46c7-aa83-e50a212762ff" providerId="ADAL" clId="{F57B26A7-B8A4-4AEB-96D1-399A72CDAE94}" dt="2023-02-28T14:35:05.580" v="818"/>
        <pc:sldMkLst>
          <pc:docMk/>
          <pc:sldMk cId="567479457" sldId="406"/>
        </pc:sldMkLst>
      </pc:sldChg>
      <pc:sldChg chg="delSp modSp mod addCm">
        <pc:chgData name="Sandra SELLITTO" userId="46ba45c9-285d-46c7-aa83-e50a212762ff" providerId="ADAL" clId="{F57B26A7-B8A4-4AEB-96D1-399A72CDAE94}" dt="2023-02-28T14:29:31.209" v="812"/>
        <pc:sldMkLst>
          <pc:docMk/>
          <pc:sldMk cId="2154773088" sldId="407"/>
        </pc:sldMkLst>
        <pc:spChg chg="del mod">
          <ac:chgData name="Sandra SELLITTO" userId="46ba45c9-285d-46c7-aa83-e50a212762ff" providerId="ADAL" clId="{F57B26A7-B8A4-4AEB-96D1-399A72CDAE94}" dt="2023-02-28T14:29:06.889" v="811" actId="478"/>
          <ac:spMkLst>
            <pc:docMk/>
            <pc:sldMk cId="2154773088" sldId="407"/>
            <ac:spMk id="10" creationId="{565326FE-F1C9-4501-9A5E-55381F453423}"/>
          </ac:spMkLst>
        </pc:spChg>
      </pc:sldChg>
    </pc:docChg>
  </pc:docChgLst>
  <pc:docChgLst>
    <pc:chgData name="Oriane GUIDOT" userId="S::o.guidot@hautsdefrance.cci.fr::36ba7817-2a60-4437-bc68-80df90f2ab4e" providerId="AD" clId="Web-{8E174E3C-08D5-1F11-E9A1-5631CD1737B9}"/>
    <pc:docChg chg="mod modSld">
      <pc:chgData name="Oriane GUIDOT" userId="S::o.guidot@hautsdefrance.cci.fr::36ba7817-2a60-4437-bc68-80df90f2ab4e" providerId="AD" clId="Web-{8E174E3C-08D5-1F11-E9A1-5631CD1737B9}" dt="2023-02-27T14:17:24.875" v="41"/>
      <pc:docMkLst>
        <pc:docMk/>
      </pc:docMkLst>
      <pc:sldChg chg="modSp addCm">
        <pc:chgData name="Oriane GUIDOT" userId="S::o.guidot@hautsdefrance.cci.fr::36ba7817-2a60-4437-bc68-80df90f2ab4e" providerId="AD" clId="Web-{8E174E3C-08D5-1F11-E9A1-5631CD1737B9}" dt="2023-02-27T14:17:24.875" v="41"/>
        <pc:sldMkLst>
          <pc:docMk/>
          <pc:sldMk cId="1959389043" sldId="394"/>
        </pc:sldMkLst>
        <pc:spChg chg="mod">
          <ac:chgData name="Oriane GUIDOT" userId="S::o.guidot@hautsdefrance.cci.fr::36ba7817-2a60-4437-bc68-80df90f2ab4e" providerId="AD" clId="Web-{8E174E3C-08D5-1F11-E9A1-5631CD1737B9}" dt="2023-02-27T14:16:57.123" v="40" actId="20577"/>
          <ac:spMkLst>
            <pc:docMk/>
            <pc:sldMk cId="1959389043" sldId="394"/>
            <ac:spMk id="7" creationId="{AF2D0F11-3562-4F82-9665-485705C31FF6}"/>
          </ac:spMkLst>
        </pc:spChg>
      </pc:sldChg>
      <pc:sldChg chg="addCm">
        <pc:chgData name="Oriane GUIDOT" userId="S::o.guidot@hautsdefrance.cci.fr::36ba7817-2a60-4437-bc68-80df90f2ab4e" providerId="AD" clId="Web-{8E174E3C-08D5-1F11-E9A1-5631CD1737B9}" dt="2023-02-27T13:40:37.941" v="5"/>
        <pc:sldMkLst>
          <pc:docMk/>
          <pc:sldMk cId="1246807629" sldId="399"/>
        </pc:sldMkLst>
      </pc:sldChg>
      <pc:sldChg chg="modSp">
        <pc:chgData name="Oriane GUIDOT" userId="S::o.guidot@hautsdefrance.cci.fr::36ba7817-2a60-4437-bc68-80df90f2ab4e" providerId="AD" clId="Web-{8E174E3C-08D5-1F11-E9A1-5631CD1737B9}" dt="2023-02-27T13:41:30.429" v="14" actId="20577"/>
        <pc:sldMkLst>
          <pc:docMk/>
          <pc:sldMk cId="284117339" sldId="402"/>
        </pc:sldMkLst>
        <pc:spChg chg="mod">
          <ac:chgData name="Oriane GUIDOT" userId="S::o.guidot@hautsdefrance.cci.fr::36ba7817-2a60-4437-bc68-80df90f2ab4e" providerId="AD" clId="Web-{8E174E3C-08D5-1F11-E9A1-5631CD1737B9}" dt="2023-02-27T13:41:30.429" v="14" actId="20577"/>
          <ac:spMkLst>
            <pc:docMk/>
            <pc:sldMk cId="284117339" sldId="402"/>
            <ac:spMk id="4" creationId="{7B1A56B3-CC07-42EC-92C6-0C80F757EB6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1T17:24:01.260" idx="3">
    <p:pos x="10" y="10"/>
    <p:text>rajouter logo CCI sur toutes les slides en bas.
pas que REV3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1T17:11:39.663" idx="1">
    <p:pos x="2815" y="564"/>
    <p:text>trop petit pas assez lisible pour les gens selon moi.
diviser en 2 slides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1T17:12:03.562" idx="2">
    <p:pos x="10" y="10"/>
    <p:text>pareil, trop d'affaires.
soit simplifier 
soit 2 slides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1T17:25:33.454" idx="4">
    <p:pos x="10" y="10"/>
    <p:text>RSE ?
booster et 1er pas RSE ?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D9981-FC81-4FAB-8D9B-427C393360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5286EB-70B9-492F-A35F-E934283991B7}">
      <dgm:prSet phldrT="[Texte]" custT="1"/>
      <dgm:spPr/>
      <dgm:t>
        <a:bodyPr/>
        <a:lstStyle/>
        <a:p>
          <a:r>
            <a:rPr lang="fr-FR" sz="2800" dirty="0"/>
            <a:t>Optimisations « quick-</a:t>
          </a:r>
          <a:r>
            <a:rPr lang="fr-FR" sz="2800" dirty="0" err="1"/>
            <a:t>wins</a:t>
          </a:r>
          <a:r>
            <a:rPr lang="fr-FR" sz="2800" dirty="0"/>
            <a:t> »</a:t>
          </a:r>
        </a:p>
      </dgm:t>
    </dgm:pt>
    <dgm:pt modelId="{86B6EE29-0C53-4868-A3FB-DBE90F7BDEF8}" type="parTrans" cxnId="{46118FA9-7117-41BE-9A2A-C3321F7EAFC0}">
      <dgm:prSet/>
      <dgm:spPr/>
      <dgm:t>
        <a:bodyPr/>
        <a:lstStyle/>
        <a:p>
          <a:endParaRPr lang="fr-FR" sz="1400"/>
        </a:p>
      </dgm:t>
    </dgm:pt>
    <dgm:pt modelId="{7874A749-24E6-4AB0-8BD2-D98A5A5281EA}" type="sibTrans" cxnId="{46118FA9-7117-41BE-9A2A-C3321F7EAFC0}">
      <dgm:prSet/>
      <dgm:spPr/>
      <dgm:t>
        <a:bodyPr/>
        <a:lstStyle/>
        <a:p>
          <a:endParaRPr lang="fr-FR" sz="1400"/>
        </a:p>
      </dgm:t>
    </dgm:pt>
    <dgm:pt modelId="{F158C092-ED0C-405F-98CA-B08F0D7CB6B4}">
      <dgm:prSet phldrT="[Texte]" custT="1"/>
      <dgm:spPr/>
      <dgm:t>
        <a:bodyPr/>
        <a:lstStyle/>
        <a:p>
          <a:r>
            <a:rPr lang="fr-FR" sz="2800" dirty="0"/>
            <a:t>Vision stratégique</a:t>
          </a:r>
        </a:p>
      </dgm:t>
    </dgm:pt>
    <dgm:pt modelId="{64B5DF39-31CC-4BBD-A054-08B77C0E5FF8}" type="parTrans" cxnId="{F8DFF8FD-88F0-49CC-AA36-EBB5AA82CCCB}">
      <dgm:prSet/>
      <dgm:spPr/>
      <dgm:t>
        <a:bodyPr/>
        <a:lstStyle/>
        <a:p>
          <a:endParaRPr lang="fr-FR" sz="1400"/>
        </a:p>
      </dgm:t>
    </dgm:pt>
    <dgm:pt modelId="{21E634C8-FCCD-454A-8B80-7698C0BA5D42}" type="sibTrans" cxnId="{F8DFF8FD-88F0-49CC-AA36-EBB5AA82CCCB}">
      <dgm:prSet/>
      <dgm:spPr/>
      <dgm:t>
        <a:bodyPr/>
        <a:lstStyle/>
        <a:p>
          <a:endParaRPr lang="fr-FR" sz="1400"/>
        </a:p>
      </dgm:t>
    </dgm:pt>
    <dgm:pt modelId="{DC7DFB5B-5D73-4A6B-8904-52719A978C85}" type="pres">
      <dgm:prSet presAssocID="{B30D9981-FC81-4FAB-8D9B-427C393360BA}" presName="diagram" presStyleCnt="0">
        <dgm:presLayoutVars>
          <dgm:dir/>
          <dgm:resizeHandles val="exact"/>
        </dgm:presLayoutVars>
      </dgm:prSet>
      <dgm:spPr/>
    </dgm:pt>
    <dgm:pt modelId="{CB5A8A7F-8482-419D-9B5A-039251FCA332}" type="pres">
      <dgm:prSet presAssocID="{EE5286EB-70B9-492F-A35F-E934283991B7}" presName="node" presStyleLbl="node1" presStyleIdx="0" presStyleCnt="2">
        <dgm:presLayoutVars>
          <dgm:bulletEnabled val="1"/>
        </dgm:presLayoutVars>
      </dgm:prSet>
      <dgm:spPr/>
    </dgm:pt>
    <dgm:pt modelId="{9D79A0C9-B376-469B-BFEA-27333AD70391}" type="pres">
      <dgm:prSet presAssocID="{7874A749-24E6-4AB0-8BD2-D98A5A5281EA}" presName="sibTrans" presStyleCnt="0"/>
      <dgm:spPr/>
    </dgm:pt>
    <dgm:pt modelId="{4AFCB018-6FAE-4E0F-93ED-A1F78F042819}" type="pres">
      <dgm:prSet presAssocID="{F158C092-ED0C-405F-98CA-B08F0D7CB6B4}" presName="node" presStyleLbl="node1" presStyleIdx="1" presStyleCnt="2">
        <dgm:presLayoutVars>
          <dgm:bulletEnabled val="1"/>
        </dgm:presLayoutVars>
      </dgm:prSet>
      <dgm:spPr/>
    </dgm:pt>
  </dgm:ptLst>
  <dgm:cxnLst>
    <dgm:cxn modelId="{25194A03-DDAD-4FF4-9C22-6E0655247F99}" type="presOf" srcId="{EE5286EB-70B9-492F-A35F-E934283991B7}" destId="{CB5A8A7F-8482-419D-9B5A-039251FCA332}" srcOrd="0" destOrd="0" presId="urn:microsoft.com/office/officeart/2005/8/layout/default"/>
    <dgm:cxn modelId="{7B79F86E-1967-4356-9D7E-89DFF56CB9E7}" type="presOf" srcId="{F158C092-ED0C-405F-98CA-B08F0D7CB6B4}" destId="{4AFCB018-6FAE-4E0F-93ED-A1F78F042819}" srcOrd="0" destOrd="0" presId="urn:microsoft.com/office/officeart/2005/8/layout/default"/>
    <dgm:cxn modelId="{F3AFD85A-11ED-4726-9538-CC56FA5D10DF}" type="presOf" srcId="{B30D9981-FC81-4FAB-8D9B-427C393360BA}" destId="{DC7DFB5B-5D73-4A6B-8904-52719A978C85}" srcOrd="0" destOrd="0" presId="urn:microsoft.com/office/officeart/2005/8/layout/default"/>
    <dgm:cxn modelId="{46118FA9-7117-41BE-9A2A-C3321F7EAFC0}" srcId="{B30D9981-FC81-4FAB-8D9B-427C393360BA}" destId="{EE5286EB-70B9-492F-A35F-E934283991B7}" srcOrd="0" destOrd="0" parTransId="{86B6EE29-0C53-4868-A3FB-DBE90F7BDEF8}" sibTransId="{7874A749-24E6-4AB0-8BD2-D98A5A5281EA}"/>
    <dgm:cxn modelId="{F8DFF8FD-88F0-49CC-AA36-EBB5AA82CCCB}" srcId="{B30D9981-FC81-4FAB-8D9B-427C393360BA}" destId="{F158C092-ED0C-405F-98CA-B08F0D7CB6B4}" srcOrd="1" destOrd="0" parTransId="{64B5DF39-31CC-4BBD-A054-08B77C0E5FF8}" sibTransId="{21E634C8-FCCD-454A-8B80-7698C0BA5D42}"/>
    <dgm:cxn modelId="{E3DC5FDE-BA92-4D98-9B9A-31158D303C07}" type="presParOf" srcId="{DC7DFB5B-5D73-4A6B-8904-52719A978C85}" destId="{CB5A8A7F-8482-419D-9B5A-039251FCA332}" srcOrd="0" destOrd="0" presId="urn:microsoft.com/office/officeart/2005/8/layout/default"/>
    <dgm:cxn modelId="{D35C3711-FCC1-4C4A-9C37-DC75F5263019}" type="presParOf" srcId="{DC7DFB5B-5D73-4A6B-8904-52719A978C85}" destId="{9D79A0C9-B376-469B-BFEA-27333AD70391}" srcOrd="1" destOrd="0" presId="urn:microsoft.com/office/officeart/2005/8/layout/default"/>
    <dgm:cxn modelId="{69528719-BDEE-483B-87F7-7BA9D81655D9}" type="presParOf" srcId="{DC7DFB5B-5D73-4A6B-8904-52719A978C85}" destId="{4AFCB018-6FAE-4E0F-93ED-A1F78F04281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D9981-FC81-4FAB-8D9B-427C393360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5286EB-70B9-492F-A35F-E934283991B7}">
      <dgm:prSet phldrT="[Texte]" custT="1"/>
      <dgm:spPr/>
      <dgm:t>
        <a:bodyPr/>
        <a:lstStyle/>
        <a:p>
          <a:r>
            <a:rPr lang="fr-FR" sz="2800" dirty="0"/>
            <a:t>Optimisations « quick-</a:t>
          </a:r>
          <a:r>
            <a:rPr lang="fr-FR" sz="2800" dirty="0" err="1"/>
            <a:t>wins</a:t>
          </a:r>
          <a:r>
            <a:rPr lang="fr-FR" sz="2800" dirty="0"/>
            <a:t> »</a:t>
          </a:r>
        </a:p>
      </dgm:t>
    </dgm:pt>
    <dgm:pt modelId="{86B6EE29-0C53-4868-A3FB-DBE90F7BDEF8}" type="parTrans" cxnId="{46118FA9-7117-41BE-9A2A-C3321F7EAFC0}">
      <dgm:prSet/>
      <dgm:spPr/>
      <dgm:t>
        <a:bodyPr/>
        <a:lstStyle/>
        <a:p>
          <a:endParaRPr lang="fr-FR" sz="1400"/>
        </a:p>
      </dgm:t>
    </dgm:pt>
    <dgm:pt modelId="{7874A749-24E6-4AB0-8BD2-D98A5A5281EA}" type="sibTrans" cxnId="{46118FA9-7117-41BE-9A2A-C3321F7EAFC0}">
      <dgm:prSet/>
      <dgm:spPr/>
      <dgm:t>
        <a:bodyPr/>
        <a:lstStyle/>
        <a:p>
          <a:endParaRPr lang="fr-FR" sz="1400"/>
        </a:p>
      </dgm:t>
    </dgm:pt>
    <dgm:pt modelId="{F158C092-ED0C-405F-98CA-B08F0D7CB6B4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2800" dirty="0"/>
            <a:t>Vision stratégique</a:t>
          </a:r>
        </a:p>
      </dgm:t>
    </dgm:pt>
    <dgm:pt modelId="{64B5DF39-31CC-4BBD-A054-08B77C0E5FF8}" type="parTrans" cxnId="{F8DFF8FD-88F0-49CC-AA36-EBB5AA82CCCB}">
      <dgm:prSet/>
      <dgm:spPr/>
      <dgm:t>
        <a:bodyPr/>
        <a:lstStyle/>
        <a:p>
          <a:endParaRPr lang="fr-FR" sz="1400"/>
        </a:p>
      </dgm:t>
    </dgm:pt>
    <dgm:pt modelId="{21E634C8-FCCD-454A-8B80-7698C0BA5D42}" type="sibTrans" cxnId="{F8DFF8FD-88F0-49CC-AA36-EBB5AA82CCCB}">
      <dgm:prSet/>
      <dgm:spPr/>
      <dgm:t>
        <a:bodyPr/>
        <a:lstStyle/>
        <a:p>
          <a:endParaRPr lang="fr-FR" sz="1400"/>
        </a:p>
      </dgm:t>
    </dgm:pt>
    <dgm:pt modelId="{DC7DFB5B-5D73-4A6B-8904-52719A978C85}" type="pres">
      <dgm:prSet presAssocID="{B30D9981-FC81-4FAB-8D9B-427C393360BA}" presName="diagram" presStyleCnt="0">
        <dgm:presLayoutVars>
          <dgm:dir/>
          <dgm:resizeHandles val="exact"/>
        </dgm:presLayoutVars>
      </dgm:prSet>
      <dgm:spPr/>
    </dgm:pt>
    <dgm:pt modelId="{CB5A8A7F-8482-419D-9B5A-039251FCA332}" type="pres">
      <dgm:prSet presAssocID="{EE5286EB-70B9-492F-A35F-E934283991B7}" presName="node" presStyleLbl="node1" presStyleIdx="0" presStyleCnt="2">
        <dgm:presLayoutVars>
          <dgm:bulletEnabled val="1"/>
        </dgm:presLayoutVars>
      </dgm:prSet>
      <dgm:spPr/>
    </dgm:pt>
    <dgm:pt modelId="{9D79A0C9-B376-469B-BFEA-27333AD70391}" type="pres">
      <dgm:prSet presAssocID="{7874A749-24E6-4AB0-8BD2-D98A5A5281EA}" presName="sibTrans" presStyleCnt="0"/>
      <dgm:spPr/>
    </dgm:pt>
    <dgm:pt modelId="{4AFCB018-6FAE-4E0F-93ED-A1F78F042819}" type="pres">
      <dgm:prSet presAssocID="{F158C092-ED0C-405F-98CA-B08F0D7CB6B4}" presName="node" presStyleLbl="node1" presStyleIdx="1" presStyleCnt="2">
        <dgm:presLayoutVars>
          <dgm:bulletEnabled val="1"/>
        </dgm:presLayoutVars>
      </dgm:prSet>
      <dgm:spPr/>
    </dgm:pt>
  </dgm:ptLst>
  <dgm:cxnLst>
    <dgm:cxn modelId="{25194A03-DDAD-4FF4-9C22-6E0655247F99}" type="presOf" srcId="{EE5286EB-70B9-492F-A35F-E934283991B7}" destId="{CB5A8A7F-8482-419D-9B5A-039251FCA332}" srcOrd="0" destOrd="0" presId="urn:microsoft.com/office/officeart/2005/8/layout/default"/>
    <dgm:cxn modelId="{7B79F86E-1967-4356-9D7E-89DFF56CB9E7}" type="presOf" srcId="{F158C092-ED0C-405F-98CA-B08F0D7CB6B4}" destId="{4AFCB018-6FAE-4E0F-93ED-A1F78F042819}" srcOrd="0" destOrd="0" presId="urn:microsoft.com/office/officeart/2005/8/layout/default"/>
    <dgm:cxn modelId="{F3AFD85A-11ED-4726-9538-CC56FA5D10DF}" type="presOf" srcId="{B30D9981-FC81-4FAB-8D9B-427C393360BA}" destId="{DC7DFB5B-5D73-4A6B-8904-52719A978C85}" srcOrd="0" destOrd="0" presId="urn:microsoft.com/office/officeart/2005/8/layout/default"/>
    <dgm:cxn modelId="{46118FA9-7117-41BE-9A2A-C3321F7EAFC0}" srcId="{B30D9981-FC81-4FAB-8D9B-427C393360BA}" destId="{EE5286EB-70B9-492F-A35F-E934283991B7}" srcOrd="0" destOrd="0" parTransId="{86B6EE29-0C53-4868-A3FB-DBE90F7BDEF8}" sibTransId="{7874A749-24E6-4AB0-8BD2-D98A5A5281EA}"/>
    <dgm:cxn modelId="{F8DFF8FD-88F0-49CC-AA36-EBB5AA82CCCB}" srcId="{B30D9981-FC81-4FAB-8D9B-427C393360BA}" destId="{F158C092-ED0C-405F-98CA-B08F0D7CB6B4}" srcOrd="1" destOrd="0" parTransId="{64B5DF39-31CC-4BBD-A054-08B77C0E5FF8}" sibTransId="{21E634C8-FCCD-454A-8B80-7698C0BA5D42}"/>
    <dgm:cxn modelId="{E3DC5FDE-BA92-4D98-9B9A-31158D303C07}" type="presParOf" srcId="{DC7DFB5B-5D73-4A6B-8904-52719A978C85}" destId="{CB5A8A7F-8482-419D-9B5A-039251FCA332}" srcOrd="0" destOrd="0" presId="urn:microsoft.com/office/officeart/2005/8/layout/default"/>
    <dgm:cxn modelId="{D35C3711-FCC1-4C4A-9C37-DC75F5263019}" type="presParOf" srcId="{DC7DFB5B-5D73-4A6B-8904-52719A978C85}" destId="{9D79A0C9-B376-469B-BFEA-27333AD70391}" srcOrd="1" destOrd="0" presId="urn:microsoft.com/office/officeart/2005/8/layout/default"/>
    <dgm:cxn modelId="{69528719-BDEE-483B-87F7-7BA9D81655D9}" type="presParOf" srcId="{DC7DFB5B-5D73-4A6B-8904-52719A978C85}" destId="{4AFCB018-6FAE-4E0F-93ED-A1F78F04281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D9981-FC81-4FAB-8D9B-427C393360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5286EB-70B9-492F-A35F-E934283991B7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2800" dirty="0"/>
            <a:t>Optimisations « quick-</a:t>
          </a:r>
          <a:r>
            <a:rPr lang="fr-FR" sz="2800" dirty="0" err="1"/>
            <a:t>wins</a:t>
          </a:r>
          <a:r>
            <a:rPr lang="fr-FR" sz="2800" dirty="0"/>
            <a:t> »</a:t>
          </a:r>
        </a:p>
      </dgm:t>
    </dgm:pt>
    <dgm:pt modelId="{86B6EE29-0C53-4868-A3FB-DBE90F7BDEF8}" type="parTrans" cxnId="{46118FA9-7117-41BE-9A2A-C3321F7EAFC0}">
      <dgm:prSet/>
      <dgm:spPr/>
      <dgm:t>
        <a:bodyPr/>
        <a:lstStyle/>
        <a:p>
          <a:endParaRPr lang="fr-FR" sz="1400"/>
        </a:p>
      </dgm:t>
    </dgm:pt>
    <dgm:pt modelId="{7874A749-24E6-4AB0-8BD2-D98A5A5281EA}" type="sibTrans" cxnId="{46118FA9-7117-41BE-9A2A-C3321F7EAFC0}">
      <dgm:prSet/>
      <dgm:spPr/>
      <dgm:t>
        <a:bodyPr/>
        <a:lstStyle/>
        <a:p>
          <a:endParaRPr lang="fr-FR" sz="1400"/>
        </a:p>
      </dgm:t>
    </dgm:pt>
    <dgm:pt modelId="{F158C092-ED0C-405F-98CA-B08F0D7CB6B4}">
      <dgm:prSet phldrT="[Texte]" custT="1"/>
      <dgm:spPr/>
      <dgm:t>
        <a:bodyPr/>
        <a:lstStyle/>
        <a:p>
          <a:r>
            <a:rPr lang="fr-FR" sz="2800" dirty="0"/>
            <a:t>Vision stratégique</a:t>
          </a:r>
        </a:p>
      </dgm:t>
    </dgm:pt>
    <dgm:pt modelId="{64B5DF39-31CC-4BBD-A054-08B77C0E5FF8}" type="parTrans" cxnId="{F8DFF8FD-88F0-49CC-AA36-EBB5AA82CCCB}">
      <dgm:prSet/>
      <dgm:spPr/>
      <dgm:t>
        <a:bodyPr/>
        <a:lstStyle/>
        <a:p>
          <a:endParaRPr lang="fr-FR" sz="1400"/>
        </a:p>
      </dgm:t>
    </dgm:pt>
    <dgm:pt modelId="{21E634C8-FCCD-454A-8B80-7698C0BA5D42}" type="sibTrans" cxnId="{F8DFF8FD-88F0-49CC-AA36-EBB5AA82CCCB}">
      <dgm:prSet/>
      <dgm:spPr/>
      <dgm:t>
        <a:bodyPr/>
        <a:lstStyle/>
        <a:p>
          <a:endParaRPr lang="fr-FR" sz="1400"/>
        </a:p>
      </dgm:t>
    </dgm:pt>
    <dgm:pt modelId="{DC7DFB5B-5D73-4A6B-8904-52719A978C85}" type="pres">
      <dgm:prSet presAssocID="{B30D9981-FC81-4FAB-8D9B-427C393360BA}" presName="diagram" presStyleCnt="0">
        <dgm:presLayoutVars>
          <dgm:dir/>
          <dgm:resizeHandles val="exact"/>
        </dgm:presLayoutVars>
      </dgm:prSet>
      <dgm:spPr/>
    </dgm:pt>
    <dgm:pt modelId="{CB5A8A7F-8482-419D-9B5A-039251FCA332}" type="pres">
      <dgm:prSet presAssocID="{EE5286EB-70B9-492F-A35F-E934283991B7}" presName="node" presStyleLbl="node1" presStyleIdx="0" presStyleCnt="2">
        <dgm:presLayoutVars>
          <dgm:bulletEnabled val="1"/>
        </dgm:presLayoutVars>
      </dgm:prSet>
      <dgm:spPr/>
    </dgm:pt>
    <dgm:pt modelId="{9D79A0C9-B376-469B-BFEA-27333AD70391}" type="pres">
      <dgm:prSet presAssocID="{7874A749-24E6-4AB0-8BD2-D98A5A5281EA}" presName="sibTrans" presStyleCnt="0"/>
      <dgm:spPr/>
    </dgm:pt>
    <dgm:pt modelId="{4AFCB018-6FAE-4E0F-93ED-A1F78F042819}" type="pres">
      <dgm:prSet presAssocID="{F158C092-ED0C-405F-98CA-B08F0D7CB6B4}" presName="node" presStyleLbl="node1" presStyleIdx="1" presStyleCnt="2">
        <dgm:presLayoutVars>
          <dgm:bulletEnabled val="1"/>
        </dgm:presLayoutVars>
      </dgm:prSet>
      <dgm:spPr/>
    </dgm:pt>
  </dgm:ptLst>
  <dgm:cxnLst>
    <dgm:cxn modelId="{25194A03-DDAD-4FF4-9C22-6E0655247F99}" type="presOf" srcId="{EE5286EB-70B9-492F-A35F-E934283991B7}" destId="{CB5A8A7F-8482-419D-9B5A-039251FCA332}" srcOrd="0" destOrd="0" presId="urn:microsoft.com/office/officeart/2005/8/layout/default"/>
    <dgm:cxn modelId="{7B79F86E-1967-4356-9D7E-89DFF56CB9E7}" type="presOf" srcId="{F158C092-ED0C-405F-98CA-B08F0D7CB6B4}" destId="{4AFCB018-6FAE-4E0F-93ED-A1F78F042819}" srcOrd="0" destOrd="0" presId="urn:microsoft.com/office/officeart/2005/8/layout/default"/>
    <dgm:cxn modelId="{F3AFD85A-11ED-4726-9538-CC56FA5D10DF}" type="presOf" srcId="{B30D9981-FC81-4FAB-8D9B-427C393360BA}" destId="{DC7DFB5B-5D73-4A6B-8904-52719A978C85}" srcOrd="0" destOrd="0" presId="urn:microsoft.com/office/officeart/2005/8/layout/default"/>
    <dgm:cxn modelId="{46118FA9-7117-41BE-9A2A-C3321F7EAFC0}" srcId="{B30D9981-FC81-4FAB-8D9B-427C393360BA}" destId="{EE5286EB-70B9-492F-A35F-E934283991B7}" srcOrd="0" destOrd="0" parTransId="{86B6EE29-0C53-4868-A3FB-DBE90F7BDEF8}" sibTransId="{7874A749-24E6-4AB0-8BD2-D98A5A5281EA}"/>
    <dgm:cxn modelId="{F8DFF8FD-88F0-49CC-AA36-EBB5AA82CCCB}" srcId="{B30D9981-FC81-4FAB-8D9B-427C393360BA}" destId="{F158C092-ED0C-405F-98CA-B08F0D7CB6B4}" srcOrd="1" destOrd="0" parTransId="{64B5DF39-31CC-4BBD-A054-08B77C0E5FF8}" sibTransId="{21E634C8-FCCD-454A-8B80-7698C0BA5D42}"/>
    <dgm:cxn modelId="{E3DC5FDE-BA92-4D98-9B9A-31158D303C07}" type="presParOf" srcId="{DC7DFB5B-5D73-4A6B-8904-52719A978C85}" destId="{CB5A8A7F-8482-419D-9B5A-039251FCA332}" srcOrd="0" destOrd="0" presId="urn:microsoft.com/office/officeart/2005/8/layout/default"/>
    <dgm:cxn modelId="{D35C3711-FCC1-4C4A-9C37-DC75F5263019}" type="presParOf" srcId="{DC7DFB5B-5D73-4A6B-8904-52719A978C85}" destId="{9D79A0C9-B376-469B-BFEA-27333AD70391}" srcOrd="1" destOrd="0" presId="urn:microsoft.com/office/officeart/2005/8/layout/default"/>
    <dgm:cxn modelId="{69528719-BDEE-483B-87F7-7BA9D81655D9}" type="presParOf" srcId="{DC7DFB5B-5D73-4A6B-8904-52719A978C85}" destId="{4AFCB018-6FAE-4E0F-93ED-A1F78F04281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E7A0D-3946-4928-AF88-2B5483AB0AD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813D308-4E9A-4AE0-93E5-B4F5DC7B7046}">
      <dgm:prSet phldrT="[Texte]"/>
      <dgm:spPr/>
      <dgm:t>
        <a:bodyPr/>
        <a:lstStyle/>
        <a:p>
          <a:r>
            <a:rPr lang="fr-FR" dirty="0"/>
            <a:t>FRCTE</a:t>
          </a:r>
        </a:p>
      </dgm:t>
    </dgm:pt>
    <dgm:pt modelId="{5FD105AF-E63C-4EB0-A187-FCBFC106DBF1}" type="parTrans" cxnId="{4B7E47F7-ADA0-4FB6-A94B-8B75A7B697B6}">
      <dgm:prSet/>
      <dgm:spPr/>
      <dgm:t>
        <a:bodyPr/>
        <a:lstStyle/>
        <a:p>
          <a:endParaRPr lang="fr-FR"/>
        </a:p>
      </dgm:t>
    </dgm:pt>
    <dgm:pt modelId="{32ABB684-42C2-4529-968D-E9E84FF0B65C}" type="sibTrans" cxnId="{4B7E47F7-ADA0-4FB6-A94B-8B75A7B697B6}">
      <dgm:prSet/>
      <dgm:spPr/>
      <dgm:t>
        <a:bodyPr/>
        <a:lstStyle/>
        <a:p>
          <a:endParaRPr lang="fr-FR"/>
        </a:p>
      </dgm:t>
    </dgm:pt>
    <dgm:pt modelId="{CC48BAD4-5ACF-448C-A48E-D55D2EA14CC3}" type="pres">
      <dgm:prSet presAssocID="{10DE7A0D-3946-4928-AF88-2B5483AB0AD3}" presName="Name0" presStyleCnt="0">
        <dgm:presLayoutVars>
          <dgm:dir/>
          <dgm:animLvl val="lvl"/>
          <dgm:resizeHandles val="exact"/>
        </dgm:presLayoutVars>
      </dgm:prSet>
      <dgm:spPr/>
    </dgm:pt>
    <dgm:pt modelId="{5B796D7B-C386-4CD9-8D30-E09F70057D61}" type="pres">
      <dgm:prSet presAssocID="{10DE7A0D-3946-4928-AF88-2B5483AB0AD3}" presName="dummy" presStyleCnt="0"/>
      <dgm:spPr/>
    </dgm:pt>
    <dgm:pt modelId="{BE27AAAE-32B3-4BA3-9F05-9C6227BE7BD1}" type="pres">
      <dgm:prSet presAssocID="{10DE7A0D-3946-4928-AF88-2B5483AB0AD3}" presName="linH" presStyleCnt="0"/>
      <dgm:spPr/>
    </dgm:pt>
    <dgm:pt modelId="{2C6689AA-5B40-4FBF-B35A-403E2BB83FC6}" type="pres">
      <dgm:prSet presAssocID="{10DE7A0D-3946-4928-AF88-2B5483AB0AD3}" presName="padding1" presStyleCnt="0"/>
      <dgm:spPr/>
    </dgm:pt>
    <dgm:pt modelId="{76960E4C-3576-4F25-BFA9-14DFEED38E8E}" type="pres">
      <dgm:prSet presAssocID="{1813D308-4E9A-4AE0-93E5-B4F5DC7B7046}" presName="linV" presStyleCnt="0"/>
      <dgm:spPr/>
    </dgm:pt>
    <dgm:pt modelId="{8922BB80-104A-4A09-ADAF-A40B0D483DBB}" type="pres">
      <dgm:prSet presAssocID="{1813D308-4E9A-4AE0-93E5-B4F5DC7B7046}" presName="spVertical1" presStyleCnt="0"/>
      <dgm:spPr/>
    </dgm:pt>
    <dgm:pt modelId="{9BADEA85-7952-471E-BD9A-4E649C2FEC82}" type="pres">
      <dgm:prSet presAssocID="{1813D308-4E9A-4AE0-93E5-B4F5DC7B7046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62CC570-25B0-4726-9160-2AFA78E7E640}" type="pres">
      <dgm:prSet presAssocID="{1813D308-4E9A-4AE0-93E5-B4F5DC7B7046}" presName="spVertical2" presStyleCnt="0"/>
      <dgm:spPr/>
    </dgm:pt>
    <dgm:pt modelId="{55F3B4B2-296E-4E0C-B83E-EC4B245B5DE9}" type="pres">
      <dgm:prSet presAssocID="{1813D308-4E9A-4AE0-93E5-B4F5DC7B7046}" presName="spVertical3" presStyleCnt="0"/>
      <dgm:spPr/>
    </dgm:pt>
    <dgm:pt modelId="{7662DF6E-F071-4EFA-893E-0580B3C68913}" type="pres">
      <dgm:prSet presAssocID="{10DE7A0D-3946-4928-AF88-2B5483AB0AD3}" presName="padding2" presStyleCnt="0"/>
      <dgm:spPr/>
    </dgm:pt>
    <dgm:pt modelId="{F8DFB539-8B9C-4A71-B8B6-4AF8A2DDCF77}" type="pres">
      <dgm:prSet presAssocID="{10DE7A0D-3946-4928-AF88-2B5483AB0AD3}" presName="negArrow" presStyleCnt="0"/>
      <dgm:spPr/>
    </dgm:pt>
    <dgm:pt modelId="{4FB10F38-1245-4BA0-BB91-CF4E2DDE08F7}" type="pres">
      <dgm:prSet presAssocID="{10DE7A0D-3946-4928-AF88-2B5483AB0AD3}" presName="backgroundArrow" presStyleLbl="node1" presStyleIdx="0" presStyleCnt="1" custLinFactY="-21714" custLinFactNeighborX="41312" custLinFactNeighborY="-100000"/>
      <dgm:spPr>
        <a:solidFill>
          <a:schemeClr val="tx2">
            <a:lumMod val="60000"/>
            <a:lumOff val="40000"/>
          </a:schemeClr>
        </a:solidFill>
      </dgm:spPr>
    </dgm:pt>
  </dgm:ptLst>
  <dgm:cxnLst>
    <dgm:cxn modelId="{ECBED814-48CC-4AE3-AA38-AC966EC6435D}" type="presOf" srcId="{10DE7A0D-3946-4928-AF88-2B5483AB0AD3}" destId="{CC48BAD4-5ACF-448C-A48E-D55D2EA14CC3}" srcOrd="0" destOrd="0" presId="urn:microsoft.com/office/officeart/2005/8/layout/hProcess3"/>
    <dgm:cxn modelId="{EC3A6285-7753-4994-A6E9-AE3EBC1DF4DB}" type="presOf" srcId="{1813D308-4E9A-4AE0-93E5-B4F5DC7B7046}" destId="{9BADEA85-7952-471E-BD9A-4E649C2FEC82}" srcOrd="0" destOrd="0" presId="urn:microsoft.com/office/officeart/2005/8/layout/hProcess3"/>
    <dgm:cxn modelId="{4B7E47F7-ADA0-4FB6-A94B-8B75A7B697B6}" srcId="{10DE7A0D-3946-4928-AF88-2B5483AB0AD3}" destId="{1813D308-4E9A-4AE0-93E5-B4F5DC7B7046}" srcOrd="0" destOrd="0" parTransId="{5FD105AF-E63C-4EB0-A187-FCBFC106DBF1}" sibTransId="{32ABB684-42C2-4529-968D-E9E84FF0B65C}"/>
    <dgm:cxn modelId="{F7B0B402-7255-4BC8-A15F-682B9BFBC37C}" type="presParOf" srcId="{CC48BAD4-5ACF-448C-A48E-D55D2EA14CC3}" destId="{5B796D7B-C386-4CD9-8D30-E09F70057D61}" srcOrd="0" destOrd="0" presId="urn:microsoft.com/office/officeart/2005/8/layout/hProcess3"/>
    <dgm:cxn modelId="{89BA828A-8736-48C3-BB47-454CF68418F3}" type="presParOf" srcId="{CC48BAD4-5ACF-448C-A48E-D55D2EA14CC3}" destId="{BE27AAAE-32B3-4BA3-9F05-9C6227BE7BD1}" srcOrd="1" destOrd="0" presId="urn:microsoft.com/office/officeart/2005/8/layout/hProcess3"/>
    <dgm:cxn modelId="{1C312E95-B27D-42D4-8701-58B888811B95}" type="presParOf" srcId="{BE27AAAE-32B3-4BA3-9F05-9C6227BE7BD1}" destId="{2C6689AA-5B40-4FBF-B35A-403E2BB83FC6}" srcOrd="0" destOrd="0" presId="urn:microsoft.com/office/officeart/2005/8/layout/hProcess3"/>
    <dgm:cxn modelId="{CDF084B2-920E-4598-8C94-7946457A8EF3}" type="presParOf" srcId="{BE27AAAE-32B3-4BA3-9F05-9C6227BE7BD1}" destId="{76960E4C-3576-4F25-BFA9-14DFEED38E8E}" srcOrd="1" destOrd="0" presId="urn:microsoft.com/office/officeart/2005/8/layout/hProcess3"/>
    <dgm:cxn modelId="{871FE70B-4AF2-4FBF-8537-E41D30E020DB}" type="presParOf" srcId="{76960E4C-3576-4F25-BFA9-14DFEED38E8E}" destId="{8922BB80-104A-4A09-ADAF-A40B0D483DBB}" srcOrd="0" destOrd="0" presId="urn:microsoft.com/office/officeart/2005/8/layout/hProcess3"/>
    <dgm:cxn modelId="{E1F13CB0-171D-4358-8E87-7F16727425BE}" type="presParOf" srcId="{76960E4C-3576-4F25-BFA9-14DFEED38E8E}" destId="{9BADEA85-7952-471E-BD9A-4E649C2FEC82}" srcOrd="1" destOrd="0" presId="urn:microsoft.com/office/officeart/2005/8/layout/hProcess3"/>
    <dgm:cxn modelId="{A079813A-5EA9-4AAA-B789-38673AB0576F}" type="presParOf" srcId="{76960E4C-3576-4F25-BFA9-14DFEED38E8E}" destId="{462CC570-25B0-4726-9160-2AFA78E7E640}" srcOrd="2" destOrd="0" presId="urn:microsoft.com/office/officeart/2005/8/layout/hProcess3"/>
    <dgm:cxn modelId="{B6EBA73F-C0D1-42EE-A023-92163E4F3B6A}" type="presParOf" srcId="{76960E4C-3576-4F25-BFA9-14DFEED38E8E}" destId="{55F3B4B2-296E-4E0C-B83E-EC4B245B5DE9}" srcOrd="3" destOrd="0" presId="urn:microsoft.com/office/officeart/2005/8/layout/hProcess3"/>
    <dgm:cxn modelId="{76032133-6CD0-4FCA-AE25-862AF36E81B0}" type="presParOf" srcId="{BE27AAAE-32B3-4BA3-9F05-9C6227BE7BD1}" destId="{7662DF6E-F071-4EFA-893E-0580B3C68913}" srcOrd="2" destOrd="0" presId="urn:microsoft.com/office/officeart/2005/8/layout/hProcess3"/>
    <dgm:cxn modelId="{52B2D2F3-07D7-449B-B7C6-3941E100C5E9}" type="presParOf" srcId="{BE27AAAE-32B3-4BA3-9F05-9C6227BE7BD1}" destId="{F8DFB539-8B9C-4A71-B8B6-4AF8A2DDCF77}" srcOrd="3" destOrd="0" presId="urn:microsoft.com/office/officeart/2005/8/layout/hProcess3"/>
    <dgm:cxn modelId="{588CF6DF-F911-44E5-B5FA-3D575012813E}" type="presParOf" srcId="{BE27AAAE-32B3-4BA3-9F05-9C6227BE7BD1}" destId="{4FB10F38-1245-4BA0-BB91-CF4E2DDE08F7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8A7F-8482-419D-9B5A-039251FCA332}">
      <dsp:nvSpPr>
        <dsp:cNvPr id="0" name=""/>
        <dsp:cNvSpPr/>
      </dsp:nvSpPr>
      <dsp:spPr>
        <a:xfrm>
          <a:off x="1212181" y="29"/>
          <a:ext cx="2472180" cy="1483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Optimisations « quick-</a:t>
          </a:r>
          <a:r>
            <a:rPr lang="fr-FR" sz="2800" kern="1200" dirty="0" err="1"/>
            <a:t>wins</a:t>
          </a:r>
          <a:r>
            <a:rPr lang="fr-FR" sz="2800" kern="1200" dirty="0"/>
            <a:t> »</a:t>
          </a:r>
        </a:p>
      </dsp:txBody>
      <dsp:txXfrm>
        <a:off x="1212181" y="29"/>
        <a:ext cx="2472180" cy="1483308"/>
      </dsp:txXfrm>
    </dsp:sp>
    <dsp:sp modelId="{4AFCB018-6FAE-4E0F-93ED-A1F78F042819}">
      <dsp:nvSpPr>
        <dsp:cNvPr id="0" name=""/>
        <dsp:cNvSpPr/>
      </dsp:nvSpPr>
      <dsp:spPr>
        <a:xfrm>
          <a:off x="1212181" y="1730556"/>
          <a:ext cx="2472180" cy="1483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Vision stratégique</a:t>
          </a:r>
        </a:p>
      </dsp:txBody>
      <dsp:txXfrm>
        <a:off x="1212181" y="1730556"/>
        <a:ext cx="2472180" cy="1483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8A7F-8482-419D-9B5A-039251FCA332}">
      <dsp:nvSpPr>
        <dsp:cNvPr id="0" name=""/>
        <dsp:cNvSpPr/>
      </dsp:nvSpPr>
      <dsp:spPr>
        <a:xfrm>
          <a:off x="1212181" y="29"/>
          <a:ext cx="2472180" cy="1483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Optimisations « quick-</a:t>
          </a:r>
          <a:r>
            <a:rPr lang="fr-FR" sz="2800" kern="1200" dirty="0" err="1"/>
            <a:t>wins</a:t>
          </a:r>
          <a:r>
            <a:rPr lang="fr-FR" sz="2800" kern="1200" dirty="0"/>
            <a:t> »</a:t>
          </a:r>
        </a:p>
      </dsp:txBody>
      <dsp:txXfrm>
        <a:off x="1212181" y="29"/>
        <a:ext cx="2472180" cy="1483308"/>
      </dsp:txXfrm>
    </dsp:sp>
    <dsp:sp modelId="{4AFCB018-6FAE-4E0F-93ED-A1F78F042819}">
      <dsp:nvSpPr>
        <dsp:cNvPr id="0" name=""/>
        <dsp:cNvSpPr/>
      </dsp:nvSpPr>
      <dsp:spPr>
        <a:xfrm>
          <a:off x="1212181" y="1730556"/>
          <a:ext cx="2472180" cy="14833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Vision stratégique</a:t>
          </a:r>
        </a:p>
      </dsp:txBody>
      <dsp:txXfrm>
        <a:off x="1212181" y="1730556"/>
        <a:ext cx="2472180" cy="1483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8A7F-8482-419D-9B5A-039251FCA332}">
      <dsp:nvSpPr>
        <dsp:cNvPr id="0" name=""/>
        <dsp:cNvSpPr/>
      </dsp:nvSpPr>
      <dsp:spPr>
        <a:xfrm>
          <a:off x="1212181" y="29"/>
          <a:ext cx="2472180" cy="14833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Optimisations « quick-</a:t>
          </a:r>
          <a:r>
            <a:rPr lang="fr-FR" sz="2800" kern="1200" dirty="0" err="1"/>
            <a:t>wins</a:t>
          </a:r>
          <a:r>
            <a:rPr lang="fr-FR" sz="2800" kern="1200" dirty="0"/>
            <a:t> »</a:t>
          </a:r>
        </a:p>
      </dsp:txBody>
      <dsp:txXfrm>
        <a:off x="1212181" y="29"/>
        <a:ext cx="2472180" cy="1483308"/>
      </dsp:txXfrm>
    </dsp:sp>
    <dsp:sp modelId="{4AFCB018-6FAE-4E0F-93ED-A1F78F042819}">
      <dsp:nvSpPr>
        <dsp:cNvPr id="0" name=""/>
        <dsp:cNvSpPr/>
      </dsp:nvSpPr>
      <dsp:spPr>
        <a:xfrm>
          <a:off x="1212181" y="1730556"/>
          <a:ext cx="2472180" cy="1483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Vision stratégique</a:t>
          </a:r>
        </a:p>
      </dsp:txBody>
      <dsp:txXfrm>
        <a:off x="1212181" y="1730556"/>
        <a:ext cx="2472180" cy="1483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10F38-1245-4BA0-BB91-CF4E2DDE08F7}">
      <dsp:nvSpPr>
        <dsp:cNvPr id="0" name=""/>
        <dsp:cNvSpPr/>
      </dsp:nvSpPr>
      <dsp:spPr>
        <a:xfrm>
          <a:off x="0" y="0"/>
          <a:ext cx="3689023" cy="19440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DEA85-7952-471E-BD9A-4E649C2FEC82}">
      <dsp:nvSpPr>
        <dsp:cNvPr id="0" name=""/>
        <dsp:cNvSpPr/>
      </dsp:nvSpPr>
      <dsp:spPr>
        <a:xfrm>
          <a:off x="297571" y="491114"/>
          <a:ext cx="3022549" cy="9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FRCTE</a:t>
          </a:r>
        </a:p>
      </dsp:txBody>
      <dsp:txXfrm>
        <a:off x="297571" y="491114"/>
        <a:ext cx="3022549" cy="97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25F6-933B-4892-BFCE-469B9C741FEC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5956-FF44-4000-975E-B932CDFA6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2707-7E94-4D14-AA29-578FFE9173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7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BED7-3F24-4C28-9426-87F09077847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63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BED7-3F24-4C28-9426-87F09077847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BED7-3F24-4C28-9426-87F0907784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56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BED7-3F24-4C28-9426-87F0907784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37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Cible </a:t>
            </a:r>
            <a:r>
              <a:rPr lang="fr-FR" dirty="0" err="1"/>
              <a:t>prio</a:t>
            </a:r>
            <a:r>
              <a:rPr lang="fr-FR" dirty="0"/>
              <a:t> :</a:t>
            </a:r>
          </a:p>
          <a:p>
            <a:r>
              <a:rPr lang="fr-FR" dirty="0"/>
              <a:t>Hébergement (hôtels, chambres d’hôtes, gîtes, campings)</a:t>
            </a:r>
          </a:p>
          <a:p>
            <a:r>
              <a:rPr lang="fr-FR" dirty="0"/>
              <a:t>Restauration (</a:t>
            </a:r>
            <a:r>
              <a:rPr lang="fr-FR" dirty="0" err="1"/>
              <a:t>prio</a:t>
            </a:r>
            <a:r>
              <a:rPr lang="fr-FR" dirty="0"/>
              <a:t> traditionnelle</a:t>
            </a:r>
          </a:p>
          <a:p>
            <a:r>
              <a:rPr lang="fr-FR" dirty="0"/>
              <a:t>Evènementiel (organisation de foires et salons)</a:t>
            </a:r>
          </a:p>
          <a:p>
            <a:endParaRPr lang="fr-FR" dirty="0"/>
          </a:p>
          <a:p>
            <a:r>
              <a:rPr lang="fr-FR" dirty="0"/>
              <a:t>Agences de voyage (réceptifs uniquement), services de location de voitures</a:t>
            </a:r>
          </a:p>
          <a:p>
            <a:r>
              <a:rPr lang="fr-FR" dirty="0"/>
              <a:t>Certains commerces (commerce de détail, coiffure, entretien corporel)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5956-FF44-4000-975E-B932CDFA67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0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Cible </a:t>
            </a:r>
            <a:r>
              <a:rPr lang="fr-FR" dirty="0" err="1"/>
              <a:t>prio</a:t>
            </a:r>
            <a:r>
              <a:rPr lang="fr-FR" dirty="0"/>
              <a:t> :</a:t>
            </a:r>
          </a:p>
          <a:p>
            <a:r>
              <a:rPr lang="fr-FR" dirty="0"/>
              <a:t>Hébergement (hôtels, chambres d’hôtes, gîtes, campings)</a:t>
            </a:r>
          </a:p>
          <a:p>
            <a:r>
              <a:rPr lang="fr-FR" dirty="0"/>
              <a:t>Restauration (</a:t>
            </a:r>
            <a:r>
              <a:rPr lang="fr-FR" dirty="0" err="1"/>
              <a:t>prio</a:t>
            </a:r>
            <a:r>
              <a:rPr lang="fr-FR" dirty="0"/>
              <a:t> traditionnelle</a:t>
            </a:r>
          </a:p>
          <a:p>
            <a:r>
              <a:rPr lang="fr-FR" dirty="0"/>
              <a:t>Evènementiel (organisation de foires et salons)</a:t>
            </a:r>
          </a:p>
          <a:p>
            <a:endParaRPr lang="fr-FR" dirty="0"/>
          </a:p>
          <a:p>
            <a:r>
              <a:rPr lang="fr-FR" dirty="0"/>
              <a:t>Agences de voyage (réceptifs uniquement), services de location de voitures</a:t>
            </a:r>
          </a:p>
          <a:p>
            <a:r>
              <a:rPr lang="fr-FR" dirty="0"/>
              <a:t>Certains commerces (commerce de détail, coiffure, entretien corporel)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5956-FF44-4000-975E-B932CDFA67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30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66"/>
            <a:ext cx="9144000" cy="6096983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2440172" y="1792201"/>
            <a:ext cx="7055195" cy="1363044"/>
          </a:xfrm>
          <a:prstGeom prst="roundRect">
            <a:avLst>
              <a:gd name="adj" fmla="val 45848"/>
            </a:avLst>
          </a:prstGeom>
          <a:solidFill>
            <a:schemeClr val="tx2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7842" y="1831668"/>
            <a:ext cx="5921005" cy="9906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7842" y="2607614"/>
            <a:ext cx="6097771" cy="5476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0" y="-369332"/>
            <a:ext cx="48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Modèle d’intercalaire avec image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34" y="1920178"/>
            <a:ext cx="1009708" cy="1059865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-1690577" y="0"/>
            <a:ext cx="1532419" cy="44935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Pour</a:t>
            </a:r>
            <a:r>
              <a:rPr lang="fr-FR" sz="1200" baseline="0" dirty="0">
                <a:solidFill>
                  <a:schemeClr val="bg1"/>
                </a:solidFill>
              </a:rPr>
              <a:t> changer l’image de fond </a:t>
            </a:r>
            <a:r>
              <a:rPr lang="fr-FR" sz="1000" i="1" baseline="0" dirty="0">
                <a:solidFill>
                  <a:schemeClr val="bg1"/>
                </a:solidFill>
              </a:rPr>
              <a:t>(sauf si vous souhaitez avoir la même sur chaque intercalaire) </a:t>
            </a:r>
            <a:r>
              <a:rPr lang="fr-FR" sz="1200" baseline="0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Affichage &gt; masque des diapositives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Sélectionnez la diapositive concernée 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Sélectionnez</a:t>
            </a:r>
            <a:r>
              <a:rPr lang="fr-FR" sz="1200" baseline="0" dirty="0">
                <a:solidFill>
                  <a:schemeClr val="bg1"/>
                </a:solidFill>
              </a:rPr>
              <a:t> tous les éléments (Ctrl A) et copiez les (ctrl C)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Quitter le mode Masque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Coller le tout sur votre diapo intercalaire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Vous pouvez maintenant changer l’image</a:t>
            </a:r>
          </a:p>
          <a:p>
            <a:pPr marL="285750" indent="-285750">
              <a:buFontTx/>
              <a:buChar char="-"/>
            </a:pPr>
            <a:endParaRPr lang="fr-FR" sz="12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2650" y="0"/>
            <a:ext cx="9138701" cy="6858000"/>
            <a:chOff x="2649" y="0"/>
            <a:chExt cx="9138701" cy="5145088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9" y="0"/>
              <a:ext cx="9138701" cy="51450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4571956"/>
              <a:ext cx="2304256" cy="507794"/>
            </a:xfrm>
            <a:prstGeom prst="rect">
              <a:avLst/>
            </a:prstGeom>
          </p:spPr>
        </p:pic>
      </p:grp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0871"/>
            <a:ext cx="2133600" cy="365013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0596" y="1040894"/>
            <a:ext cx="4137025" cy="514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/>
              <a:t>TITRE DE DIAPOSITIVE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770596" y="1509146"/>
            <a:ext cx="4137025" cy="514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/>
              <a:t>SOUS-TITRE DE DIAPOSITIVE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02322" y="2642266"/>
            <a:ext cx="3835253" cy="457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/>
              <a:t>Niveau 1</a:t>
            </a:r>
          </a:p>
        </p:txBody>
      </p:sp>
      <p:sp>
        <p:nvSpPr>
          <p:cNvPr id="20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82521" y="3099802"/>
            <a:ext cx="3655054" cy="1830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/>
              <a:t>Texte de description</a:t>
            </a:r>
          </a:p>
        </p:txBody>
      </p:sp>
    </p:spTree>
    <p:extLst>
      <p:ext uri="{BB962C8B-B14F-4D97-AF65-F5344CB8AC3E}">
        <p14:creationId xmlns:p14="http://schemas.microsoft.com/office/powerpoint/2010/main" val="8047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" y="0"/>
            <a:ext cx="9138701" cy="68580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5618" y="2539328"/>
            <a:ext cx="4075918" cy="1818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/>
              <a:t>SOUS - PARTIE </a:t>
            </a:r>
          </a:p>
          <a:p>
            <a:pPr lvl="0"/>
            <a:r>
              <a:rPr lang="fr-FR" dirty="0"/>
              <a:t>DU DIAPORAMA</a:t>
            </a:r>
          </a:p>
        </p:txBody>
      </p:sp>
    </p:spTree>
    <p:extLst>
      <p:ext uri="{BB962C8B-B14F-4D97-AF65-F5344CB8AC3E}">
        <p14:creationId xmlns:p14="http://schemas.microsoft.com/office/powerpoint/2010/main" val="95440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à droite,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706698" y="1779646"/>
            <a:ext cx="2544504" cy="32908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-1247775" y="83126"/>
            <a:ext cx="1247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Possibilité d’ajouter de la couleur selon les thématiques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ABE0"/>
                </a:solidFill>
              </a:rPr>
              <a:t>Territoire+institutionnel</a:t>
            </a:r>
            <a:endParaRPr lang="fr-FR" sz="1100" dirty="0">
              <a:solidFill>
                <a:srgbClr val="00ABE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7C9C3"/>
                </a:solidFill>
              </a:rPr>
              <a:t>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4AA528"/>
                </a:solidFill>
              </a:rPr>
              <a:t>Dév</a:t>
            </a:r>
            <a:r>
              <a:rPr lang="fr-FR" sz="1100" dirty="0">
                <a:solidFill>
                  <a:srgbClr val="4AA528"/>
                </a:solidFill>
              </a:rPr>
              <a:t>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FBA31"/>
                </a:solidFill>
              </a:rPr>
              <a:t>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F791F"/>
                </a:solidFill>
              </a:rPr>
              <a:t>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E33232"/>
                </a:solidFill>
              </a:rPr>
              <a:t>Compétitivité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E52E97"/>
                </a:solidFill>
              </a:rPr>
              <a:t>Dév</a:t>
            </a:r>
            <a:r>
              <a:rPr lang="fr-FR" sz="1100" dirty="0">
                <a:solidFill>
                  <a:srgbClr val="E52E97"/>
                </a:solidFill>
              </a:rPr>
              <a:t>. 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A518E2"/>
                </a:solidFill>
              </a:rPr>
              <a:t>Création/reprise/transmission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8E4C20"/>
                </a:solidFill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9ABA50"/>
                </a:solidFill>
              </a:rPr>
              <a:t>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A518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FF791F"/>
              </a:solidFill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644900" y="2426520"/>
            <a:ext cx="4967287" cy="3120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644900" y="1673518"/>
            <a:ext cx="536098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410613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à droite dans un bloc,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0" y="1919289"/>
            <a:ext cx="4760252" cy="29908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5248275" y="1919288"/>
            <a:ext cx="3607726" cy="30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360000" tIns="288000" rIns="216000" bIns="144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1"/>
          <p:cNvSpPr/>
          <p:nvPr userDrawn="1"/>
        </p:nvSpPr>
        <p:spPr>
          <a:xfrm rot="5400000">
            <a:off x="7488000" y="3287291"/>
            <a:ext cx="302400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8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ans des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571167" y="1919291"/>
            <a:ext cx="2340000" cy="30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0" tIns="288000" rIns="360000" bIns="14400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3395329" y="1914532"/>
            <a:ext cx="2340000" cy="30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288000" rIns="360000" bIns="14400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6219491" y="1919291"/>
            <a:ext cx="2340000" cy="30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tIns="288000" rIns="360000" bIns="14400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0434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 haut, im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448049"/>
            <a:ext cx="914400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0" y="3705225"/>
            <a:ext cx="9144000" cy="31527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800100" y="1776328"/>
            <a:ext cx="7886700" cy="1419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014273"/>
            <a:ext cx="536098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86655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à gauche,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Rectangle 1"/>
          <p:cNvSpPr/>
          <p:nvPr userDrawn="1"/>
        </p:nvSpPr>
        <p:spPr>
          <a:xfrm rot="5400000">
            <a:off x="5570998" y="3285001"/>
            <a:ext cx="6858004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4383748" y="1838326"/>
            <a:ext cx="4760252" cy="29908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800101" y="1838326"/>
            <a:ext cx="2743200" cy="3120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1262064"/>
            <a:ext cx="2743201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946248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à gauche, bloc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91051" y="0"/>
            <a:ext cx="455295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" cy="754380"/>
          </a:xfrm>
          <a:prstGeom prst="rect">
            <a:avLst/>
          </a:prstGeom>
        </p:spPr>
      </p:pic>
      <p:sp>
        <p:nvSpPr>
          <p:cNvPr id="9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5140952" y="673965"/>
            <a:ext cx="3453147" cy="5603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288000" rIns="360000" bIns="144000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0" indent="0" algn="r">
              <a:buNone/>
              <a:defRPr sz="18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0101" y="2198181"/>
            <a:ext cx="3156438" cy="3120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1436126"/>
            <a:ext cx="3406611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98521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2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3"/>
            <a:ext cx="9146683" cy="6861084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>
            <a:off x="2705493" y="2363644"/>
            <a:ext cx="7055195" cy="1363044"/>
          </a:xfrm>
          <a:prstGeom prst="roundRect">
            <a:avLst>
              <a:gd name="adj" fmla="val 45848"/>
            </a:avLst>
          </a:prstGeom>
          <a:solidFill>
            <a:schemeClr val="bg1">
              <a:alpha val="94000"/>
            </a:schemeClr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7842" y="2594427"/>
            <a:ext cx="5921005" cy="6290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7842" y="3297351"/>
            <a:ext cx="6097771" cy="5476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0" y="-369332"/>
            <a:ext cx="48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Modèle d’intercalaire sans image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34" y="2511302"/>
            <a:ext cx="1009707" cy="10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 userDrawn="1"/>
        </p:nvSpPr>
        <p:spPr>
          <a:xfrm rot="18754885">
            <a:off x="-2151863" y="2883505"/>
            <a:ext cx="7103881" cy="4219902"/>
          </a:xfrm>
          <a:prstGeom prst="roundRect">
            <a:avLst>
              <a:gd name="adj" fmla="val 45848"/>
            </a:avLst>
          </a:prstGeom>
          <a:solidFill>
            <a:schemeClr val="accent3">
              <a:alpha val="87000"/>
            </a:schemeClr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945" y="2468670"/>
            <a:ext cx="3134339" cy="14339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945" y="4003266"/>
            <a:ext cx="3595267" cy="614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Rectangle à coins arrondis 8"/>
          <p:cNvSpPr/>
          <p:nvPr userDrawn="1"/>
        </p:nvSpPr>
        <p:spPr>
          <a:xfrm rot="18754885">
            <a:off x="1551848" y="5902489"/>
            <a:ext cx="3055168" cy="969129"/>
          </a:xfrm>
          <a:prstGeom prst="roundRect">
            <a:avLst>
              <a:gd name="adj" fmla="val 45848"/>
            </a:avLst>
          </a:prstGeom>
          <a:solidFill>
            <a:schemeClr val="accent4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 userDrawn="1"/>
        </p:nvSpPr>
        <p:spPr>
          <a:xfrm rot="18754885">
            <a:off x="698227" y="6662412"/>
            <a:ext cx="2528050" cy="450699"/>
          </a:xfrm>
          <a:prstGeom prst="roundRect">
            <a:avLst>
              <a:gd name="adj" fmla="val 45848"/>
            </a:avLst>
          </a:prstGeom>
          <a:solidFill>
            <a:schemeClr val="tx2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 rot="18754885">
            <a:off x="1877600" y="6583157"/>
            <a:ext cx="2528050" cy="549687"/>
          </a:xfrm>
          <a:prstGeom prst="roundRect">
            <a:avLst>
              <a:gd name="adj" fmla="val 45848"/>
            </a:avLst>
          </a:prstGeom>
          <a:solidFill>
            <a:schemeClr val="accent2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" cy="7543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58158" y="2468670"/>
            <a:ext cx="866314" cy="506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661748" y="6366629"/>
            <a:ext cx="4057073" cy="1169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0" y="-369332"/>
            <a:ext cx="48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Modèle d’intercalaire avec image</a:t>
            </a: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-1690577" y="0"/>
            <a:ext cx="1532419" cy="59708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Pour</a:t>
            </a:r>
            <a:r>
              <a:rPr lang="fr-FR" sz="1200" baseline="0" dirty="0">
                <a:solidFill>
                  <a:schemeClr val="bg1"/>
                </a:solidFill>
              </a:rPr>
              <a:t> changer l’image de fond </a:t>
            </a:r>
            <a:r>
              <a:rPr lang="fr-FR" sz="1000" i="1" baseline="0" dirty="0">
                <a:solidFill>
                  <a:schemeClr val="bg1"/>
                </a:solidFill>
              </a:rPr>
              <a:t>(sauf si vous souhaitez avoir la même sur chaque intercalaire) </a:t>
            </a:r>
            <a:r>
              <a:rPr lang="fr-FR" sz="1200" baseline="0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Affichage &gt; masque des diapositives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Sélectionnez la diapositive concernée 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Sélectionnez</a:t>
            </a:r>
            <a:r>
              <a:rPr lang="fr-FR" sz="1200" baseline="0" dirty="0">
                <a:solidFill>
                  <a:schemeClr val="bg1"/>
                </a:solidFill>
              </a:rPr>
              <a:t> tous les éléments (Ctrl A) et copiez les (ctrl C)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Quitter le mode Masque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Coller le tout sur votre diapo intercalaire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Vous pouvez maintenant changer l’image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aseline="0" dirty="0">
                <a:solidFill>
                  <a:schemeClr val="bg1"/>
                </a:solidFill>
              </a:rPr>
              <a:t>Possibilité de changer la couleur du cartouche bleu clair dans la couleur de la ligne métiers</a:t>
            </a:r>
          </a:p>
          <a:p>
            <a:pPr marL="285750" indent="-285750">
              <a:buFontTx/>
              <a:buChar char="-"/>
            </a:pPr>
            <a:endParaRPr lang="fr-FR" sz="12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8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19" y="1560810"/>
            <a:ext cx="12161983" cy="73979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665"/>
            <a:ext cx="9142571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96613" y="1064028"/>
            <a:ext cx="5778507" cy="12722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1" y="-369332"/>
            <a:ext cx="774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Modèle de couverture</a:t>
            </a:r>
            <a:r>
              <a:rPr lang="fr-FR" baseline="0" dirty="0"/>
              <a:t> avec image, logo en haut, partenaires en bas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178883"/>
            <a:ext cx="2606310" cy="94957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6613" y="2364527"/>
            <a:ext cx="6225362" cy="423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690577" y="0"/>
            <a:ext cx="1532419" cy="47089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Pour</a:t>
            </a:r>
            <a:r>
              <a:rPr lang="fr-FR" sz="1200" baseline="0" dirty="0">
                <a:solidFill>
                  <a:schemeClr val="bg1"/>
                </a:solidFill>
              </a:rPr>
              <a:t> changer l’image de fond : 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Affichage &gt; masque des diapositives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Sélectionnez la diapositive concernée Décaler l’image vers la droite afin de voir apparaitre en dessous l’image à modifier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Clic droit sur l’image &gt;</a:t>
            </a:r>
            <a:r>
              <a:rPr lang="fr-FR" sz="1200" baseline="0" dirty="0">
                <a:solidFill>
                  <a:schemeClr val="bg1"/>
                </a:solidFill>
              </a:rPr>
              <a:t> changer l’image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Replacer l’image du dessus</a:t>
            </a:r>
          </a:p>
          <a:p>
            <a:pPr marL="285750" indent="-285750">
              <a:buFontTx/>
              <a:buChar char="-"/>
            </a:pPr>
            <a:r>
              <a:rPr lang="fr-FR" sz="1200" baseline="0" dirty="0">
                <a:solidFill>
                  <a:schemeClr val="bg1"/>
                </a:solidFill>
              </a:rPr>
              <a:t>Possibilité de changer la couleur de 2 cartouches (dans le respect de la ligne métiers)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548256" y="4950961"/>
            <a:ext cx="12477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Couleurs/ligne métiers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ABE0"/>
                </a:solidFill>
              </a:rPr>
              <a:t>Territoire+institutionnel</a:t>
            </a:r>
            <a:endParaRPr lang="fr-FR" sz="1100" dirty="0">
              <a:solidFill>
                <a:srgbClr val="00ABE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7C9C3"/>
                </a:solidFill>
              </a:rPr>
              <a:t>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4AA528"/>
                </a:solidFill>
              </a:rPr>
              <a:t>Dév</a:t>
            </a:r>
            <a:r>
              <a:rPr lang="fr-FR" sz="1100" dirty="0">
                <a:solidFill>
                  <a:srgbClr val="4AA528"/>
                </a:solidFill>
              </a:rPr>
              <a:t>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FBA31"/>
                </a:solidFill>
              </a:rPr>
              <a:t>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F791F"/>
                </a:solidFill>
              </a:rPr>
              <a:t>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E33232"/>
                </a:solidFill>
              </a:rPr>
              <a:t>Compétitivité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E52E97"/>
                </a:solidFill>
              </a:rPr>
              <a:t>Dév</a:t>
            </a:r>
            <a:r>
              <a:rPr lang="fr-FR" sz="1100" dirty="0">
                <a:solidFill>
                  <a:srgbClr val="E52E97"/>
                </a:solidFill>
              </a:rPr>
              <a:t>. 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A518E2"/>
                </a:solidFill>
              </a:rPr>
              <a:t>Création/reprise/transmission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8E4C20"/>
                </a:solidFill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9ABA50"/>
                </a:solidFill>
              </a:rPr>
              <a:t>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A518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FF791F"/>
              </a:solidFill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 rot="18960000">
            <a:off x="-658903" y="4166943"/>
            <a:ext cx="1849480" cy="450699"/>
          </a:xfrm>
          <a:prstGeom prst="roundRect">
            <a:avLst>
              <a:gd name="adj" fmla="val 45848"/>
            </a:avLst>
          </a:prstGeom>
          <a:solidFill>
            <a:schemeClr val="accent6">
              <a:alpha val="87000"/>
            </a:schemeClr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 userDrawn="1"/>
        </p:nvSpPr>
        <p:spPr>
          <a:xfrm rot="18960000">
            <a:off x="2214959" y="6588580"/>
            <a:ext cx="1269217" cy="367761"/>
          </a:xfrm>
          <a:prstGeom prst="roundRect">
            <a:avLst>
              <a:gd name="adj" fmla="val 45848"/>
            </a:avLst>
          </a:prstGeom>
          <a:solidFill>
            <a:schemeClr val="accent6">
              <a:alpha val="87000"/>
            </a:schemeClr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1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" b="3199"/>
          <a:stretch/>
        </p:blipFill>
        <p:spPr>
          <a:xfrm>
            <a:off x="708155" y="775855"/>
            <a:ext cx="7698886" cy="5599246"/>
          </a:xfrm>
          <a:prstGeom prst="rect">
            <a:avLst/>
          </a:prstGeom>
        </p:spPr>
      </p:pic>
      <p:sp>
        <p:nvSpPr>
          <p:cNvPr id="10" name="Rectangle à coins arrondis 9"/>
          <p:cNvSpPr/>
          <p:nvPr userDrawn="1"/>
        </p:nvSpPr>
        <p:spPr>
          <a:xfrm rot="18754885">
            <a:off x="-2151863" y="2883505"/>
            <a:ext cx="7103881" cy="4219902"/>
          </a:xfrm>
          <a:prstGeom prst="roundRect">
            <a:avLst>
              <a:gd name="adj" fmla="val 45848"/>
            </a:avLst>
          </a:prstGeom>
          <a:solidFill>
            <a:schemeClr val="bg2">
              <a:alpha val="90000"/>
            </a:schemeClr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945" y="2468670"/>
            <a:ext cx="3134339" cy="14339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945" y="4003266"/>
            <a:ext cx="3595267" cy="614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690577" y="0"/>
            <a:ext cx="1532419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baseline="0" dirty="0">
                <a:solidFill>
                  <a:schemeClr val="bg1"/>
                </a:solidFill>
              </a:rPr>
              <a:t>Possibilité de changer la couleur du sous-titre et du cartouche bleu clair dans la couleur de la ligne métiers</a:t>
            </a:r>
          </a:p>
        </p:txBody>
      </p:sp>
      <p:sp>
        <p:nvSpPr>
          <p:cNvPr id="9" name="Rectangle à coins arrondis 8"/>
          <p:cNvSpPr/>
          <p:nvPr userDrawn="1"/>
        </p:nvSpPr>
        <p:spPr>
          <a:xfrm rot="18754885">
            <a:off x="1551848" y="5902489"/>
            <a:ext cx="3055168" cy="969129"/>
          </a:xfrm>
          <a:prstGeom prst="roundRect">
            <a:avLst>
              <a:gd name="adj" fmla="val 45848"/>
            </a:avLst>
          </a:prstGeom>
          <a:solidFill>
            <a:schemeClr val="accent4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 userDrawn="1"/>
        </p:nvSpPr>
        <p:spPr>
          <a:xfrm rot="18754885">
            <a:off x="698227" y="6662412"/>
            <a:ext cx="2528050" cy="450699"/>
          </a:xfrm>
          <a:prstGeom prst="roundRect">
            <a:avLst>
              <a:gd name="adj" fmla="val 45848"/>
            </a:avLst>
          </a:prstGeom>
          <a:solidFill>
            <a:schemeClr val="tx2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 userDrawn="1"/>
        </p:nvSpPr>
        <p:spPr>
          <a:xfrm rot="18754885">
            <a:off x="1877600" y="6583157"/>
            <a:ext cx="2528050" cy="549687"/>
          </a:xfrm>
          <a:prstGeom prst="roundRect">
            <a:avLst>
              <a:gd name="adj" fmla="val 45848"/>
            </a:avLst>
          </a:prstGeom>
          <a:solidFill>
            <a:schemeClr val="accent2"/>
          </a:solidFill>
          <a:ln w="1905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" cy="7543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58158" y="2468670"/>
            <a:ext cx="866314" cy="506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661748" y="6366629"/>
            <a:ext cx="4057073" cy="1169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0" y="-369332"/>
            <a:ext cx="48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Modèle d’intercalaire sans image</a:t>
            </a:r>
          </a:p>
        </p:txBody>
      </p:sp>
    </p:spTree>
    <p:extLst>
      <p:ext uri="{BB962C8B-B14F-4D97-AF65-F5344CB8AC3E}">
        <p14:creationId xmlns:p14="http://schemas.microsoft.com/office/powerpoint/2010/main" val="3109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0"/>
            <a:ext cx="9142571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655200"/>
            <a:ext cx="4893254" cy="14571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0" y="-369332"/>
            <a:ext cx="48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Modèle de couverture</a:t>
            </a:r>
            <a:r>
              <a:rPr lang="fr-FR" baseline="0" dirty="0"/>
              <a:t> sans image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88" y="5631654"/>
            <a:ext cx="2606310" cy="94957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5868" y="2112377"/>
            <a:ext cx="6225362" cy="5476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à droite,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706698" y="1779646"/>
            <a:ext cx="2544504" cy="32908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-1247775" y="83126"/>
            <a:ext cx="1247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Possibilité d’ajouter de la couleur selon les thématiques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ABE0"/>
                </a:solidFill>
              </a:rPr>
              <a:t>Territoire+institutionnel</a:t>
            </a:r>
            <a:endParaRPr lang="fr-FR" sz="1100" dirty="0">
              <a:solidFill>
                <a:srgbClr val="00ABE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7C9C3"/>
                </a:solidFill>
              </a:rPr>
              <a:t>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4AA528"/>
                </a:solidFill>
              </a:rPr>
              <a:t>Dév</a:t>
            </a:r>
            <a:r>
              <a:rPr lang="fr-FR" sz="1100" dirty="0">
                <a:solidFill>
                  <a:srgbClr val="4AA528"/>
                </a:solidFill>
              </a:rPr>
              <a:t>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FBA31"/>
                </a:solidFill>
              </a:rPr>
              <a:t>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F791F"/>
                </a:solidFill>
              </a:rPr>
              <a:t>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E33232"/>
                </a:solidFill>
              </a:rPr>
              <a:t>Compétitivité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E52E97"/>
                </a:solidFill>
              </a:rPr>
              <a:t>Dév</a:t>
            </a:r>
            <a:r>
              <a:rPr lang="fr-FR" sz="1100" dirty="0">
                <a:solidFill>
                  <a:srgbClr val="E52E97"/>
                </a:solidFill>
              </a:rPr>
              <a:t>. 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A518E2"/>
                </a:solidFill>
              </a:rPr>
              <a:t>Création/reprise/transmission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8E4C20"/>
                </a:solidFill>
              </a:rPr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9ABA50"/>
                </a:solidFill>
              </a:rPr>
              <a:t>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A518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FF791F"/>
              </a:solidFill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644900" y="2426520"/>
            <a:ext cx="4967287" cy="3120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644900" y="1673518"/>
            <a:ext cx="536098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3883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7A47-92CC-44F6-987B-EFF52673CA2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DCA-5D40-4550-95F4-1BA8EE8FC2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4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2650" y="0"/>
            <a:ext cx="9138701" cy="6858000"/>
            <a:chOff x="2649" y="0"/>
            <a:chExt cx="9138701" cy="5145088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9" y="0"/>
              <a:ext cx="9138701" cy="51450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4571956"/>
              <a:ext cx="2304256" cy="507794"/>
            </a:xfrm>
            <a:prstGeom prst="rect">
              <a:avLst/>
            </a:prstGeom>
          </p:spPr>
        </p:pic>
      </p:grp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6" y="526889"/>
            <a:ext cx="4137025" cy="514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73C0C3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/>
              <a:t>TITRE DE DIAPOSITIVE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6" y="995140"/>
            <a:ext cx="4137025" cy="514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pPr lvl="0"/>
            <a:r>
              <a:rPr lang="fr-FR" dirty="0"/>
              <a:t>SOUS-TITRE DE DIAPOSITIVE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" y="2230279"/>
            <a:ext cx="8108950" cy="5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B799E"/>
                </a:solidFill>
                <a:latin typeface="Signika"/>
                <a:cs typeface="Signika"/>
              </a:defRPr>
            </a:lvl1pPr>
            <a:lvl2pPr marL="4572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r-FR" dirty="0"/>
              <a:t>Niveau 1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711794" y="2780441"/>
            <a:ext cx="8108950" cy="21498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383838"/>
                </a:solidFill>
                <a:latin typeface="Signika Light"/>
                <a:cs typeface="Signika Light"/>
              </a:defRPr>
            </a:lvl1pPr>
          </a:lstStyle>
          <a:p>
            <a:pPr lvl="0"/>
            <a:r>
              <a:rPr lang="fr-FR" dirty="0"/>
              <a:t>Texte de description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0871"/>
            <a:ext cx="2133600" cy="365013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/>
                </a:solidFill>
                <a:latin typeface="Signika"/>
                <a:cs typeface="Signika"/>
              </a:defRPr>
            </a:lvl1pPr>
          </a:lstStyle>
          <a:p>
            <a:fld id="{60E2C7AE-F28F-D748-9F4F-081F984231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6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6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  <p:sldLayoutId id="2147483672" r:id="rId3"/>
    <p:sldLayoutId id="2147483699" r:id="rId4"/>
    <p:sldLayoutId id="2147483702" r:id="rId5"/>
    <p:sldLayoutId id="2147483704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0100" y="83126"/>
            <a:ext cx="78867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du thème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" cy="75438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0" y="699540"/>
            <a:ext cx="85153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2" r:id="rId3"/>
    <p:sldLayoutId id="2147483688" r:id="rId4"/>
    <p:sldLayoutId id="2147483690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.verdier@hautsdefrance.cci.fr" TargetMode="External"/><Relationship Id="rId2" Type="http://schemas.openxmlformats.org/officeDocument/2006/relationships/hyperlink" Target="mailto:t.ledoux@hautsdefrance.cci.f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ev3.fr/mieux-comprendre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utsdefrance-cci-cee.f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3.xml"/><Relationship Id="rId4" Type="http://schemas.openxmlformats.org/officeDocument/2006/relationships/hyperlink" Target="http://hautsdefrance-cci-cee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3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999" y="655200"/>
            <a:ext cx="7165114" cy="1457177"/>
          </a:xfrm>
        </p:spPr>
        <p:txBody>
          <a:bodyPr>
            <a:normAutofit fontScale="90000"/>
          </a:bodyPr>
          <a:lstStyle/>
          <a:p>
            <a:r>
              <a:rPr lang="fr-FR" sz="4400" kern="0" dirty="0"/>
              <a:t>Accompagnement des entreprises post-Covid</a:t>
            </a:r>
            <a:br>
              <a:rPr lang="fr-FR" kern="0" dirty="0"/>
            </a:br>
            <a:br>
              <a:rPr lang="fr-FR" kern="0" dirty="0"/>
            </a:br>
            <a:r>
              <a:rPr lang="fr-FR" kern="0" dirty="0"/>
              <a:t>L’exemple de la CCI Hauts de France</a:t>
            </a:r>
            <a:endParaRPr lang="fr-FR" sz="440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8C8664-5CF5-490B-BC75-B9FF354E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" y="5633726"/>
            <a:ext cx="2026763" cy="9457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7AEDFB-BB21-4D91-97D6-3FA0D53C8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7" y="5537212"/>
            <a:ext cx="2262433" cy="11387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C57AEE-7E29-49CF-A476-82AAE8887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2481"/>
            <a:ext cx="1621415" cy="162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222A56-B422-4FF5-9D96-E035FF675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794" y="526889"/>
            <a:ext cx="7659208" cy="514005"/>
          </a:xfrm>
        </p:spPr>
        <p:txBody>
          <a:bodyPr/>
          <a:lstStyle/>
          <a:p>
            <a:r>
              <a:rPr lang="fr-FR" dirty="0"/>
              <a:t>Un cas particulier, les Commerçants et les entreprises du tourisme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7F0B0D-4880-4447-B11B-45373D5F6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7" t="25850" r="32475" b="5601"/>
          <a:stretch/>
        </p:blipFill>
        <p:spPr>
          <a:xfrm>
            <a:off x="711794" y="1341998"/>
            <a:ext cx="6829241" cy="4568608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F486588-5310-4E46-8CC0-36598E20C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098160"/>
              </p:ext>
            </p:extLst>
          </p:nvPr>
        </p:nvGraphicFramePr>
        <p:xfrm>
          <a:off x="5454977" y="1140642"/>
          <a:ext cx="3689023" cy="195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41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222A56-B422-4FF5-9D96-E035FF675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794" y="526889"/>
            <a:ext cx="7659208" cy="514005"/>
          </a:xfrm>
        </p:spPr>
        <p:txBody>
          <a:bodyPr/>
          <a:lstStyle/>
          <a:p>
            <a:r>
              <a:rPr lang="fr-FR" dirty="0"/>
              <a:t>Vers une académie du tourisme durable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CC1193-ABC1-48BF-AFD6-CC029894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5" y="1243233"/>
            <a:ext cx="7409661" cy="49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00099" y="139398"/>
            <a:ext cx="8156347" cy="60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L’Académie du tourisme durable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25776" y="1712820"/>
            <a:ext cx="8077199" cy="15349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Un parcours complet, conçu pour les professionnels du tourisme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Une alternance de temps collectifs, de face à face avec un conseiller, de formation en autonomie par le dirigeant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Des temps d’apprentissage, d’échanges, d’inspiration, de maturation et de projection vers un plan d’actions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3400" y="793639"/>
            <a:ext cx="80771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/>
              <a:t>Objectif : embarquer les professionnels du tourisme dans la transition écologique</a:t>
            </a:r>
          </a:p>
          <a:p>
            <a:r>
              <a:rPr lang="fr-FR" b="1" dirty="0">
                <a:cs typeface="Calibri"/>
              </a:rPr>
              <a:t>Territoire : Pas-de-Calais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AF2D0F11-3562-4F82-9665-485705C31FF6}"/>
              </a:ext>
            </a:extLst>
          </p:cNvPr>
          <p:cNvSpPr txBox="1">
            <a:spLocks/>
          </p:cNvSpPr>
          <p:nvPr/>
        </p:nvSpPr>
        <p:spPr>
          <a:xfrm>
            <a:off x="609916" y="3532888"/>
            <a:ext cx="8077199" cy="26039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accent1"/>
                </a:solidFill>
              </a:rPr>
              <a:t>BILAN DE L’ACTION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 60 entreprises </a:t>
            </a:r>
            <a:r>
              <a:rPr lang="fr-FR" b="1" dirty="0">
                <a:solidFill>
                  <a:schemeClr val="accent1"/>
                </a:solidFill>
              </a:rPr>
              <a:t>ont participé au parcours de l’Académie du tourisme durable</a:t>
            </a:r>
            <a:endParaRPr lang="fr-FR" b="1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25 % </a:t>
            </a:r>
            <a:r>
              <a:rPr lang="fr-FR" b="1" dirty="0">
                <a:solidFill>
                  <a:schemeClr val="accent1"/>
                </a:solidFill>
              </a:rPr>
              <a:t>du secteur de la restauration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 65 % </a:t>
            </a:r>
            <a:r>
              <a:rPr lang="fr-FR" b="1" dirty="0">
                <a:solidFill>
                  <a:schemeClr val="accent1"/>
                </a:solidFill>
              </a:rPr>
              <a:t>du secteur de l’hébergement</a:t>
            </a: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10% : lieu de séminaire et commerce</a:t>
            </a:r>
            <a:endParaRPr lang="fr-FR" dirty="0">
              <a:solidFill>
                <a:schemeClr val="accent1"/>
              </a:solidFill>
              <a:cs typeface="Calibri"/>
            </a:endParaRPr>
          </a:p>
          <a:p>
            <a:pPr algn="ctr"/>
            <a:endParaRPr lang="fr-FR" b="1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fr-FR" b="1" dirty="0">
                <a:solidFill>
                  <a:schemeClr val="accent1"/>
                </a:solidFill>
                <a:cs typeface="Calibri"/>
              </a:rPr>
              <a:t>90 % de très petites entreprises</a:t>
            </a:r>
          </a:p>
          <a:p>
            <a:pPr algn="ctr"/>
            <a:endParaRPr lang="fr-FR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938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00099" y="139398"/>
            <a:ext cx="8156347" cy="60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Actions de communication 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53881" y="764915"/>
            <a:ext cx="2780190" cy="2510053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Site CCI </a:t>
            </a:r>
            <a:r>
              <a:rPr lang="fr-FR" sz="1600" b="1" dirty="0" err="1">
                <a:solidFill>
                  <a:schemeClr val="accent1"/>
                </a:solidFill>
              </a:rPr>
              <a:t>Hauts-de-France</a:t>
            </a:r>
            <a:r>
              <a:rPr lang="fr-FR" sz="1600" b="1" dirty="0">
                <a:solidFill>
                  <a:schemeClr val="accent1"/>
                </a:solidFill>
              </a:rPr>
              <a:t> : </a:t>
            </a:r>
            <a:r>
              <a:rPr lang="fr-FR" sz="1400" b="1" dirty="0">
                <a:solidFill>
                  <a:schemeClr val="accent1"/>
                </a:solidFill>
              </a:rPr>
              <a:t>parcours complet, inscription aux différentes étapes, témoignage d’Arnault COMITI  </a:t>
            </a: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Mise à la une dans CCI les News Commerce-Tourisme</a:t>
            </a: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Campagne e-mailing auprès des professionnels du tourisme </a:t>
            </a: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Campagne Facebook et diffusion sur les réseaux sociaux</a:t>
            </a: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Appels en direct auprès des entreprises</a:t>
            </a: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27B2BB-3035-49B1-9E70-A21A8E589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90" y="3956521"/>
            <a:ext cx="2510053" cy="25100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195B07-D4AC-4CAF-A7F3-3EE6A7F56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39" y="985623"/>
            <a:ext cx="4758904" cy="22705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A359C8C-2640-43F5-AB5C-29F68C020D84}"/>
              </a:ext>
            </a:extLst>
          </p:cNvPr>
          <p:cNvSpPr txBox="1"/>
          <p:nvPr/>
        </p:nvSpPr>
        <p:spPr>
          <a:xfrm>
            <a:off x="4336019" y="3256204"/>
            <a:ext cx="6693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https://hautsdefrance.cci.fr/academie-du-tourisme-durable/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D0F2361-86D0-4611-86F7-504FD66D8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03" y="5526785"/>
            <a:ext cx="3766224" cy="9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373DBA-1D85-4331-8453-FD57D726B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993" y="0"/>
            <a:ext cx="3941007" cy="1433906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Temps collectif N°2</a:t>
            </a:r>
          </a:p>
        </p:txBody>
      </p:sp>
      <p:sp>
        <p:nvSpPr>
          <p:cNvPr id="4" name="Sous-titre 6">
            <a:extLst>
              <a:ext uri="{FF2B5EF4-FFF2-40B4-BE49-F238E27FC236}">
                <a16:creationId xmlns:a16="http://schemas.microsoft.com/office/drawing/2014/main" id="{7B1A56B3-CC07-42EC-92C6-0C80F757EB6F}"/>
              </a:ext>
            </a:extLst>
          </p:cNvPr>
          <p:cNvSpPr txBox="1">
            <a:spLocks/>
          </p:cNvSpPr>
          <p:nvPr/>
        </p:nvSpPr>
        <p:spPr>
          <a:xfrm>
            <a:off x="806252" y="2585170"/>
            <a:ext cx="3595267" cy="32297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>
                <a:sym typeface="Wingdings 3" panose="05040102010807070707" pitchFamily="18" charset="2"/>
              </a:rPr>
              <a:t>Les +</a:t>
            </a:r>
            <a:endParaRPr lang="fr-FR" sz="2000" b="1" u="sng" dirty="0"/>
          </a:p>
          <a:p>
            <a:pPr marL="342900" indent="-342900">
              <a:buFont typeface="Wingdings 3" panose="05040102010807070707" pitchFamily="18" charset="2"/>
              <a:buChar char="c"/>
            </a:pPr>
            <a:r>
              <a:rPr lang="fr-FR" dirty="0"/>
              <a:t>Découverte d’actions concrètes, sources d'inspiration </a:t>
            </a:r>
            <a:endParaRPr lang="fr-FR" dirty="0">
              <a:cs typeface="Calibri"/>
            </a:endParaRPr>
          </a:p>
          <a:p>
            <a:r>
              <a:rPr lang="fr-FR" dirty="0">
                <a:sym typeface="Wingdings 3" panose="05040102010807070707" pitchFamily="18" charset="2"/>
              </a:rPr>
              <a:t> </a:t>
            </a:r>
            <a:r>
              <a:rPr lang="fr-FR" dirty="0"/>
              <a:t>Echanges et partages d’expérience avec le responsable de l’établissement accueillant et les autres participants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03F042-1D9D-495B-ACC3-45A5C446A89A}"/>
              </a:ext>
            </a:extLst>
          </p:cNvPr>
          <p:cNvSpPr txBox="1"/>
          <p:nvPr/>
        </p:nvSpPr>
        <p:spPr>
          <a:xfrm>
            <a:off x="5602752" y="954074"/>
            <a:ext cx="273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3 visites inspirantes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20052FE6-D029-4F96-BEF1-E94BA8ACE6C3}"/>
              </a:ext>
            </a:extLst>
          </p:cNvPr>
          <p:cNvSpPr txBox="1">
            <a:spLocks/>
          </p:cNvSpPr>
          <p:nvPr/>
        </p:nvSpPr>
        <p:spPr>
          <a:xfrm>
            <a:off x="4940349" y="2387980"/>
            <a:ext cx="4137663" cy="23275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accent1"/>
                </a:solidFill>
              </a:rPr>
              <a:t>Maison de l’ingénieur Porte-Mine </a:t>
            </a:r>
            <a:r>
              <a:rPr lang="fr-FR" sz="2000" i="1" dirty="0">
                <a:solidFill>
                  <a:schemeClr val="accent1"/>
                </a:solidFill>
              </a:rPr>
              <a:t>- Loos-en-Gohelle</a:t>
            </a:r>
          </a:p>
          <a:p>
            <a:endParaRPr lang="fr-FR" sz="2000" i="1" dirty="0">
              <a:solidFill>
                <a:schemeClr val="accent1"/>
              </a:solidFill>
            </a:endParaRPr>
          </a:p>
          <a:p>
            <a:r>
              <a:rPr lang="fr-FR" sz="2000" b="1" dirty="0">
                <a:solidFill>
                  <a:schemeClr val="accent1"/>
                </a:solidFill>
              </a:rPr>
              <a:t>Hôtel Mercure </a:t>
            </a:r>
            <a:r>
              <a:rPr lang="fr-FR" sz="2000" b="1" i="1" dirty="0">
                <a:solidFill>
                  <a:schemeClr val="accent1"/>
                </a:solidFill>
              </a:rPr>
              <a:t>-</a:t>
            </a:r>
            <a:r>
              <a:rPr lang="fr-FR" sz="2000" i="1" dirty="0">
                <a:solidFill>
                  <a:schemeClr val="accent1"/>
                </a:solidFill>
              </a:rPr>
              <a:t> Saint Omer</a:t>
            </a:r>
          </a:p>
          <a:p>
            <a:endParaRPr lang="fr-FR" sz="2000" i="1" dirty="0">
              <a:solidFill>
                <a:schemeClr val="accent1"/>
              </a:solidFill>
            </a:endParaRPr>
          </a:p>
          <a:p>
            <a:r>
              <a:rPr lang="fr-FR" sz="2000" b="1" dirty="0">
                <a:solidFill>
                  <a:schemeClr val="accent1"/>
                </a:solidFill>
              </a:rPr>
              <a:t>Le Cap d’Opale </a:t>
            </a:r>
            <a:r>
              <a:rPr lang="fr-FR" sz="2000" b="1" i="1" dirty="0">
                <a:solidFill>
                  <a:schemeClr val="accent1"/>
                </a:solidFill>
              </a:rPr>
              <a:t>-</a:t>
            </a:r>
            <a:r>
              <a:rPr lang="fr-FR" sz="2000" i="1" dirty="0">
                <a:solidFill>
                  <a:schemeClr val="accent1"/>
                </a:solidFill>
              </a:rPr>
              <a:t> Ambleteuse</a:t>
            </a:r>
            <a:endParaRPr lang="fr-FR" sz="2000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endParaRPr lang="fr-FR" sz="2000" b="1" dirty="0">
              <a:solidFill>
                <a:schemeClr val="accent1"/>
              </a:solidFill>
            </a:endParaRPr>
          </a:p>
          <a:p>
            <a:endParaRPr lang="fr-FR" sz="2000" b="1" dirty="0">
              <a:solidFill>
                <a:schemeClr val="accent1"/>
              </a:solidFill>
            </a:endParaRPr>
          </a:p>
          <a:p>
            <a:endParaRPr lang="fr-FR" sz="2000" i="1" dirty="0">
              <a:solidFill>
                <a:schemeClr val="accent1"/>
              </a:solidFill>
            </a:endParaRPr>
          </a:p>
          <a:p>
            <a:endParaRPr lang="fr-FR" sz="2000" i="1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endParaRPr lang="fr-FR" sz="2000" i="1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endParaRPr lang="fr-FR" sz="2000" i="1" dirty="0">
              <a:solidFill>
                <a:schemeClr val="accent1"/>
              </a:solidFill>
            </a:endParaRPr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0F5B9F-9BF7-4C7A-92C7-E673AC6573E6}"/>
              </a:ext>
            </a:extLst>
          </p:cNvPr>
          <p:cNvSpPr txBox="1">
            <a:spLocks/>
          </p:cNvSpPr>
          <p:nvPr/>
        </p:nvSpPr>
        <p:spPr>
          <a:xfrm>
            <a:off x="5104664" y="2585170"/>
            <a:ext cx="4137663" cy="23275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fr-FR" sz="2000" i="1" dirty="0">
              <a:solidFill>
                <a:schemeClr val="accent1"/>
              </a:solidFill>
            </a:endParaRPr>
          </a:p>
          <a:p>
            <a:endParaRPr lang="fr-FR" sz="2000" i="1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endParaRPr lang="fr-FR" sz="2000" i="1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1026" name="Image 14">
            <a:extLst>
              <a:ext uri="{FF2B5EF4-FFF2-40B4-BE49-F238E27FC236}">
                <a16:creationId xmlns:a16="http://schemas.microsoft.com/office/drawing/2014/main" id="{CDBCC8AB-134A-4CC6-92DE-83ADFCFB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91" y="3886692"/>
            <a:ext cx="3237685" cy="24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 : 14 points 1">
            <a:extLst>
              <a:ext uri="{FF2B5EF4-FFF2-40B4-BE49-F238E27FC236}">
                <a16:creationId xmlns:a16="http://schemas.microsoft.com/office/drawing/2014/main" id="{6454E372-23ED-4014-81A4-002B80777231}"/>
              </a:ext>
            </a:extLst>
          </p:cNvPr>
          <p:cNvSpPr/>
          <p:nvPr/>
        </p:nvSpPr>
        <p:spPr>
          <a:xfrm>
            <a:off x="1955663" y="668697"/>
            <a:ext cx="2149311" cy="1530418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216B8E-32D6-45DE-805F-F2724FF55E44}"/>
              </a:ext>
            </a:extLst>
          </p:cNvPr>
          <p:cNvSpPr txBox="1"/>
          <p:nvPr/>
        </p:nvSpPr>
        <p:spPr>
          <a:xfrm rot="20183835">
            <a:off x="2564091" y="1249240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28411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99235AB-4732-4262-97CE-A2AD87D3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CF95B2-1463-4525-8E17-254AB909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FFF17B-9910-46CB-AAD2-1E37F4328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04" y="754144"/>
            <a:ext cx="7218406" cy="4408556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A97E86B-D1E2-412C-8C31-CA8E56ABFAFA}"/>
              </a:ext>
            </a:extLst>
          </p:cNvPr>
          <p:cNvSpPr/>
          <p:nvPr/>
        </p:nvSpPr>
        <p:spPr>
          <a:xfrm rot="8850223">
            <a:off x="3013542" y="4807670"/>
            <a:ext cx="3054284" cy="22624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405B6A-A0D4-421F-96C4-A39719DB4C65}"/>
              </a:ext>
            </a:extLst>
          </p:cNvPr>
          <p:cNvSpPr txBox="1"/>
          <p:nvPr/>
        </p:nvSpPr>
        <p:spPr>
          <a:xfrm>
            <a:off x="1366887" y="5836651"/>
            <a:ext cx="224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Donner du sens au travail 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19ADD569-C555-4D26-8E60-2A8B193A01B8}"/>
              </a:ext>
            </a:extLst>
          </p:cNvPr>
          <p:cNvSpPr/>
          <p:nvPr/>
        </p:nvSpPr>
        <p:spPr>
          <a:xfrm rot="6133307">
            <a:off x="4593615" y="5151679"/>
            <a:ext cx="2178192" cy="22437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1D0698-8670-445D-8397-40F28E6ACA05}"/>
              </a:ext>
            </a:extLst>
          </p:cNvPr>
          <p:cNvSpPr txBox="1"/>
          <p:nvPr/>
        </p:nvSpPr>
        <p:spPr>
          <a:xfrm>
            <a:off x="3934944" y="6298316"/>
            <a:ext cx="224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Aider les entreprises</a:t>
            </a:r>
          </a:p>
        </p:txBody>
      </p:sp>
    </p:spTree>
    <p:extLst>
      <p:ext uri="{BB962C8B-B14F-4D97-AF65-F5344CB8AC3E}">
        <p14:creationId xmlns:p14="http://schemas.microsoft.com/office/powerpoint/2010/main" val="187406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643" y="1869068"/>
            <a:ext cx="91440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text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04647" y="602677"/>
            <a:ext cx="8839353" cy="5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altLang="fr-FR" b="1" cap="all" dirty="0">
                <a:solidFill>
                  <a:srgbClr val="2B799E"/>
                </a:solidFill>
                <a:latin typeface="Signika"/>
                <a:cs typeface="Signika"/>
              </a:rPr>
              <a:t>Dispositifs d’aides sur les ressources humaines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285" y="2332536"/>
            <a:ext cx="8475338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b="1" u="sng" cap="all" dirty="0">
                <a:solidFill>
                  <a:srgbClr val="2B799E"/>
                </a:solidFill>
                <a:latin typeface="Signika"/>
                <a:cs typeface="Signika"/>
              </a:rPr>
              <a:t>ARDAN :</a:t>
            </a:r>
            <a:r>
              <a:rPr lang="fr-FR" sz="2000" b="1" cap="all" dirty="0">
                <a:solidFill>
                  <a:srgbClr val="2B799E"/>
                </a:solidFill>
                <a:latin typeface="Signika"/>
                <a:cs typeface="Signika"/>
              </a:rPr>
              <a:t>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Permet aux entreprises de recruter une personne éloignée de l’emploi. </a:t>
            </a:r>
          </a:p>
          <a:p>
            <a:pPr>
              <a:lnSpc>
                <a:spcPct val="107000"/>
              </a:lnSpc>
            </a:pPr>
            <a:r>
              <a:rPr lang="fr-FR" sz="20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A noter que les profils sont plutôt des profils </a:t>
            </a:r>
            <a:r>
              <a:rPr lang="fr-FR" sz="2000" b="1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dîplomés</a:t>
            </a:r>
            <a:r>
              <a:rPr lang="fr-FR" sz="20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285" y="3645024"/>
            <a:ext cx="8409349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ct val="0"/>
              </a:spcBef>
            </a:pPr>
            <a:r>
              <a:rPr lang="fr-FR" sz="2000" b="1" u="sng" cap="all" dirty="0">
                <a:solidFill>
                  <a:srgbClr val="2B799E"/>
                </a:solidFill>
                <a:latin typeface="Signika"/>
                <a:cs typeface="Signika"/>
              </a:rPr>
              <a:t>FRF :</a:t>
            </a:r>
            <a:r>
              <a:rPr lang="fr-FR" sz="2000" b="1" cap="all" dirty="0">
                <a:solidFill>
                  <a:srgbClr val="2B799E"/>
                </a:solidFill>
                <a:latin typeface="Signika"/>
                <a:cs typeface="Signika"/>
              </a:rPr>
              <a:t>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aider les entreprises à sensibiliser, former et embaucher</a:t>
            </a:r>
            <a:r>
              <a:rPr lang="fr-FR" alt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just" fontAlgn="base">
              <a:lnSpc>
                <a:spcPct val="107000"/>
              </a:lnSpc>
              <a:spcBef>
                <a:spcPct val="0"/>
              </a:spcBef>
            </a:pPr>
            <a:r>
              <a:rPr lang="fr-FR" altLang="fr-FR" sz="20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Toute personne éloignée de l’emploi et notamment le public jeune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DACE7-444B-44E4-9DC0-FF56544FE332}"/>
              </a:ext>
            </a:extLst>
          </p:cNvPr>
          <p:cNvSpPr/>
          <p:nvPr/>
        </p:nvSpPr>
        <p:spPr>
          <a:xfrm>
            <a:off x="395285" y="4798750"/>
            <a:ext cx="8409349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ct val="0"/>
              </a:spcBef>
            </a:pPr>
            <a:r>
              <a:rPr lang="fr-FR" sz="2000" b="1" u="sng" cap="all" dirty="0">
                <a:solidFill>
                  <a:srgbClr val="2B799E"/>
                </a:solidFill>
                <a:latin typeface="Signika"/>
                <a:cs typeface="Signika"/>
              </a:rPr>
              <a:t>Booster RH :</a:t>
            </a:r>
            <a:r>
              <a:rPr lang="fr-FR" sz="2000" b="1" cap="all" dirty="0">
                <a:solidFill>
                  <a:srgbClr val="2B799E"/>
                </a:solidFill>
                <a:latin typeface="Signika"/>
                <a:cs typeface="Signika"/>
              </a:rPr>
              <a:t>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aider les entreprises a faire le bilan des compétences interne et mobiliser les employés sur le projet de l’entreprise</a:t>
            </a:r>
            <a:r>
              <a:rPr lang="fr-FR" alt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just" fontAlgn="base">
              <a:lnSpc>
                <a:spcPct val="107000"/>
              </a:lnSpc>
              <a:spcBef>
                <a:spcPct val="0"/>
              </a:spcBef>
            </a:pPr>
            <a:r>
              <a:rPr lang="fr-FR" altLang="fr-FR" sz="20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Entreprises de -20p (et particulièrement les cibles CHR, </a:t>
            </a:r>
            <a:r>
              <a:rPr lang="fr-FR" altLang="fr-FR" sz="2000" b="1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Tourime</a:t>
            </a:r>
            <a:r>
              <a:rPr lang="fr-FR" altLang="fr-FR" sz="20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015" y="509388"/>
            <a:ext cx="870597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4000" b="1" dirty="0">
                <a:solidFill>
                  <a:srgbClr val="2B799E"/>
                </a:solidFill>
                <a:latin typeface="Signika"/>
                <a:cs typeface="Signika"/>
              </a:rPr>
              <a:t>Merci de votre attention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38165" y="2367171"/>
            <a:ext cx="7180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3143"/>
                </a:solidFill>
              </a:rPr>
              <a:t>CCI de Région HAUTS-DE-FRANCE</a:t>
            </a:r>
          </a:p>
          <a:p>
            <a:pPr algn="ctr"/>
            <a:r>
              <a:rPr lang="fr-FR" sz="2400" b="1" dirty="0">
                <a:solidFill>
                  <a:srgbClr val="003143"/>
                </a:solidFill>
              </a:rPr>
              <a:t>Service REV3 – Directeur adjoint REV3</a:t>
            </a:r>
          </a:p>
          <a:p>
            <a:pPr algn="ctr"/>
            <a:endParaRPr lang="fr-FR" sz="2400" b="1" dirty="0">
              <a:solidFill>
                <a:srgbClr val="003143"/>
              </a:solidFill>
            </a:endParaRPr>
          </a:p>
          <a:p>
            <a:pPr algn="ctr"/>
            <a:r>
              <a:rPr lang="fr-FR" sz="2400" b="1" dirty="0">
                <a:solidFill>
                  <a:srgbClr val="003143"/>
                </a:solidFill>
              </a:rPr>
              <a:t>Michael VERDIER</a:t>
            </a:r>
          </a:p>
          <a:p>
            <a:pPr algn="ctr"/>
            <a:r>
              <a:rPr lang="fr-FR" dirty="0">
                <a:solidFill>
                  <a:srgbClr val="003143"/>
                </a:solidFill>
              </a:rPr>
              <a:t>03 20 63 77 73 </a:t>
            </a:r>
            <a:endParaRPr lang="fr-FR" dirty="0">
              <a:solidFill>
                <a:srgbClr val="003143"/>
              </a:solidFill>
              <a:hlinkClick r:id="rId2"/>
            </a:endParaRPr>
          </a:p>
          <a:p>
            <a:pPr algn="ctr"/>
            <a:r>
              <a:rPr lang="fr-FR" dirty="0">
                <a:solidFill>
                  <a:srgbClr val="003143"/>
                </a:solidFill>
                <a:hlinkClick r:id="rId3"/>
              </a:rPr>
              <a:t>m.verdier@hautsdefrance.cci.fr</a:t>
            </a:r>
            <a:r>
              <a:rPr lang="fr-FR" dirty="0">
                <a:solidFill>
                  <a:srgbClr val="00314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90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286" y="583579"/>
            <a:ext cx="8748714" cy="5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altLang="fr-FR" sz="3200" b="1" cap="all" dirty="0">
                <a:solidFill>
                  <a:srgbClr val="2B799E"/>
                </a:solidFill>
                <a:latin typeface="Signika"/>
                <a:cs typeface="Signika"/>
              </a:rPr>
              <a:t>Rev3  : de quoi parle-t-on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3" y="1694113"/>
            <a:ext cx="6068905" cy="22512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7" y="5471265"/>
            <a:ext cx="9185277" cy="13089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034" y="3647530"/>
            <a:ext cx="1459947" cy="14803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413" y="3661356"/>
            <a:ext cx="1350451" cy="14664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44" y="3674521"/>
            <a:ext cx="1420341" cy="14401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497378" y="2739879"/>
            <a:ext cx="4644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hlinkClick r:id="rId8"/>
              </a:rPr>
              <a:t>http://rev3.fr/mieux-comprendre/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3195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2F084F8-C2AA-4D35-8C23-805ACF69F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 France, a Saturday night…</a:t>
            </a:r>
          </a:p>
        </p:txBody>
      </p:sp>
    </p:spTree>
    <p:extLst>
      <p:ext uri="{BB962C8B-B14F-4D97-AF65-F5344CB8AC3E}">
        <p14:creationId xmlns:p14="http://schemas.microsoft.com/office/powerpoint/2010/main" val="344616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678516"/>
          </a:xfrm>
        </p:spPr>
        <p:txBody>
          <a:bodyPr>
            <a:normAutofit/>
          </a:bodyPr>
          <a:lstStyle/>
          <a:p>
            <a:pPr algn="ctr"/>
            <a:r>
              <a:rPr lang="fr-FR" sz="2700" b="1" u="sng" dirty="0"/>
              <a:t>VISION D'ENSEMBLE : Grandes Entreprises</a:t>
            </a:r>
          </a:p>
        </p:txBody>
      </p:sp>
      <p:sp>
        <p:nvSpPr>
          <p:cNvPr id="4" name="Carré corné 3"/>
          <p:cNvSpPr/>
          <p:nvPr/>
        </p:nvSpPr>
        <p:spPr>
          <a:xfrm>
            <a:off x="213813" y="2162246"/>
            <a:ext cx="2587593" cy="269056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500" b="1" dirty="0">
                <a:solidFill>
                  <a:srgbClr val="0070C0"/>
                </a:solidFill>
                <a:latin typeface="Calibri" panose="020F0502020204030204"/>
              </a:rPr>
              <a:t>AAP DECARB IND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1</a:t>
            </a:r>
            <a:r>
              <a:rPr lang="fr-FR" sz="1050" baseline="30000" dirty="0">
                <a:solidFill>
                  <a:srgbClr val="0070C0"/>
                </a:solidFill>
                <a:latin typeface="Calibri" panose="020F0502020204030204"/>
              </a:rPr>
              <a:t>ère</a:t>
            </a: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 clôture : mai 21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2</a:t>
            </a:r>
            <a:r>
              <a:rPr lang="fr-FR" sz="1050" baseline="30000" dirty="0">
                <a:solidFill>
                  <a:srgbClr val="0070C0"/>
                </a:solidFill>
                <a:latin typeface="Calibri" panose="020F0502020204030204"/>
              </a:rPr>
              <a:t>ème</a:t>
            </a: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 clôture : octobre 21</a:t>
            </a:r>
          </a:p>
          <a:p>
            <a:pPr algn="ctr" defTabSz="685800">
              <a:defRPr/>
            </a:pPr>
            <a:endParaRPr lang="fr-FR" sz="375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450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u="sng" dirty="0">
                <a:solidFill>
                  <a:sysClr val="windowText" lastClr="000000"/>
                </a:solidFill>
                <a:latin typeface="Calibri" panose="020F0502020204030204"/>
              </a:rPr>
              <a:t>Critère d’éligibilité :</a:t>
            </a:r>
            <a:r>
              <a:rPr lang="fr-FR" sz="1200" dirty="0">
                <a:solidFill>
                  <a:sysClr val="windowText" lastClr="000000"/>
                </a:solidFill>
                <a:latin typeface="Calibri" panose="020F0502020204030204"/>
              </a:rPr>
              <a:t> dossier à l’ADEME</a:t>
            </a:r>
          </a:p>
          <a:p>
            <a:pPr algn="ctr" defTabSz="685800">
              <a:defRPr/>
            </a:pPr>
            <a:endParaRPr lang="fr-FR" sz="375" i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b="1" dirty="0">
                <a:solidFill>
                  <a:srgbClr val="FF0000"/>
                </a:solidFill>
                <a:latin typeface="Calibri" panose="020F0502020204030204"/>
              </a:rPr>
              <a:t>Investissement total &gt; 3 millions d’€</a:t>
            </a:r>
          </a:p>
          <a:p>
            <a:pPr marL="214313" indent="-214313" algn="ctr" defTabSz="685800">
              <a:buFontTx/>
              <a:buChar char="-"/>
              <a:defRPr/>
            </a:pPr>
            <a:endParaRPr lang="fr-FR" sz="675" b="1" dirty="0">
              <a:solidFill>
                <a:srgbClr val="FF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- Projet ou grappe de projets (même site)</a:t>
            </a: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- Projet non éligible autres dispositifs ADEME</a:t>
            </a: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- Solutions matures industriellement</a:t>
            </a: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Carré corné 4"/>
          <p:cNvSpPr/>
          <p:nvPr/>
        </p:nvSpPr>
        <p:spPr>
          <a:xfrm>
            <a:off x="2896954" y="2162246"/>
            <a:ext cx="2555906" cy="269056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500" b="1" dirty="0">
                <a:solidFill>
                  <a:srgbClr val="0070C0"/>
                </a:solidFill>
                <a:latin typeface="Calibri" panose="020F0502020204030204"/>
              </a:rPr>
              <a:t>GUICHET ASP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Ouvert jusqu’en 2022</a:t>
            </a:r>
          </a:p>
          <a:p>
            <a:pPr algn="ctr" defTabSz="685800">
              <a:defRPr/>
            </a:pPr>
            <a:endParaRPr lang="fr-FR" sz="1050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u="sng" dirty="0">
                <a:solidFill>
                  <a:sysClr val="windowText" lastClr="000000"/>
                </a:solidFill>
                <a:latin typeface="Calibri" panose="020F0502020204030204"/>
              </a:rPr>
              <a:t>Critère d’éligibilité </a:t>
            </a:r>
            <a:r>
              <a:rPr lang="fr-FR" sz="1200" dirty="0">
                <a:solidFill>
                  <a:sysClr val="windowText" lastClr="000000"/>
                </a:solidFill>
                <a:latin typeface="Calibri" panose="020F0502020204030204"/>
              </a:rPr>
              <a:t>: Inscription site ASP</a:t>
            </a:r>
          </a:p>
          <a:p>
            <a:pPr algn="ctr" defTabSz="685800">
              <a:defRPr/>
            </a:pPr>
            <a:endParaRPr lang="fr-FR" sz="450" i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b="1" dirty="0">
                <a:solidFill>
                  <a:srgbClr val="FF0000"/>
                </a:solidFill>
                <a:latin typeface="Calibri" panose="020F0502020204030204"/>
              </a:rPr>
              <a:t>Investissement total &lt; 3 millions d’€</a:t>
            </a:r>
          </a:p>
          <a:p>
            <a:pPr algn="ctr" defTabSz="685800">
              <a:defRPr/>
            </a:pPr>
            <a:endParaRPr lang="fr-FR" sz="375" b="1" dirty="0">
              <a:solidFill>
                <a:srgbClr val="FF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050" dirty="0">
                <a:solidFill>
                  <a:sysClr val="windowText" lastClr="000000"/>
                </a:solidFill>
                <a:latin typeface="Calibri" panose="020F0502020204030204"/>
              </a:rPr>
              <a:t>Achat équipements d’une liste prédéfinie </a:t>
            </a: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:</a:t>
            </a: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- Matériels pour récupération chaleur fatale</a:t>
            </a: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- Système de suivi et mesure performance</a:t>
            </a: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- Matériels spécifiques moins énergivores</a:t>
            </a:r>
          </a:p>
          <a:p>
            <a:pPr algn="ctr" defTabSz="685800">
              <a:defRPr/>
            </a:pPr>
            <a:endParaRPr lang="fr-FR" sz="7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788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3813" y="1594249"/>
            <a:ext cx="5239048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350" b="1" dirty="0">
                <a:solidFill>
                  <a:srgbClr val="00B050"/>
                </a:solidFill>
                <a:latin typeface="Calibri" panose="020F0502020204030204"/>
              </a:rPr>
              <a:t>Projet contribuant à une baisse des émissions de gaz à effets de serre </a:t>
            </a:r>
            <a:r>
              <a:rPr lang="fr-FR" sz="1350" b="1">
                <a:solidFill>
                  <a:srgbClr val="00B050"/>
                </a:solidFill>
                <a:latin typeface="Calibri" panose="020F0502020204030204"/>
              </a:rPr>
              <a:t>: économie d'énergie, électrification, </a:t>
            </a:r>
            <a:r>
              <a:rPr lang="fr-FR" sz="1350" b="1" dirty="0">
                <a:solidFill>
                  <a:srgbClr val="00B050"/>
                </a:solidFill>
                <a:latin typeface="Calibri" panose="020F0502020204030204"/>
              </a:rPr>
              <a:t>chaleur fatale, usage matière,…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20" y="2409323"/>
            <a:ext cx="375047" cy="353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7694" y="2283105"/>
            <a:ext cx="1476375" cy="59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35332" y="4073759"/>
          <a:ext cx="2341099" cy="35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099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AIDE : 30% investissements éligibles </a:t>
                      </a:r>
                      <a:r>
                        <a:rPr lang="fr-FR" sz="800" b="0" i="1" dirty="0">
                          <a:solidFill>
                            <a:schemeClr val="tx1"/>
                          </a:solidFill>
                        </a:rPr>
                        <a:t>Cumulable avec</a:t>
                      </a:r>
                      <a:r>
                        <a:rPr lang="fr-FR" sz="800" b="0" i="1" baseline="0" dirty="0">
                          <a:solidFill>
                            <a:schemeClr val="tx1"/>
                          </a:solidFill>
                        </a:rPr>
                        <a:t> les CEE</a:t>
                      </a:r>
                      <a:endParaRPr lang="fr-FR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466632" y="2258424"/>
            <a:ext cx="1476375" cy="472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076" y="2317572"/>
            <a:ext cx="375047" cy="353960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3053742" y="4231106"/>
          <a:ext cx="2324099" cy="525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099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AIDE : 30% du coût d’achat du matériel</a:t>
                      </a:r>
                    </a:p>
                    <a:p>
                      <a:pPr algn="ctr"/>
                      <a:r>
                        <a:rPr lang="fr-FR" sz="800" b="0" i="1" dirty="0">
                          <a:solidFill>
                            <a:schemeClr val="tx1"/>
                          </a:solidFill>
                        </a:rPr>
                        <a:t>Cumulable avec</a:t>
                      </a:r>
                      <a:r>
                        <a:rPr lang="fr-FR" sz="800" b="0" i="1" baseline="0" dirty="0">
                          <a:solidFill>
                            <a:schemeClr val="tx1"/>
                          </a:solidFill>
                        </a:rPr>
                        <a:t> les CEE</a:t>
                      </a:r>
                      <a:endParaRPr lang="fr-FR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791201" y="1594249"/>
            <a:ext cx="3152774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B050"/>
                </a:solidFill>
              </a:defRPr>
            </a:lvl1pPr>
          </a:lstStyle>
          <a:p>
            <a:pPr defTabSz="685800">
              <a:defRPr/>
            </a:pPr>
            <a:r>
              <a:rPr lang="fr-FR" sz="1350" dirty="0">
                <a:latin typeface="Calibri" panose="020F0502020204030204"/>
              </a:rPr>
              <a:t>Projet de remplacement chaleur fossile par une production chaleur bas-carbone </a:t>
            </a:r>
          </a:p>
        </p:txBody>
      </p:sp>
      <p:sp>
        <p:nvSpPr>
          <p:cNvPr id="17" name="Carré corné 16"/>
          <p:cNvSpPr/>
          <p:nvPr/>
        </p:nvSpPr>
        <p:spPr>
          <a:xfrm>
            <a:off x="5786762" y="2162246"/>
            <a:ext cx="1513925" cy="269056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500" b="1" dirty="0">
                <a:solidFill>
                  <a:srgbClr val="0070C0"/>
                </a:solidFill>
                <a:latin typeface="Calibri" panose="020F0502020204030204"/>
              </a:rPr>
              <a:t>AAP BCIAT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1</a:t>
            </a:r>
            <a:r>
              <a:rPr lang="fr-FR" sz="1050" baseline="30000" dirty="0">
                <a:solidFill>
                  <a:srgbClr val="0070C0"/>
                </a:solidFill>
                <a:latin typeface="Calibri" panose="020F0502020204030204"/>
              </a:rPr>
              <a:t>ère</a:t>
            </a: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 Clôture : 13 Mai 21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2</a:t>
            </a:r>
            <a:r>
              <a:rPr lang="fr-FR" sz="1050" baseline="30000" dirty="0">
                <a:solidFill>
                  <a:srgbClr val="0070C0"/>
                </a:solidFill>
                <a:latin typeface="Calibri" panose="020F0502020204030204"/>
              </a:rPr>
              <a:t>ème</a:t>
            </a: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 clôture : </a:t>
            </a:r>
            <a:r>
              <a:rPr lang="fr-FR" sz="1050" dirty="0" err="1">
                <a:solidFill>
                  <a:srgbClr val="0070C0"/>
                </a:solidFill>
                <a:latin typeface="Calibri" panose="020F0502020204030204"/>
              </a:rPr>
              <a:t>Oct</a:t>
            </a: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 21</a:t>
            </a:r>
          </a:p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375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900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900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600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900" u="sng" dirty="0">
                <a:solidFill>
                  <a:sysClr val="windowText" lastClr="000000"/>
                </a:solidFill>
                <a:latin typeface="Calibri" panose="020F0502020204030204"/>
              </a:rPr>
              <a:t>Condition d’éligibilité : </a:t>
            </a:r>
          </a:p>
          <a:p>
            <a:pPr algn="ctr" defTabSz="685800">
              <a:defRPr/>
            </a:pPr>
            <a:endParaRPr lang="fr-FR" sz="375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SUPERIEUR à 12 GWh / an</a:t>
            </a:r>
          </a:p>
          <a:p>
            <a:pPr algn="ctr" defTabSz="685800">
              <a:defRPr/>
            </a:pPr>
            <a:endParaRPr lang="fr-FR" sz="90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50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9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3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83539" y="2904621"/>
            <a:ext cx="165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200" b="1" dirty="0">
                <a:solidFill>
                  <a:srgbClr val="FF0000"/>
                </a:solidFill>
                <a:latin typeface="Calibri" panose="020F0502020204030204"/>
              </a:rPr>
              <a:t>Combustibles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rgbClr val="FF0000"/>
                </a:solidFill>
                <a:latin typeface="Calibri" panose="020F0502020204030204"/>
              </a:rPr>
              <a:t>Biomasses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95976" y="2286486"/>
            <a:ext cx="1281933" cy="587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5965582" y="3815816"/>
          <a:ext cx="1193276" cy="7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76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AIDE : 45</a:t>
                      </a:r>
                      <a:r>
                        <a:rPr lang="fr-FR" sz="900" b="1" baseline="0" dirty="0">
                          <a:solidFill>
                            <a:schemeClr val="tx1"/>
                          </a:solidFill>
                        </a:rPr>
                        <a:t> % coûts d’investissement</a:t>
                      </a:r>
                    </a:p>
                    <a:p>
                      <a:pPr algn="ctr"/>
                      <a:r>
                        <a:rPr lang="fr-FR" sz="900" b="1" baseline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fr-FR" sz="900" b="1" baseline="0" dirty="0">
                          <a:solidFill>
                            <a:schemeClr val="tx1"/>
                          </a:solidFill>
                        </a:rPr>
                        <a:t>Surcoût combustible (15 ans)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sp>
        <p:nvSpPr>
          <p:cNvPr id="29" name="Carré corné 28"/>
          <p:cNvSpPr/>
          <p:nvPr/>
        </p:nvSpPr>
        <p:spPr>
          <a:xfrm>
            <a:off x="7415036" y="2152120"/>
            <a:ext cx="1528109" cy="2700689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500" b="1" dirty="0">
                <a:solidFill>
                  <a:srgbClr val="0070C0"/>
                </a:solidFill>
                <a:latin typeface="Calibri" panose="020F0502020204030204"/>
              </a:rPr>
              <a:t>AAP EnergieCSR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Clôture 14 Oct 21</a:t>
            </a:r>
          </a:p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375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825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825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825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4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En substitution de </a:t>
            </a:r>
          </a:p>
          <a:p>
            <a:pPr algn="ctr" defTabSz="685800"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combustibles fossiles</a:t>
            </a:r>
          </a:p>
          <a:p>
            <a:pPr algn="ctr" defTabSz="685800">
              <a:defRPr/>
            </a:pPr>
            <a:endParaRPr lang="fr-FR" sz="825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0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9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9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9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45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93" y="4020179"/>
            <a:ext cx="253770" cy="239502"/>
          </a:xfrm>
          <a:prstGeom prst="rect">
            <a:avLst/>
          </a:prstGeom>
        </p:spPr>
      </p:pic>
      <p:sp>
        <p:nvSpPr>
          <p:cNvPr id="31" name="Carré corné 30"/>
          <p:cNvSpPr/>
          <p:nvPr/>
        </p:nvSpPr>
        <p:spPr>
          <a:xfrm>
            <a:off x="2138254" y="4981156"/>
            <a:ext cx="2109221" cy="968124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fr-FR" sz="1200" b="1" dirty="0">
                <a:solidFill>
                  <a:srgbClr val="0070C0"/>
                </a:solidFill>
                <a:latin typeface="Calibri" panose="020F0502020204030204"/>
              </a:rPr>
              <a:t>Fond Chaleur ADEME</a:t>
            </a:r>
            <a:endParaRPr lang="fr-FR" sz="6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fr-FR" sz="1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Biomasse (projets entre 1,2 et 12 GWh/an)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Récupération chaleur fatale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Raccordement à un réseau de chaleur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Solaire thermique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Géothermie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15803" y="2286485"/>
            <a:ext cx="1347957" cy="472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/>
        </p:nvGraphicFramePr>
        <p:xfrm>
          <a:off x="7593142" y="3739616"/>
          <a:ext cx="1193276" cy="7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76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AIDE : 45</a:t>
                      </a:r>
                      <a:r>
                        <a:rPr lang="fr-FR" sz="900" b="1" baseline="0" dirty="0">
                          <a:solidFill>
                            <a:schemeClr val="tx1"/>
                          </a:solidFill>
                        </a:rPr>
                        <a:t> % coûts d’investissement</a:t>
                      </a:r>
                    </a:p>
                    <a:p>
                      <a:pPr algn="ctr"/>
                      <a:r>
                        <a:rPr lang="fr-FR" sz="900" b="1" baseline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fr-FR" sz="900" b="1" baseline="0" dirty="0">
                          <a:solidFill>
                            <a:schemeClr val="tx1"/>
                          </a:solidFill>
                        </a:rPr>
                        <a:t>Surcoût combustible (15 ans)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38" y="3942062"/>
            <a:ext cx="253770" cy="239502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137911" y="5130545"/>
            <a:ext cx="1909964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B050"/>
                </a:solidFill>
              </a:defRPr>
            </a:lvl1pPr>
          </a:lstStyle>
          <a:p>
            <a:pPr defTabSz="685800">
              <a:defRPr/>
            </a:pPr>
            <a:r>
              <a:rPr lang="fr-FR" sz="1350" dirty="0">
                <a:latin typeface="Calibri" panose="020F0502020204030204"/>
              </a:rPr>
              <a:t>Sans oublier les dispositifs habituels :</a:t>
            </a:r>
          </a:p>
        </p:txBody>
      </p:sp>
      <p:sp>
        <p:nvSpPr>
          <p:cNvPr id="43" name="Carré corné 42"/>
          <p:cNvSpPr/>
          <p:nvPr/>
        </p:nvSpPr>
        <p:spPr>
          <a:xfrm>
            <a:off x="4361272" y="5033420"/>
            <a:ext cx="2087155" cy="760106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fr-FR" sz="1200" b="1" dirty="0">
                <a:solidFill>
                  <a:srgbClr val="0070C0"/>
                </a:solidFill>
                <a:latin typeface="Calibri" panose="020F0502020204030204"/>
              </a:rPr>
              <a:t>Dispositifs des CEE</a:t>
            </a:r>
            <a:endParaRPr lang="fr-FR" sz="6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fr-FR" sz="1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Récup chaleur/optimisation compresseur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Récup chaleur/optimisation groupe froid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Installation de variateur de vitesse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LED, presse à injection électrique…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73125" y="2801197"/>
            <a:ext cx="165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200" b="1" dirty="0">
                <a:solidFill>
                  <a:srgbClr val="FF0000"/>
                </a:solidFill>
                <a:latin typeface="Calibri" panose="020F0502020204030204"/>
              </a:rPr>
              <a:t>Combustibles Solides de Récupération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9364" y="5358578"/>
            <a:ext cx="285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http://hautsdefrance-cci-cee.fr/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29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678516"/>
          </a:xfrm>
        </p:spPr>
        <p:txBody>
          <a:bodyPr>
            <a:normAutofit/>
          </a:bodyPr>
          <a:lstStyle/>
          <a:p>
            <a:pPr algn="ctr"/>
            <a:r>
              <a:rPr lang="fr-FR" sz="2700" b="1" u="sng" dirty="0"/>
              <a:t>VISION D'ENSEMBLE : Petites et Moyennes Entreprises</a:t>
            </a:r>
          </a:p>
        </p:txBody>
      </p:sp>
      <p:sp>
        <p:nvSpPr>
          <p:cNvPr id="28" name="Carré corné 27"/>
          <p:cNvSpPr/>
          <p:nvPr/>
        </p:nvSpPr>
        <p:spPr>
          <a:xfrm>
            <a:off x="156961" y="1501129"/>
            <a:ext cx="2410090" cy="352863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500" b="1" dirty="0">
                <a:solidFill>
                  <a:srgbClr val="0070C0"/>
                </a:solidFill>
                <a:latin typeface="Calibri" panose="020F0502020204030204"/>
              </a:rPr>
              <a:t>GUICHET ASP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Ouvert jusqu’en 2022</a:t>
            </a:r>
          </a:p>
          <a:p>
            <a:pPr algn="ctr" defTabSz="685800">
              <a:defRPr/>
            </a:pPr>
            <a:endParaRPr lang="fr-FR" sz="788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u="sng" dirty="0">
                <a:solidFill>
                  <a:sysClr val="windowText" lastClr="000000"/>
                </a:solidFill>
                <a:latin typeface="Calibri" panose="020F0502020204030204"/>
              </a:rPr>
              <a:t>Critère d’éligibilité :</a:t>
            </a:r>
            <a:r>
              <a:rPr lang="fr-FR" sz="1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fr-FR" sz="1050" dirty="0">
                <a:solidFill>
                  <a:sysClr val="windowText" lastClr="000000"/>
                </a:solidFill>
                <a:latin typeface="Calibri" panose="020F0502020204030204"/>
              </a:rPr>
              <a:t>Achat d’équipement(s) parmi la liste ci-dessous :</a:t>
            </a: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0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050" b="1" dirty="0">
                <a:solidFill>
                  <a:srgbClr val="FF0000"/>
                </a:solidFill>
                <a:latin typeface="Calibri" panose="020F0502020204030204"/>
              </a:rPr>
              <a:t>Investissement total &lt; à 3 millions d’€</a:t>
            </a: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75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045" y="1597308"/>
            <a:ext cx="1476375" cy="472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303" y="1656456"/>
            <a:ext cx="375047" cy="353960"/>
          </a:xfrm>
          <a:prstGeom prst="rect">
            <a:avLst/>
          </a:prstGeom>
        </p:spPr>
      </p:pic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45925" y="4145615"/>
          <a:ext cx="2237836" cy="69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836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AIDE à l’achat : 50% Petites</a:t>
                      </a:r>
                      <a:r>
                        <a:rPr lang="fr-FR" sz="1100" b="1" baseline="0" dirty="0">
                          <a:solidFill>
                            <a:schemeClr val="tx1"/>
                          </a:solidFill>
                        </a:rPr>
                        <a:t> Entreprise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40% Moyennes</a:t>
                      </a:r>
                      <a:r>
                        <a:rPr lang="fr-FR" sz="1100" b="1" baseline="0" dirty="0">
                          <a:solidFill>
                            <a:schemeClr val="tx1"/>
                          </a:solidFill>
                        </a:rPr>
                        <a:t> Entreprise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800" b="0" i="1" dirty="0">
                          <a:solidFill>
                            <a:schemeClr val="tx1"/>
                          </a:solidFill>
                        </a:rPr>
                        <a:t>Cumulable avec</a:t>
                      </a:r>
                      <a:r>
                        <a:rPr lang="fr-FR" sz="800" b="0" i="1" baseline="0" dirty="0">
                          <a:solidFill>
                            <a:schemeClr val="tx1"/>
                          </a:solidFill>
                        </a:rPr>
                        <a:t> les CEE</a:t>
                      </a:r>
                      <a:endParaRPr lang="fr-FR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sp>
        <p:nvSpPr>
          <p:cNvPr id="41" name="Carré corné 40"/>
          <p:cNvSpPr/>
          <p:nvPr/>
        </p:nvSpPr>
        <p:spPr>
          <a:xfrm>
            <a:off x="2662851" y="1501129"/>
            <a:ext cx="2462943" cy="352863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350" b="1" dirty="0">
                <a:solidFill>
                  <a:srgbClr val="0070C0"/>
                </a:solidFill>
                <a:latin typeface="Calibri" panose="020F0502020204030204"/>
              </a:rPr>
              <a:t>TREMPLIN pour la transition écologique des PME</a:t>
            </a:r>
          </a:p>
          <a:p>
            <a:pPr algn="ctr" defTabSz="685800">
              <a:defRPr/>
            </a:pPr>
            <a:r>
              <a:rPr lang="fr-FR" sz="1050" dirty="0">
                <a:solidFill>
                  <a:srgbClr val="0070C0"/>
                </a:solidFill>
                <a:latin typeface="Calibri" panose="020F0502020204030204"/>
              </a:rPr>
              <a:t>Ouvert jusqu’en 2022</a:t>
            </a:r>
          </a:p>
          <a:p>
            <a:pPr algn="ctr" defTabSz="685800">
              <a:defRPr/>
            </a:pPr>
            <a:endParaRPr lang="fr-FR" sz="788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u="sng" dirty="0">
                <a:solidFill>
                  <a:sysClr val="windowText" lastClr="000000"/>
                </a:solidFill>
                <a:latin typeface="Calibri" panose="020F0502020204030204"/>
              </a:rPr>
              <a:t>Critère d’éligibilité :</a:t>
            </a:r>
            <a:r>
              <a:rPr lang="fr-FR" sz="1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fr-FR" sz="1050" dirty="0">
                <a:solidFill>
                  <a:sysClr val="windowText" lastClr="000000"/>
                </a:solidFill>
                <a:latin typeface="Calibri" panose="020F0502020204030204"/>
              </a:rPr>
              <a:t>Effectuer une ou des actions parmi la liste ci-dessous :</a:t>
            </a: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0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6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18249" y="1597308"/>
            <a:ext cx="2352087" cy="6958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964" y="1853779"/>
            <a:ext cx="375047" cy="353960"/>
          </a:xfrm>
          <a:prstGeom prst="rect">
            <a:avLst/>
          </a:prstGeom>
        </p:spPr>
      </p:pic>
      <p:sp>
        <p:nvSpPr>
          <p:cNvPr id="48" name="Carré corné 47"/>
          <p:cNvSpPr/>
          <p:nvPr/>
        </p:nvSpPr>
        <p:spPr>
          <a:xfrm>
            <a:off x="5226308" y="1501129"/>
            <a:ext cx="2069726" cy="352863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fr-FR" sz="75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200" b="1" dirty="0">
                <a:solidFill>
                  <a:srgbClr val="0070C0"/>
                </a:solidFill>
                <a:latin typeface="Calibri" panose="020F0502020204030204"/>
              </a:rPr>
              <a:t>Crédit d’Impôt pour la rénovation énergétique</a:t>
            </a:r>
          </a:p>
          <a:p>
            <a:pPr algn="ctr" defTabSz="685800">
              <a:defRPr/>
            </a:pPr>
            <a:r>
              <a:rPr lang="fr-FR" sz="900" dirty="0">
                <a:solidFill>
                  <a:srgbClr val="0070C0"/>
                </a:solidFill>
                <a:latin typeface="Calibri" panose="020F0502020204030204"/>
              </a:rPr>
              <a:t>Dépenses engagées entre le 1er </a:t>
            </a:r>
          </a:p>
          <a:p>
            <a:pPr algn="ctr" defTabSz="685800">
              <a:defRPr/>
            </a:pPr>
            <a:r>
              <a:rPr lang="fr-FR" sz="900" dirty="0">
                <a:solidFill>
                  <a:srgbClr val="0070C0"/>
                </a:solidFill>
                <a:latin typeface="Calibri" panose="020F0502020204030204"/>
              </a:rPr>
              <a:t>octobre 2020 et le 31 décembre 2021</a:t>
            </a:r>
            <a:endParaRPr lang="fr-FR" sz="750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675" u="sng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050" u="sng" dirty="0">
                <a:solidFill>
                  <a:sysClr val="windowText" lastClr="000000"/>
                </a:solidFill>
                <a:latin typeface="Calibri" panose="020F0502020204030204"/>
              </a:rPr>
              <a:t>Critère d’éligibilité : </a:t>
            </a:r>
            <a:r>
              <a:rPr lang="fr-FR" sz="900" dirty="0">
                <a:solidFill>
                  <a:sysClr val="windowText" lastClr="000000"/>
                </a:solidFill>
                <a:latin typeface="Calibri" panose="020F0502020204030204"/>
              </a:rPr>
              <a:t>effectuer des travaux parmi la liste ci-dessous</a:t>
            </a: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0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01667" y="1597310"/>
            <a:ext cx="1900238" cy="734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17" y="1653363"/>
            <a:ext cx="282452" cy="266571"/>
          </a:xfrm>
          <a:prstGeom prst="rect">
            <a:avLst/>
          </a:prstGeom>
        </p:spPr>
      </p:pic>
      <p:sp>
        <p:nvSpPr>
          <p:cNvPr id="52" name="Carré corné 51"/>
          <p:cNvSpPr/>
          <p:nvPr/>
        </p:nvSpPr>
        <p:spPr>
          <a:xfrm>
            <a:off x="2130328" y="5099030"/>
            <a:ext cx="2361739" cy="86199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fr-FR" sz="1200" b="1" dirty="0">
                <a:solidFill>
                  <a:srgbClr val="0070C0"/>
                </a:solidFill>
                <a:latin typeface="Calibri" panose="020F0502020204030204"/>
              </a:rPr>
              <a:t>Fond Chaleur ADEME</a:t>
            </a:r>
            <a:endParaRPr lang="fr-FR" sz="6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fr-FR" sz="1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Biomasse (projets entre 1,2 et 12 GWh/an)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Récupération chaleur fatale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Raccordement à un réseau de chaleur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Solaire thermique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Géothermie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37911" y="5235882"/>
            <a:ext cx="1909964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B050"/>
                </a:solidFill>
              </a:defRPr>
            </a:lvl1pPr>
          </a:lstStyle>
          <a:p>
            <a:pPr defTabSz="685800">
              <a:defRPr/>
            </a:pPr>
            <a:r>
              <a:rPr lang="fr-FR" sz="1350" dirty="0">
                <a:latin typeface="Calibri" panose="020F0502020204030204"/>
              </a:rPr>
              <a:t>Sans oublier les dispositifs habituels :</a:t>
            </a:r>
          </a:p>
        </p:txBody>
      </p:sp>
      <p:sp>
        <p:nvSpPr>
          <p:cNvPr id="54" name="Carré corné 53"/>
          <p:cNvSpPr/>
          <p:nvPr/>
        </p:nvSpPr>
        <p:spPr>
          <a:xfrm>
            <a:off x="4570462" y="5119572"/>
            <a:ext cx="2087155" cy="760106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fr-FR" sz="1200" b="1" dirty="0">
                <a:solidFill>
                  <a:srgbClr val="0070C0"/>
                </a:solidFill>
                <a:latin typeface="Calibri" panose="020F0502020204030204"/>
              </a:rPr>
              <a:t>Dispositifs des CEE</a:t>
            </a:r>
            <a:endParaRPr lang="fr-FR" sz="60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fr-FR" sz="1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Récup chaleur/optimisation compresseur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ysClr val="windowText" lastClr="000000"/>
                </a:solidFill>
                <a:latin typeface="Calibri" panose="020F0502020204030204"/>
              </a:rPr>
              <a:t>Récup chaleur/optimisation groupe froid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Installation de variateur de vitesse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fr-FR" sz="788" dirty="0">
                <a:solidFill>
                  <a:sysClr val="windowText" lastClr="000000"/>
                </a:solidFill>
                <a:latin typeface="Calibri" panose="020F0502020204030204"/>
              </a:rPr>
              <a:t>LED, presse à injection électrique…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4175" y="2570669"/>
            <a:ext cx="241287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Matériels pour récupération de chaleur fatale :</a:t>
            </a:r>
            <a:endParaRPr lang="fr-FR" sz="825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825" i="1" dirty="0">
                <a:solidFill>
                  <a:prstClr val="black"/>
                </a:solidFill>
                <a:latin typeface="Calibri" panose="020F0502020204030204"/>
              </a:rPr>
              <a:t>Échangeurs thermiques (</a:t>
            </a:r>
            <a:r>
              <a:rPr lang="fr-FR" sz="825" i="1" dirty="0">
                <a:solidFill>
                  <a:srgbClr val="FF0000"/>
                </a:solidFill>
                <a:latin typeface="Calibri" panose="020F0502020204030204"/>
              </a:rPr>
              <a:t>hors compresseur et froid</a:t>
            </a:r>
            <a:r>
              <a:rPr lang="fr-FR" sz="825" i="1" dirty="0">
                <a:solidFill>
                  <a:prstClr val="black"/>
                </a:solidFill>
                <a:latin typeface="Calibri" panose="020F0502020204030204"/>
              </a:rPr>
              <a:t>), chaudière de récupération, hotte, ORC, PAC…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51300" y="3060892"/>
            <a:ext cx="241575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Systèmes de suivi de performance :</a:t>
            </a:r>
            <a:endParaRPr lang="fr-FR" sz="825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825" i="1" dirty="0">
                <a:solidFill>
                  <a:prstClr val="black"/>
                </a:solidFill>
                <a:latin typeface="Calibri" panose="020F0502020204030204"/>
              </a:rPr>
              <a:t>Matériels de suivi production ou consommation, matériels de régulation fours, chaudières, air,…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66674" y="3553147"/>
            <a:ext cx="233919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Matériels spécifiques peu énergivores :</a:t>
            </a:r>
            <a:endParaRPr lang="fr-FR" sz="825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825" i="1" dirty="0">
                <a:solidFill>
                  <a:prstClr val="black"/>
                </a:solidFill>
                <a:latin typeface="Calibri" panose="020F0502020204030204"/>
              </a:rPr>
              <a:t>Brûleur, chauffage infrarouge, désinfection UV, …</a:t>
            </a:r>
            <a:endParaRPr lang="fr-FR" sz="825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graphicFrame>
        <p:nvGraphicFramePr>
          <p:cNvPr id="58" name="Tableau 57"/>
          <p:cNvGraphicFramePr>
            <a:graphicFrameLocks noGrp="1"/>
          </p:cNvGraphicFramePr>
          <p:nvPr/>
        </p:nvGraphicFramePr>
        <p:xfrm>
          <a:off x="2775373" y="4180367"/>
          <a:ext cx="2237836" cy="69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836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AIDE : forfait</a:t>
                      </a:r>
                      <a:r>
                        <a:rPr lang="fr-FR" sz="1100" b="1" baseline="0" dirty="0">
                          <a:solidFill>
                            <a:schemeClr val="tx1"/>
                          </a:solidFill>
                        </a:rPr>
                        <a:t> unitaire par actions</a:t>
                      </a:r>
                    </a:p>
                    <a:p>
                      <a:pPr algn="ctr"/>
                      <a:r>
                        <a:rPr lang="fr-FR" sz="1100" b="1" baseline="0" dirty="0">
                          <a:solidFill>
                            <a:schemeClr val="tx1"/>
                          </a:solidFill>
                        </a:rPr>
                        <a:t>5 k€ min et 200 k€ max par entreprise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800" b="0" i="1" dirty="0">
                          <a:solidFill>
                            <a:schemeClr val="tx1"/>
                          </a:solidFill>
                        </a:rPr>
                        <a:t>Cumulable avec</a:t>
                      </a:r>
                      <a:r>
                        <a:rPr lang="fr-FR" sz="800" b="0" i="1" baseline="0" dirty="0">
                          <a:solidFill>
                            <a:schemeClr val="tx1"/>
                          </a:solidFill>
                        </a:rPr>
                        <a:t> les CEE</a:t>
                      </a:r>
                      <a:endParaRPr lang="fr-FR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sp>
        <p:nvSpPr>
          <p:cNvPr id="60" name="ZoneTexte 59"/>
          <p:cNvSpPr txBox="1"/>
          <p:nvPr/>
        </p:nvSpPr>
        <p:spPr>
          <a:xfrm>
            <a:off x="2662850" y="2726957"/>
            <a:ext cx="24629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Etudes</a:t>
            </a:r>
            <a:r>
              <a:rPr lang="fr-FR" sz="900" b="1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bilan GES, étude ACT, aide MOE</a:t>
            </a:r>
          </a:p>
          <a:p>
            <a:pPr defTabSz="685800">
              <a:defRPr/>
            </a:pPr>
            <a:endParaRPr lang="fr-FR" sz="375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Eclairage</a:t>
            </a: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 : étude de dimensionnement, achat LED</a:t>
            </a:r>
          </a:p>
          <a:p>
            <a:pPr defTabSz="685800">
              <a:defRPr/>
            </a:pPr>
            <a:endParaRPr lang="fr-FR" sz="375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Transport</a:t>
            </a: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 : achat véhicule de service bas carbone</a:t>
            </a:r>
            <a:endParaRPr lang="fr-F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221593" y="2799904"/>
            <a:ext cx="2074443" cy="12644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900" b="1" u="sng" dirty="0">
                <a:solidFill>
                  <a:prstClr val="black"/>
                </a:solidFill>
                <a:latin typeface="Calibri" panose="020F0502020204030204"/>
              </a:rPr>
              <a:t>Pour locaux à usage tertiaire (bureaux, entrepôts, commerce) :</a:t>
            </a:r>
          </a:p>
          <a:p>
            <a:pPr defTabSz="685800">
              <a:spcBef>
                <a:spcPts val="450"/>
              </a:spcBef>
              <a:defRPr/>
            </a:pP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- isolation de combles, toitures, murs</a:t>
            </a:r>
          </a:p>
          <a:p>
            <a:pPr defTabSz="685800">
              <a:defRPr/>
            </a:pP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- chauffe-eau solaire collectif</a:t>
            </a:r>
          </a:p>
          <a:p>
            <a:pPr defTabSz="685800">
              <a:defRPr/>
            </a:pP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- pompe à chaleur (PAC)</a:t>
            </a:r>
          </a:p>
          <a:p>
            <a:pPr defTabSz="685800">
              <a:defRPr/>
            </a:pP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- Ventilation simple ou double flux</a:t>
            </a:r>
          </a:p>
          <a:p>
            <a:pPr defTabSz="685800">
              <a:defRPr/>
            </a:pP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- chaudière biomasse collective</a:t>
            </a:r>
          </a:p>
          <a:p>
            <a:pPr defTabSz="685800">
              <a:defRPr/>
            </a:pP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- Régulation chauffage et ventilation</a:t>
            </a:r>
            <a:endParaRPr lang="fr-F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/>
        </p:nvGraphicFramePr>
        <p:xfrm>
          <a:off x="5301668" y="4173348"/>
          <a:ext cx="1917277" cy="69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277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AIDE :</a:t>
                      </a:r>
                      <a:r>
                        <a:rPr lang="fr-FR" sz="1100" b="1" baseline="0" dirty="0">
                          <a:solidFill>
                            <a:schemeClr val="tx1"/>
                          </a:solidFill>
                        </a:rPr>
                        <a:t> 30% des dépenses  </a:t>
                      </a:r>
                    </a:p>
                    <a:p>
                      <a:pPr algn="ctr"/>
                      <a:r>
                        <a:rPr lang="fr-FR" sz="1100" b="1" baseline="0" dirty="0">
                          <a:solidFill>
                            <a:schemeClr val="tx1"/>
                          </a:solidFill>
                        </a:rPr>
                        <a:t>25 k€ maximum par entreprise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800" b="0" i="1" dirty="0">
                          <a:solidFill>
                            <a:schemeClr val="tx1"/>
                          </a:solidFill>
                        </a:rPr>
                        <a:t>Cumulable avec</a:t>
                      </a:r>
                      <a:r>
                        <a:rPr lang="fr-FR" sz="800" b="0" i="1" baseline="0" dirty="0">
                          <a:solidFill>
                            <a:schemeClr val="tx1"/>
                          </a:solidFill>
                        </a:rPr>
                        <a:t> les CEE</a:t>
                      </a:r>
                      <a:endParaRPr lang="fr-FR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2009"/>
                  </a:ext>
                </a:extLst>
              </a:tr>
            </a:tbl>
          </a:graphicData>
        </a:graphic>
      </p:graphicFrame>
      <p:sp>
        <p:nvSpPr>
          <p:cNvPr id="65" name="ZoneTexte 64"/>
          <p:cNvSpPr txBox="1"/>
          <p:nvPr/>
        </p:nvSpPr>
        <p:spPr>
          <a:xfrm>
            <a:off x="7396550" y="1501129"/>
            <a:ext cx="1640465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B050"/>
                </a:solidFill>
              </a:defRPr>
            </a:lvl1pPr>
          </a:lstStyle>
          <a:p>
            <a:pPr defTabSz="685800">
              <a:defRPr/>
            </a:pPr>
            <a:r>
              <a:rPr lang="fr-FR" sz="1350" dirty="0">
                <a:latin typeface="Calibri" panose="020F0502020204030204"/>
              </a:rPr>
              <a:t>Prêt garantie </a:t>
            </a:r>
            <a:r>
              <a:rPr lang="fr-FR" sz="1050" u="sng" dirty="0">
                <a:latin typeface="Calibri" panose="020F0502020204030204"/>
                <a:hlinkClick r:id="rId3" action="ppaction://hlinksldjump"/>
              </a:rPr>
              <a:t>(page 9)</a:t>
            </a:r>
            <a:endParaRPr lang="fr-FR" sz="1350" u="sng" dirty="0">
              <a:latin typeface="Calibri" panose="020F0502020204030204"/>
            </a:endParaRPr>
          </a:p>
        </p:txBody>
      </p:sp>
      <p:sp>
        <p:nvSpPr>
          <p:cNvPr id="66" name="Carré corné 65"/>
          <p:cNvSpPr/>
          <p:nvPr/>
        </p:nvSpPr>
        <p:spPr>
          <a:xfrm>
            <a:off x="7396550" y="1833434"/>
            <a:ext cx="1640465" cy="760106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fr-FR" sz="1200" b="1" dirty="0">
                <a:solidFill>
                  <a:srgbClr val="0070C0"/>
                </a:solidFill>
                <a:latin typeface="Calibri" panose="020F0502020204030204"/>
              </a:rPr>
              <a:t>Prêt vert ADME - BPI</a:t>
            </a:r>
            <a:endParaRPr lang="fr-FR" sz="15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825" dirty="0">
                <a:solidFill>
                  <a:prstClr val="black"/>
                </a:solidFill>
                <a:latin typeface="Calibri" panose="020F0502020204030204"/>
              </a:rPr>
              <a:t>Prêt sans sureté, pour les entreprises qui souhaitent engager un projet de transition écologique et énergétique </a:t>
            </a:r>
          </a:p>
        </p:txBody>
      </p:sp>
      <p:sp>
        <p:nvSpPr>
          <p:cNvPr id="67" name="Carré corné 66"/>
          <p:cNvSpPr/>
          <p:nvPr/>
        </p:nvSpPr>
        <p:spPr>
          <a:xfrm>
            <a:off x="7396550" y="2639431"/>
            <a:ext cx="1640465" cy="906209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fr-FR" sz="1050" b="1" dirty="0">
                <a:solidFill>
                  <a:srgbClr val="0070C0"/>
                </a:solidFill>
                <a:latin typeface="Calibri" panose="020F0502020204030204"/>
              </a:rPr>
              <a:t>Prêt Economies d’Energies</a:t>
            </a:r>
          </a:p>
          <a:p>
            <a:pPr algn="ctr" defTabSz="685800">
              <a:defRPr/>
            </a:pPr>
            <a:r>
              <a:rPr lang="fr-FR" sz="825" dirty="0">
                <a:solidFill>
                  <a:prstClr val="black"/>
                </a:solidFill>
                <a:latin typeface="Calibri" panose="020F0502020204030204"/>
              </a:rPr>
              <a:t>Prêt pour financer des équipements éligibles aux CEE Industries et les prestations et travaux liés</a:t>
            </a:r>
            <a:endParaRPr lang="fr-FR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396550" y="3769285"/>
            <a:ext cx="1640465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B050"/>
                </a:solidFill>
              </a:defRPr>
            </a:lvl1pPr>
          </a:lstStyle>
          <a:p>
            <a:pPr defTabSz="685800">
              <a:defRPr/>
            </a:pPr>
            <a:r>
              <a:rPr lang="fr-FR" sz="1350" dirty="0">
                <a:latin typeface="Calibri" panose="020F0502020204030204"/>
              </a:rPr>
              <a:t>Innovation </a:t>
            </a:r>
            <a:r>
              <a:rPr lang="fr-FR" sz="1050" u="sng" dirty="0">
                <a:latin typeface="Calibri" panose="020F0502020204030204"/>
                <a:hlinkClick r:id="" action="ppaction://noaction"/>
              </a:rPr>
              <a:t>(page 10)</a:t>
            </a:r>
            <a:endParaRPr lang="fr-FR" sz="1350" u="sng" dirty="0">
              <a:latin typeface="Calibri" panose="020F0502020204030204"/>
            </a:endParaRPr>
          </a:p>
        </p:txBody>
      </p:sp>
      <p:sp>
        <p:nvSpPr>
          <p:cNvPr id="69" name="Carré corné 68"/>
          <p:cNvSpPr/>
          <p:nvPr/>
        </p:nvSpPr>
        <p:spPr>
          <a:xfrm>
            <a:off x="7396550" y="4105218"/>
            <a:ext cx="1640465" cy="562531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AAP EETE</a:t>
            </a:r>
          </a:p>
          <a:p>
            <a:pPr algn="ctr" defTabSz="685800">
              <a:defRPr/>
            </a:pPr>
            <a:r>
              <a:rPr lang="fr-FR" sz="788" dirty="0">
                <a:solidFill>
                  <a:prstClr val="black"/>
                </a:solidFill>
                <a:latin typeface="Calibri" panose="020F0502020204030204"/>
              </a:rPr>
              <a:t>Aide de 100k€ pour les projets innovants avec une externalité positive sur l'environnement</a:t>
            </a:r>
          </a:p>
        </p:txBody>
      </p:sp>
      <p:sp>
        <p:nvSpPr>
          <p:cNvPr id="71" name="Carré corné 70"/>
          <p:cNvSpPr/>
          <p:nvPr/>
        </p:nvSpPr>
        <p:spPr>
          <a:xfrm>
            <a:off x="7396550" y="4717812"/>
            <a:ext cx="1640465" cy="311950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Pack d'aides à l'écoconception</a:t>
            </a:r>
          </a:p>
          <a:p>
            <a:pPr algn="ctr" defTabSz="685800">
              <a:defRPr/>
            </a:pPr>
            <a:r>
              <a:rPr lang="fr-FR" sz="788" dirty="0">
                <a:solidFill>
                  <a:prstClr val="black"/>
                </a:solidFill>
                <a:latin typeface="Calibri" panose="020F0502020204030204"/>
              </a:rPr>
              <a:t>Dispositif à venir</a:t>
            </a:r>
            <a:endParaRPr lang="fr-FR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831" y="4128527"/>
            <a:ext cx="175465" cy="165599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667563" y="3318605"/>
            <a:ext cx="2458230" cy="7848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900" b="1" u="sng" dirty="0">
                <a:solidFill>
                  <a:prstClr val="black"/>
                </a:solidFill>
                <a:latin typeface="Calibri" panose="020F0502020204030204"/>
              </a:rPr>
              <a:t>Pour bâtiment industriel :</a:t>
            </a:r>
          </a:p>
          <a:p>
            <a:pPr algn="ctr" defTabSz="685800">
              <a:defRPr/>
            </a:pPr>
            <a:endParaRPr lang="fr-FR" sz="15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Isolation bâtiment </a:t>
            </a: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: combles, rampants, murs</a:t>
            </a:r>
          </a:p>
          <a:p>
            <a:pPr defTabSz="685800">
              <a:defRPr/>
            </a:pPr>
            <a:endParaRPr lang="fr-FR" sz="375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Ventilation</a:t>
            </a: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 : installation double flux, GTB</a:t>
            </a:r>
          </a:p>
          <a:p>
            <a:pPr defTabSz="685800">
              <a:defRPr/>
            </a:pPr>
            <a:endParaRPr lang="fr-FR" sz="375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Calibri" panose="020F0502020204030204"/>
              </a:rPr>
              <a:t>EnR</a:t>
            </a:r>
            <a:r>
              <a:rPr lang="fr-FR" sz="900" dirty="0">
                <a:solidFill>
                  <a:prstClr val="black"/>
                </a:solidFill>
                <a:latin typeface="Calibri" panose="020F0502020204030204"/>
              </a:rPr>
              <a:t> : géothermie, solaire, chaudière biomasse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830" y="4896397"/>
            <a:ext cx="123452" cy="116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9364" y="5358578"/>
            <a:ext cx="285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4"/>
              </a:rPr>
              <a:t>http://hautsdefrance-cci-cee.fr/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95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4213" y="1838247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00"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214" y="20624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5630" y="3455249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</a:rPr>
              <a:t>ECO</a:t>
            </a:r>
          </a:p>
          <a:p>
            <a:pPr algn="ctr"/>
            <a:r>
              <a:rPr lang="fr-FR" sz="1900" b="1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474" y="1670146"/>
            <a:ext cx="864095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>
                <a:solidFill>
                  <a:srgbClr val="336699"/>
                </a:solidFill>
                <a:latin typeface="Signika Light"/>
                <a:cs typeface="Signika Light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336699"/>
                </a:solidFill>
                <a:latin typeface="Signika Light"/>
                <a:cs typeface="Signika Light"/>
              </a:rPr>
              <a:t>Comment intégrer rev3 dans son fonctionnement </a:t>
            </a:r>
          </a:p>
          <a:p>
            <a:pPr algn="ctr"/>
            <a:r>
              <a:rPr lang="fr-FR" sz="3200" b="1" dirty="0">
                <a:solidFill>
                  <a:srgbClr val="336699"/>
                </a:solidFill>
                <a:latin typeface="Signika Light"/>
                <a:cs typeface="Signika Light"/>
              </a:rPr>
              <a:t>et dans sa stratégie pour développer sa compétitivité ?</a:t>
            </a:r>
          </a:p>
          <a:p>
            <a:pPr algn="ctr"/>
            <a:endParaRPr lang="fr-FR" sz="2800" b="1" dirty="0">
              <a:solidFill>
                <a:srgbClr val="336699"/>
              </a:solidFill>
              <a:latin typeface="Signika Light"/>
              <a:cs typeface="Signika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7608" y="4084186"/>
            <a:ext cx="265473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2831" y="4084186"/>
            <a:ext cx="265473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528" y="3879404"/>
            <a:ext cx="2654737" cy="7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>
          <a:xfrm>
            <a:off x="0" y="1016354"/>
            <a:ext cx="9144000" cy="6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fr-FR" sz="3200" b="1" dirty="0">
                <a:solidFill>
                  <a:srgbClr val="2B799E"/>
                </a:solidFill>
                <a:latin typeface="Signika"/>
                <a:ea typeface="+mn-ea"/>
                <a:cs typeface="Signika"/>
              </a:rPr>
              <a:t>Transformer les entreprises : </a:t>
            </a:r>
            <a:br>
              <a:rPr lang="fr-FR" sz="3200" b="1" dirty="0">
                <a:solidFill>
                  <a:srgbClr val="2B799E"/>
                </a:solidFill>
                <a:latin typeface="Signika"/>
                <a:ea typeface="+mn-ea"/>
                <a:cs typeface="Signika"/>
              </a:rPr>
            </a:br>
            <a:r>
              <a:rPr lang="fr-FR" sz="2400" b="1" i="1" dirty="0">
                <a:solidFill>
                  <a:srgbClr val="2B799E"/>
                </a:solidFill>
                <a:latin typeface="Signika"/>
                <a:ea typeface="+mn-ea"/>
                <a:cs typeface="Signika"/>
              </a:rPr>
              <a:t>Deux niveaux d’approche successifs</a:t>
            </a:r>
            <a:endParaRPr lang="fr-FR" sz="3200" b="1" i="1" dirty="0">
              <a:solidFill>
                <a:srgbClr val="2B799E"/>
              </a:solidFill>
              <a:latin typeface="Signika"/>
              <a:ea typeface="+mn-ea"/>
              <a:cs typeface="Signika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4213" y="1838247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00"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214" y="20624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5630" y="3455249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</a:rPr>
              <a:t>ECO</a:t>
            </a:r>
          </a:p>
          <a:p>
            <a:pPr algn="ctr"/>
            <a:r>
              <a:rPr lang="fr-FR" sz="1900" b="1" dirty="0">
                <a:solidFill>
                  <a:schemeClr val="bg1"/>
                </a:solidFill>
              </a:rPr>
              <a:t>PRODUCTION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682" y="2852936"/>
            <a:ext cx="1633766" cy="1495634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/>
        </p:nvGraphicFramePr>
        <p:xfrm>
          <a:off x="2267744" y="2186856"/>
          <a:ext cx="4896544" cy="321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919800"/>
            <a:ext cx="1785274" cy="12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91680" y="3793803"/>
            <a:ext cx="5279002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14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>
          <a:xfrm>
            <a:off x="0" y="1016354"/>
            <a:ext cx="9144000" cy="6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fr-FR" sz="3200" b="1" dirty="0">
                <a:solidFill>
                  <a:srgbClr val="2B799E"/>
                </a:solidFill>
                <a:latin typeface="Signika"/>
                <a:ea typeface="+mn-ea"/>
                <a:cs typeface="Signika"/>
              </a:rPr>
              <a:t>Transformer les entreprises : </a:t>
            </a:r>
            <a:r>
              <a:rPr lang="fr-FR" sz="2400" b="1" i="1" dirty="0">
                <a:solidFill>
                  <a:srgbClr val="2B799E"/>
                </a:solidFill>
                <a:latin typeface="Signika"/>
                <a:ea typeface="+mn-ea"/>
                <a:cs typeface="Signika"/>
              </a:rPr>
              <a:t>Travailler sur le CT…</a:t>
            </a:r>
            <a:endParaRPr lang="fr-FR" sz="3200" b="1" i="1" dirty="0">
              <a:solidFill>
                <a:srgbClr val="2B799E"/>
              </a:solidFill>
              <a:latin typeface="Signika"/>
              <a:ea typeface="+mn-ea"/>
              <a:cs typeface="Signika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4213" y="1838247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00"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214" y="20624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5630" y="3455249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</a:rPr>
              <a:t>ECO</a:t>
            </a:r>
          </a:p>
          <a:p>
            <a:pPr algn="ctr"/>
            <a:r>
              <a:rPr lang="fr-FR" sz="1900" b="1" dirty="0">
                <a:solidFill>
                  <a:schemeClr val="bg1"/>
                </a:solidFill>
              </a:rPr>
              <a:t>PRODUCTION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682" y="2852936"/>
            <a:ext cx="1633766" cy="1495634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/>
        </p:nvGraphicFramePr>
        <p:xfrm>
          <a:off x="2267744" y="2186856"/>
          <a:ext cx="4896544" cy="321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919800"/>
            <a:ext cx="1785274" cy="12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91680" y="3793803"/>
            <a:ext cx="5279002" cy="0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323528" y="1878122"/>
            <a:ext cx="1642842" cy="422214"/>
          </a:xfrm>
          <a:prstGeom prst="wedgeRoundRectCallout">
            <a:avLst>
              <a:gd name="adj1" fmla="val 131253"/>
              <a:gd name="adj2" fmla="val 8275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Energie</a:t>
            </a:r>
          </a:p>
          <a:p>
            <a:pPr algn="ctr"/>
            <a:r>
              <a:rPr lang="fr-FR" sz="600" dirty="0"/>
              <a:t>Éclairage, air comprimé, chauffage, etc.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795104" y="2594136"/>
            <a:ext cx="2178528" cy="777657"/>
          </a:xfrm>
          <a:prstGeom prst="wedgeRoundRectCallout">
            <a:avLst>
              <a:gd name="adj1" fmla="val -79303"/>
              <a:gd name="adj2" fmla="val -4262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Regard et Optimisation contractuelles « environnementales » </a:t>
            </a:r>
            <a:r>
              <a:rPr lang="fr-FR" sz="600" dirty="0"/>
              <a:t>(énergétiques, eau, TEOM…)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20509" y="3523506"/>
            <a:ext cx="1432844" cy="338555"/>
          </a:xfrm>
          <a:prstGeom prst="wedgeRoundRectCallout">
            <a:avLst>
              <a:gd name="adj1" fmla="val 139107"/>
              <a:gd name="adj2" fmla="val -87955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Eau </a:t>
            </a:r>
          </a:p>
          <a:p>
            <a:pPr algn="ctr"/>
            <a:r>
              <a:rPr lang="fr-FR" sz="600" dirty="0"/>
              <a:t>(gestion, économisateurs, etc.)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656623" y="4711751"/>
            <a:ext cx="1222242" cy="423330"/>
          </a:xfrm>
          <a:prstGeom prst="wedgeRoundRectCallout">
            <a:avLst>
              <a:gd name="adj1" fmla="val 132060"/>
              <a:gd name="adj2" fmla="val -23584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Déchets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3" y="4667808"/>
            <a:ext cx="2230423" cy="1257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5744768" y="4517048"/>
            <a:ext cx="1222242" cy="423330"/>
          </a:xfrm>
          <a:prstGeom prst="wedgeRoundRectCallout">
            <a:avLst>
              <a:gd name="adj1" fmla="val -59421"/>
              <a:gd name="adj2" fmla="val -208485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Bâtiment</a:t>
            </a:r>
          </a:p>
        </p:txBody>
      </p:sp>
    </p:spTree>
    <p:extLst>
      <p:ext uri="{BB962C8B-B14F-4D97-AF65-F5344CB8AC3E}">
        <p14:creationId xmlns:p14="http://schemas.microsoft.com/office/powerpoint/2010/main" val="31793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>
          <a:xfrm>
            <a:off x="65988" y="1015466"/>
            <a:ext cx="9144000" cy="6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fr-FR" sz="3200" b="1" i="1" dirty="0">
                <a:solidFill>
                  <a:srgbClr val="2B799E"/>
                </a:solidFill>
                <a:latin typeface="Signika"/>
                <a:ea typeface="+mn-ea"/>
                <a:cs typeface="Signika"/>
              </a:rPr>
              <a:t>… pour intégrer l’entreprises sur une trajectoire LT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4213" y="1838247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00"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214" y="20624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5630" y="3455249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</a:rPr>
              <a:t>ECO</a:t>
            </a:r>
          </a:p>
          <a:p>
            <a:pPr algn="ctr"/>
            <a:r>
              <a:rPr lang="fr-FR" sz="1900" b="1" dirty="0">
                <a:solidFill>
                  <a:schemeClr val="bg1"/>
                </a:solidFill>
              </a:rPr>
              <a:t>PRODUCTION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682" y="2852936"/>
            <a:ext cx="1633766" cy="1495634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/>
        </p:nvGraphicFramePr>
        <p:xfrm>
          <a:off x="2267744" y="2186856"/>
          <a:ext cx="4896544" cy="321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919800"/>
            <a:ext cx="1785274" cy="12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91680" y="3793803"/>
            <a:ext cx="5279002" cy="0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684214" y="2359723"/>
            <a:ext cx="1475217" cy="559876"/>
          </a:xfrm>
          <a:prstGeom prst="wedgeRoundRectCallout">
            <a:avLst>
              <a:gd name="adj1" fmla="val 111576"/>
              <a:gd name="adj2" fmla="val 20547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Energies renouvelables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64960" y="4855198"/>
            <a:ext cx="1711744" cy="481559"/>
          </a:xfrm>
          <a:prstGeom prst="wedgeRoundRectCallout">
            <a:avLst>
              <a:gd name="adj1" fmla="val 90558"/>
              <a:gd name="adj2" fmla="val 1344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Station d’épuration alternative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89533" y="2422102"/>
            <a:ext cx="1721971" cy="559876"/>
          </a:xfrm>
          <a:prstGeom prst="wedgeRoundRectCallout">
            <a:avLst>
              <a:gd name="adj1" fmla="val -75686"/>
              <a:gd name="adj2" fmla="val 16010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Ecologie industrielle et territoriale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203848" y="1731922"/>
            <a:ext cx="2520280" cy="909868"/>
          </a:xfrm>
          <a:prstGeom prst="wedgeRoundRectCallout">
            <a:avLst>
              <a:gd name="adj1" fmla="val -6979"/>
              <a:gd name="adj2" fmla="val 17100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Nouveaux modèles économiques </a:t>
            </a:r>
          </a:p>
          <a:p>
            <a:pPr algn="ctr"/>
            <a:r>
              <a:rPr lang="fr-FR" sz="1200" i="1" dirty="0"/>
              <a:t>(Approche bas carbone, Economie Circulaire, Economie Fonctionnalité)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779453" y="4921868"/>
            <a:ext cx="2016224" cy="717073"/>
          </a:xfrm>
          <a:prstGeom prst="wedgeRoundRectCallout">
            <a:avLst>
              <a:gd name="adj1" fmla="val -79301"/>
              <a:gd name="adj2" fmla="val -7253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Intégration de REV3 dans sa stratégie</a:t>
            </a:r>
            <a:endParaRPr lang="fr-FR" sz="1200" i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24071" y="3918431"/>
            <a:ext cx="1711744" cy="481559"/>
          </a:xfrm>
          <a:prstGeom prst="wedgeRoundRectCallout">
            <a:avLst>
              <a:gd name="adj1" fmla="val 112604"/>
              <a:gd name="adj2" fmla="val 72214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Recyclage in situ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383" y="3594220"/>
            <a:ext cx="1936814" cy="108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27014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calaire">
  <a:themeElements>
    <a:clrScheme name="CCI Hauts de France">
      <a:dk1>
        <a:srgbClr val="4D4D4D"/>
      </a:dk1>
      <a:lt1>
        <a:srgbClr val="FFFFFF"/>
      </a:lt1>
      <a:dk2>
        <a:srgbClr val="373CF5"/>
      </a:dk2>
      <a:lt2>
        <a:srgbClr val="FFFFFF"/>
      </a:lt2>
      <a:accent1>
        <a:srgbClr val="333333"/>
      </a:accent1>
      <a:accent2>
        <a:srgbClr val="000099"/>
      </a:accent2>
      <a:accent3>
        <a:srgbClr val="0000CC"/>
      </a:accent3>
      <a:accent4>
        <a:srgbClr val="6666FF"/>
      </a:accent4>
      <a:accent5>
        <a:srgbClr val="4D4D4D"/>
      </a:accent5>
      <a:accent6>
        <a:srgbClr val="E52E97"/>
      </a:accent6>
      <a:hlink>
        <a:srgbClr val="373CF5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7" id="{02FF5338-2B73-4DED-944E-033AAFA116A5}" vid="{392B5031-6F76-4F56-9C6F-55B9291F0679}"/>
    </a:ext>
  </a:extLst>
</a:theme>
</file>

<file path=ppt/theme/theme2.xml><?xml version="1.0" encoding="utf-8"?>
<a:theme xmlns:a="http://schemas.openxmlformats.org/drawingml/2006/main" name="Texte-dispositions">
  <a:themeElements>
    <a:clrScheme name="CCI Hauts de France">
      <a:dk1>
        <a:srgbClr val="4D4D4D"/>
      </a:dk1>
      <a:lt1>
        <a:srgbClr val="FFFFFF"/>
      </a:lt1>
      <a:dk2>
        <a:srgbClr val="373CF5"/>
      </a:dk2>
      <a:lt2>
        <a:srgbClr val="FFFFFF"/>
      </a:lt2>
      <a:accent1>
        <a:srgbClr val="333333"/>
      </a:accent1>
      <a:accent2>
        <a:srgbClr val="000099"/>
      </a:accent2>
      <a:accent3>
        <a:srgbClr val="0000CC"/>
      </a:accent3>
      <a:accent4>
        <a:srgbClr val="6666FF"/>
      </a:accent4>
      <a:accent5>
        <a:srgbClr val="4D4D4D"/>
      </a:accent5>
      <a:accent6>
        <a:srgbClr val="E52E97"/>
      </a:accent6>
      <a:hlink>
        <a:srgbClr val="373CF5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7" id="{02FF5338-2B73-4DED-944E-033AAFA116A5}" vid="{819D382D-5CBE-439D-838A-AB2FB953C26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i n s e r t F u n c t i o n s > < _ u p d a t e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u p d a t e F u n c t i o n s > < / F o r m a t F u n c t i o n s > 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f4d90-1e3e-40f1-9fd6-27a2d9072bb9" xsi:nil="true"/>
    <lcf76f155ced4ddcb4097134ff3c332f xmlns="74dc25c6-f25b-426b-9330-86d216bbbdb5">
      <Terms xmlns="http://schemas.microsoft.com/office/infopath/2007/PartnerControls"/>
    </lcf76f155ced4ddcb4097134ff3c332f>
  </documentManagement>
</p:properties>
</file>

<file path=customXml/item1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i n s e r t F u n c t i o n s > < _ u p d a t e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u p d a t e F u n c t i o n s > < / F o r m a t F u n c t i o n s > 
</file>

<file path=customXml/item1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i o n . O u t p u t D a t a H a n d l i n g " > < A s s e m b l y V e r s i o n V a l u e > 2 . 0 . 0 . 0 < / A s s e m b l y V e r s i o n V a l u e > < _ o u t p u t V a l u e s   x m l n s : d 1 p 1 = " h t t p : / / s c h e m a s . d a t a c o n t r a c t . o r g / 2 0 0 4 / 0 7 / W i P i . O u t p u t G e n e r a t i o n " > < d 1 p 1 : O u t p u t V a l u e > < d 1 p 1 : _ c o l u m n V a l u e s > < d 2 : K e y V a l u e O f s t r i n g a n y T y p e > < d 2 : K e y > I d < / d 2 : K e y > < d 2 : V a l u e   i : t y p e = " d 1 : s t r i n g " > w h d _ c 2 7 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d 2 : K e y V a l u e O f s t r i n g a n y T y p e > < d 2 : K e y > F o r m a t t e d V a l u e < / d 2 : K e y > < d 2 : V a l u e   i : t y p e = " d 1 : s t r i n g " > M o y e n n e 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 w h d _ b 1 8 < / d 2 : V a l u e > < / d 2 : K e y V a l u e O f s t r i n g a n y T y p e > < d 2 : K e y V a l u e O f s t r i n g a n y T y p e > < d 2 : K e y > V a l u e < / d 2 : K e y > < d 2 : V a l u e   i : t y p e = " d 1 : s t r i n g " > H a u t s   d e   F r a n c e 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 w p t _ u 3 _ q 4 4 _ c 2 7 _ b 1 8 _ x 2 < / d 2 : V a l u e > < / d 2 : K e y V a l u e O f s t r i n g a n y T y p e > < d 2 : K e y V a l u e O f s t r i n g a n y T y p e > < d 2 : K e y > F o r m a t t e d V a l u e < / d 2 : K e y > < d 2 : V a l u e   i : t y p e = " d 1 : s t r i n g " > 8 , 6 < / d 2 : V a l u e > < / d 2 : K e y V a l u e O f s t r i n g a n y T y p e > < d 2 : K e y V a l u e O f s t r i n g a n y T y p e > < d 2 : K e y > V a l u e < / d 2 : K e y > < d 2 : V a l u e   i : t y p e = " d 1 : d o u b l e " > 8 . 6 3 9 2 0 7 < / d 2 : V a l u e > < / d 2 : K e y V a l u e O f s t r i n g a n y T y p e > < d 2 : K e y V a l u e O f s t r i n g a n y T y p e > < d 2 : K e y > N u m b e r F o r m a t < / d 2 : K e y > < d 2 : V a l u e   i : t y p e = " d 1 : s t r i n g " > 0 . 0 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 w p t _ u 3 _ q 4 4 _ c 1 0 7 _ b 1 8 _ x 1 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 w p t _ u 3 _ q 4 4 _ c 1 0 7 _ b 1 8 _ x 1 < / d 2 : V a l u e > < / d 2 : K e y V a l u e O f s t r i n g a n y T y p e > < d 2 : K e y V a l u e O f s t r i n g a n y T y p e > < d 2 : K e y > V a l u e < / d 2 : K e y > < d 2 : V a l u e   i : t y p e = " d 1 : d o u b l e " > 2 0 5 < / d 2 : V a l u e > < / d 2 : K e y V a l u e O f s t r i n g a n y T y p e > < d 2 : K e y V a l u e O f s t r i n g a n y T y p e > < d 2 : K e y > F o r m a t t e d V a l u e < / d 2 : K e y > < d 2 : V a l u e   i : t y p e = " d 1 : s t r i n g " > 2 0 5 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i o n . O u t p u t D a t a H a n d l i n g " > < A s s e m b l y V e r s i o n V a l u e > 2 . 0 . 0 . 0 < / A s s e m b l y V e r s i o n V a l u e > < _ o u t p u t V a l u e s   x m l n s : d 1 p 1 = " h t t p : / / s c h e m a s . d a t a c o n t r a c t . o r g / 2 0 0 4 / 0 7 / W i P i . O u t p u t G e n e r a t i o n " > < d 1 p 1 : O u t p u t V a l u e > < d 1 p 1 : _ c o l u m n V a l u e s > < d 2 : K e y V a l u e O f s t r i n g a n y T y p e > < d 2 : K e y > I d < / d 2 : K e y > < d 2 : V a l u e   i : t y p e = " d 1 : s t r i n g " > w h d _ c 2 7 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d 2 : K e y V a l u e O f s t r i n g a n y T y p e > < d 2 : K e y > F o r m a t t e d V a l u e < / d 2 : K e y > < d 2 : V a l u e   i : t y p e = " d 1 : s t r i n g " > M o y e n n e 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 w h d _ b 1 8 < / d 2 : V a l u e > < / d 2 : K e y V a l u e O f s t r i n g a n y T y p e > < d 2 : K e y V a l u e O f s t r i n g a n y T y p e > < d 2 : K e y > V a l u e < / d 2 : K e y > < d 2 : V a l u e   i : t y p e = " d 1 : s t r i n g " > H a u t s   d e   F r a n c e 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 w p t _ u 3 _ q 4 4 _ c 2 7 _ b 1 8 _ x 2 < / d 2 : V a l u e > < / d 2 : K e y V a l u e O f s t r i n g a n y T y p e > < d 2 : K e y V a l u e O f s t r i n g a n y T y p e > < d 2 : K e y > F o r m a t t e d V a l u e < / d 2 : K e y > < d 2 : V a l u e   i : t y p e = " d 1 : s t r i n g " > 8 , 6 < / d 2 : V a l u e > < / d 2 : K e y V a l u e O f s t r i n g a n y T y p e > < d 2 : K e y V a l u e O f s t r i n g a n y T y p e > < d 2 : K e y > V a l u e < / d 2 : K e y > < d 2 : V a l u e   i : t y p e = " d 1 : d o u b l e " > 8 . 6 3 9 2 0 7 < / d 2 : V a l u e > < / d 2 : K e y V a l u e O f s t r i n g a n y T y p e > < d 2 : K e y V a l u e O f s t r i n g a n y T y p e > < d 2 : K e y > N u m b e r F o r m a t < / d 2 : K e y > < d 2 : V a l u e   i : t y p e = " d 1 : s t r i n g " > 0 . 0 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 w p t _ u 3 _ q 4 4 _ c 1 0 7 _ b 1 8 _ x 1 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 w p t _ u 3 _ q 4 4 _ c 1 0 7 _ b 1 8 _ x 1 < / d 2 : V a l u e > < / d 2 : K e y V a l u e O f s t r i n g a n y T y p e > < d 2 : K e y V a l u e O f s t r i n g a n y T y p e > < d 2 : K e y > V a l u e < / d 2 : K e y > < d 2 : V a l u e   i : t y p e = " d 1 : d o u b l e " > 2 0 5 < / d 2 : V a l u e > < / d 2 : K e y V a l u e O f s t r i n g a n y T y p e > < d 2 : K e y V a l u e O f s t r i n g a n y T y p e > < d 2 : K e y > F o r m a t t e d V a l u e < / d 2 : K e y > < d 2 : V a l u e   i : t y p e = " d 1 : s t r i n g " > 2 0 5 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i n s e r t F u n c t i o n s > < _ u p d a t e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u p d a t e F u n c t i o n s > < / F o r m a t F u n c t i o n s > 
</file>

<file path=customXml/item1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i o n . O u t p u t D a t a H a n d l i n g " > < A s s e m b l y V e r s i o n V a l u e > 2 . 0 . 0 . 0 < / A s s e m b l y V e r s i o n V a l u e > < _ o u t p u t V a l u e s   x m l n s : d 1 p 1 = " h t t p : / / s c h e m a s . d a t a c o n t r a c t . o r g / 2 0 0 4 / 0 7 / W i P i . O u t p u t G e n e r a t i o n " > < d 1 p 1 : O u t p u t V a l u e > < d 1 p 1 : _ c o l u m n V a l u e s > < d 2 : K e y V a l u e O f s t r i n g a n y T y p e > < d 2 : K e y > I d < / d 2 : K e y > < d 2 : V a l u e   i : t y p e = " d 1 : s t r i n g " > w h d _ c 2 7 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d 2 : K e y V a l u e O f s t r i n g a n y T y p e > < d 2 : K e y > F o r m a t t e d V a l u e < / d 2 : K e y > < d 2 : V a l u e   i : t y p e = " d 1 : s t r i n g " > M o y e n n e 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 w h d _ b 1 8 < / d 2 : V a l u e > < / d 2 : K e y V a l u e O f s t r i n g a n y T y p e > < d 2 : K e y V a l u e O f s t r i n g a n y T y p e > < d 2 : K e y > V a l u e < / d 2 : K e y > < d 2 : V a l u e   i : t y p e = " d 1 : s t r i n g " > H a u t s   d e   F r a n c e 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 w p t _ u 3 _ q 4 4 _ c 2 7 _ b 1 8 _ x 2 < / d 2 : V a l u e > < / d 2 : K e y V a l u e O f s t r i n g a n y T y p e > < d 2 : K e y V a l u e O f s t r i n g a n y T y p e > < d 2 : K e y > F o r m a t t e d V a l u e < / d 2 : K e y > < d 2 : V a l u e   i : t y p e = " d 1 : s t r i n g " > 8 , 6 < / d 2 : V a l u e > < / d 2 : K e y V a l u e O f s t r i n g a n y T y p e > < d 2 : K e y V a l u e O f s t r i n g a n y T y p e > < d 2 : K e y > V a l u e < / d 2 : K e y > < d 2 : V a l u e   i : t y p e = " d 1 : d o u b l e " > 8 . 6 3 9 2 0 7 < / d 2 : V a l u e > < / d 2 : K e y V a l u e O f s t r i n g a n y T y p e > < d 2 : K e y V a l u e O f s t r i n g a n y T y p e > < d 2 : K e y > N u m b e r F o r m a t < / d 2 : K e y > < d 2 : V a l u e   i : t y p e = " d 1 : s t r i n g " > 0 . 0 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 w p t _ u 3 _ q 4 4 _ c 1 0 7 _ b 1 8 _ x 1 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 w p t _ u 3 _ q 4 4 _ c 1 0 7 _ b 1 8 _ x 1 < / d 2 : V a l u e > < / d 2 : K e y V a l u e O f s t r i n g a n y T y p e > < d 2 : K e y V a l u e O f s t r i n g a n y T y p e > < d 2 : K e y > V a l u e < / d 2 : K e y > < d 2 : V a l u e   i : t y p e = " d 1 : d o u b l e " > 2 0 5 < / d 2 : V a l u e > < / d 2 : K e y V a l u e O f s t r i n g a n y T y p e > < d 2 : K e y V a l u e O f s t r i n g a n y T y p e > < d 2 : K e y > F o r m a t t e d V a l u e < / d 2 : K e y > < d 2 : V a l u e   i : t y p e = " d 1 : s t r i n g " > 2 0 5 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i o n . O u t p u t D a t a H a n d l i n g " > < A s s e m b l y V e r s i o n V a l u e > 2 . 0 . 0 . 0 < / A s s e m b l y V e r s i o n V a l u e > < _ o u t p u t V a l u e s   x m l n s : d 1 p 1 = " h t t p : / / s c h e m a s . d a t a c o n t r a c t . o r g / 2 0 0 4 / 0 7 / W i P i . O u t p u t G e n e r a t i o n " > < d 1 p 1 : O u t p u t V a l u e > < d 1 p 1 : _ c o l u m n V a l u e s > < d 2 : K e y V a l u e O f s t r i n g a n y T y p e > < d 2 : K e y > I d < / d 2 : K e y > < d 2 : V a l u e   i : t y p e = " d 1 : s t r i n g " > w h d _ c 2 7 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d 2 : K e y V a l u e O f s t r i n g a n y T y p e > < d 2 : K e y > F o r m a t t e d V a l u e < / d 2 : K e y > < d 2 : V a l u e   i : t y p e = " d 1 : s t r i n g " > M o y e n n e 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 w p t _ u 3 _ q 4 4 _ c 2 7 _ b 1 _ x 2 < / d 2 : V a l u e > < / d 2 : K e y V a l u e O f s t r i n g a n y T y p e > < d 2 : K e y V a l u e O f s t r i n g a n y T y p e > < d 2 : K e y > F o r m a t t e d V a l u e < / d 2 : K e y > < d 2 : V a l u e   i : t y p e = " d 1 : s t r i n g " > 8 , 2 < / d 2 : V a l u e > < / d 2 : K e y V a l u e O f s t r i n g a n y T y p e > < d 2 : K e y V a l u e O f s t r i n g a n y T y p e > < d 2 : K e y > V a l u e < / d 2 : K e y > < d 2 : V a l u e   i : t y p e = " d 1 : d o u b l e " > 8 . 2 3 8 7 2 9 < / d 2 : V a l u e > < / d 2 : K e y V a l u e O f s t r i n g a n y T y p e > < d 2 : K e y V a l u e O f s t r i n g a n y T y p e > < d 2 : K e y > N u m b e r F o r m a t < / d 2 : K e y > < d 2 : V a l u e   i : t y p e = " d 1 : s t r i n g " > 0 . 0 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 w p t _ u 3 _ q 4 4 _ c 1 0 7 _ b 1 _ x 1 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 S i g n i f 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 w p t _ u 3 _ q 4 4 _ c 1 0 7 _ b 1 _ x 1 < / d 2 : V a l u e > < / d 2 : K e y V a l u e O f s t r i n g a n y T y p e > < d 2 : K e y V a l u e O f s t r i n g a n y T y p e > < d 2 : K e y > V a l u e < / d 2 : K e y > < d 2 : V a l u e   i : t y p e = " d 1 : d o u b l e " > 3 1 0 6 < / d 2 : V a l u e > < / d 2 : K e y V a l u e O f s t r i n g a n y T y p e > < d 2 : K e y V a l u e O f s t r i n g a n y T y p e > < d 2 : K e y > F o r m a t t e d V a l u e < / d 2 : K e y > < d 2 : V a l u e   i : t y p e = " d 1 : s t r i n g " > 3 1 0 6 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 S i g n i f < / d 2 : K e y > < d 2 : V a l u e   i : t y p e = " d 1 : i n t " > 0 < / d 2 : V a l u e > < / d 2 : K e y V a l u e O f s t r i n g a n y T y p e > < / d 1 p 1 : _ c o l u m n V a l u e s > < / d 1 p 1 : O u t p u t V a l u e > < / _ o u t p u t V a l u e s > < / O u t p u t D a t a > 
</file>

<file path=customXml/item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i n s e r t F u n c t i o n s > < _ u p d a t e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u p d a t e F u n c t i o n s > < / F o r m a t F u n c t i o n s > 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FD03D0E95574398E1080294F99DF0" ma:contentTypeVersion="9" ma:contentTypeDescription="Crée un document." ma:contentTypeScope="" ma:versionID="2d9b840cbe0e633271ae1c82df5bdbf1">
  <xsd:schema xmlns:xsd="http://www.w3.org/2001/XMLSchema" xmlns:xs="http://www.w3.org/2001/XMLSchema" xmlns:p="http://schemas.microsoft.com/office/2006/metadata/properties" xmlns:ns2="74dc25c6-f25b-426b-9330-86d216bbbdb5" xmlns:ns3="22cf4d90-1e3e-40f1-9fd6-27a2d9072bb9" targetNamespace="http://schemas.microsoft.com/office/2006/metadata/properties" ma:root="true" ma:fieldsID="f431776c6dca88cb0009a174d5e13d60" ns2:_="" ns3:_="">
    <xsd:import namespace="74dc25c6-f25b-426b-9330-86d216bbbdb5"/>
    <xsd:import namespace="22cf4d90-1e3e-40f1-9fd6-27a2d9072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c25c6-f25b-426b-9330-86d216bbb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5a7000e2-f72e-4209-860a-e1da4e4a6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f4d90-1e3e-40f1-9fd6-27a2d9072b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76b85b4-69be-4d13-aabc-30f85285b52b}" ma:internalName="TaxCatchAll" ma:showField="CatchAllData" ma:web="22cf4d90-1e3e-40f1-9fd6-27a2d9072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i o n . O u t p u t D a t a H a n d l i n g " > < A s s e m b l y V e r s i o n V a l u e > 2 . 0 . 0 . 0 < / A s s e m b l y V e r s i o n V a l u e > < _ o u t p u t V a l u e s   x m l n s : d 1 p 1 = " h t t p : / / s c h e m a s . d a t a c o n t r a c t . o r g / 2 0 0 4 / 0 7 / W i P i . O u t p u t G e n e r a t i o n " > < d 1 p 1 : O u t p u t V a l u e > < d 1 p 1 : _ c o l u m n V a l u e s > < d 2 : K e y V a l u e O f s t r i n g a n y T y p e > < d 2 : K e y > I d < / d 2 : K e y > < d 2 : V a l u e   i : t y p e = " d 1 : s t r i n g " > w h d _ c 2 7 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d 2 : K e y V a l u e O f s t r i n g a n y T y p e > < d 2 : K e y > F o r m a t t e d V a l u e < / d 2 : K e y > < d 2 : V a l u e   i : t y p e = " d 1 : s t r i n g " > M o y e n n e 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 w p t _ u 3 _ q 4 4 _ c 2 7 _ b 1 _ x 2 < / d 2 : V a l u e > < / d 2 : K e y V a l u e O f s t r i n g a n y T y p e > < d 2 : K e y V a l u e O f s t r i n g a n y T y p e > < d 2 : K e y > F o r m a t t e d V a l u e < / d 2 : K e y > < d 2 : V a l u e   i : t y p e = " d 1 : s t r i n g " > 8 , 2 < / d 2 : V a l u e > < / d 2 : K e y V a l u e O f s t r i n g a n y T y p e > < d 2 : K e y V a l u e O f s t r i n g a n y T y p e > < d 2 : K e y > V a l u e < / d 2 : K e y > < d 2 : V a l u e   i : t y p e = " d 1 : d o u b l e " > 8 . 2 3 8 7 2 9 < / d 2 : V a l u e > < / d 2 : K e y V a l u e O f s t r i n g a n y T y p e > < d 2 : K e y V a l u e O f s t r i n g a n y T y p e > < d 2 : K e y > N u m b e r F o r m a t < / d 2 : K e y > < d 2 : V a l u e   i : t y p e = " d 1 : s t r i n g " > 0 . 0 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 w p t _ u 3 _ q 4 4 _ c 1 0 7 _ b 1 _ x 1 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 S i g n i f 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 w p t _ u 3 _ q 4 4 _ c 1 0 7 _ b 1 _ x 1 < / d 2 : V a l u e > < / d 2 : K e y V a l u e O f s t r i n g a n y T y p e > < d 2 : K e y V a l u e O f s t r i n g a n y T y p e > < d 2 : K e y > V a l u e < / d 2 : K e y > < d 2 : V a l u e   i : t y p e = " d 1 : d o u b l e " > 3 1 0 6 < / d 2 : V a l u e > < / d 2 : K e y V a l u e O f s t r i n g a n y T y p e > < d 2 : K e y V a l u e O f s t r i n g a n y T y p e > < d 2 : K e y > F o r m a t t e d V a l u e < / d 2 : K e y > < d 2 : V a l u e   i : t y p e = " d 1 : s t r i n g " > 3 1 0 6 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 S i g n i f < / d 2 : K e y > < d 2 : V a l u e   i : t y p e = " d 1 : i n t " > 0 < / d 2 : V a l u e > < / d 2 : K e y V a l u e O f s t r i n g a n y T y p e > < / d 1 p 1 : _ c o l u m n V a l u e s > < / d 1 p 1 : O u t p u t V a l u e > < / _ o u t p u t V a l u e s > < / O u t p u t D a t a > 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i o n . O u t p u t D a t a H a n d l i n g " > < A s s e m b l y V e r s i o n V a l u e > 2 . 0 . 0 . 0 < / A s s e m b l y V e r s i o n V a l u e > < _ o u t p u t V a l u e s   x m l n s : d 1 p 1 = " h t t p : / / s c h e m a s . d a t a c o n t r a c t . o r g / 2 0 0 4 / 0 7 / W i P i . O u t p u t G e n e r a t i o n " > < d 1 p 1 : O u t p u t V a l u e > < d 1 p 1 : _ c o l u m n V a l u e s > < d 2 : K e y V a l u e O f s t r i n g a n y T y p e > < d 2 : K e y > I d < / d 2 : K e y > < d 2 : V a l u e   i : t y p e = " d 1 : s t r i n g " > w h d _ c 2 7 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d 2 : K e y V a l u e O f s t r i n g a n y T y p e > < d 2 : K e y > F o r m a t t e d V a l u e < / d 2 : K e y > < d 2 : V a l u e   i : t y p e = " d 1 : s t r i n g " > M o y e n n e 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 w p t _ u 3 _ q 4 4 _ c 2 7 _ b 1 _ x 2 < / d 2 : V a l u e > < / d 2 : K e y V a l u e O f s t r i n g a n y T y p e > < d 2 : K e y V a l u e O f s t r i n g a n y T y p e > < d 2 : K e y > F o r m a t t e d V a l u e < / d 2 : K e y > < d 2 : V a l u e   i : t y p e = " d 1 : s t r i n g " > 8 , 2 < / d 2 : V a l u e > < / d 2 : K e y V a l u e O f s t r i n g a n y T y p e > < d 2 : K e y V a l u e O f s t r i n g a n y T y p e > < d 2 : K e y > V a l u e < / d 2 : K e y > < d 2 : V a l u e   i : t y p e = " d 1 : d o u b l e " > 8 . 2 3 8 7 2 9 < / d 2 : V a l u e > < / d 2 : K e y V a l u e O f s t r i n g a n y T y p e > < d 2 : K e y V a l u e O f s t r i n g a n y T y p e > < d 2 : K e y > N u m b e r F o r m a t < / d 2 : K e y > < d 2 : V a l u e   i : t y p e = " d 1 : s t r i n g " > 0 . 0 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 w p t _ u 3 _ q 4 4 _ c 1 0 7 _ b 1 _ x 1 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 S i g n i f 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 w p t _ u 3 _ q 4 4 _ c 1 0 7 _ b 1 _ x 1 < / d 2 : V a l u e > < / d 2 : K e y V a l u e O f s t r i n g a n y T y p e > < d 2 : K e y V a l u e O f s t r i n g a n y T y p e > < d 2 : K e y > V a l u e < / d 2 : K e y > < d 2 : V a l u e   i : t y p e = " d 1 : d o u b l e " > 3 1 0 6 < / d 2 : V a l u e > < / d 2 : K e y V a l u e O f s t r i n g a n y T y p e > < d 2 : K e y V a l u e O f s t r i n g a n y T y p e > < d 2 : K e y > F o r m a t t e d V a l u e < / d 2 : K e y > < d 2 : V a l u e   i : t y p e = " d 1 : s t r i n g " > 3 1 0 6 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 S i g n i f < / d 2 : K e y > < d 2 : V a l u e   i : t y p e = " d 1 : i n t " > 0 < / d 2 : V a l u e > < / d 2 : K e y V a l u e O f s t r i n g a n y T y p e > < / d 1 p 1 : _ c o l u m n V a l u e s > < / d 1 p 1 : O u t p u t V a l u e > < / _ o u t p u t V a l u e s > < / O u t p u t D a t a > 
</file>

<file path=customXml/item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i n s e r t F u n c t i o n s > < _ u p d a t e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u p d a t e F u n c t i o n s > < / F o r m a t F u n c t i o n s > 
</file>

<file path=customXml/item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i n s e r t F u n c t i o n s > < _ u p d a t e F u n c t i o n s > < F o r m a t F u n c t i o n > < F u n c t i o n N a m e > S e t T a b l e V a l u e < / F u n c t i o n N a m e > < P a r a m e t e r s > < d 2 : a n y T y p e   i : t y p e = " d 1 : s t r i n g " > 1 < / d 2 : a n y T y p e > < d 2 : a n y T y p e   i : t y p e = " d 1 : s t r i n g " > 1 < / d 2 : a n y T y p e > < / P a r a m e t e r s > < / F o r m a t F u n c t i o n > < / _ u p d a t e F u n c t i o n s > < / F o r m a t F u n c t i o n s > 
</file>

<file path=customXml/itemProps1.xml><?xml version="1.0" encoding="utf-8"?>
<ds:datastoreItem xmlns:ds="http://schemas.openxmlformats.org/officeDocument/2006/customXml" ds:itemID="{A38BDB60-46C1-4FA3-9D7A-555039AD387D}">
  <ds:schemaRefs>
    <ds:schemaRef ds:uri="http://www.w3.org/2001/XMLSchema"/>
    <ds:schemaRef ds:uri="http://schemas.microsoft.com/2003/10/Serialization/Arrays"/>
    <ds:schemaRef ds:uri="http://schemas.datacontract.org/2004/07/WiPi.OutputGenerator"/>
  </ds:schemaRefs>
</ds:datastoreItem>
</file>

<file path=customXml/itemProps10.xml><?xml version="1.0" encoding="utf-8"?>
<ds:datastoreItem xmlns:ds="http://schemas.openxmlformats.org/officeDocument/2006/customXml" ds:itemID="{8E3120EC-2C0C-4B71-9FEA-0B00A485AD7E}">
  <ds:schemaRefs>
    <ds:schemaRef ds:uri="22cf4d90-1e3e-40f1-9fd6-27a2d9072bb9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4dc25c6-f25b-426b-9330-86d216bbbdb5"/>
    <ds:schemaRef ds:uri="http://purl.org/dc/dcmitype/"/>
  </ds:schemaRefs>
</ds:datastoreItem>
</file>

<file path=customXml/itemProps11.xml><?xml version="1.0" encoding="utf-8"?>
<ds:datastoreItem xmlns:ds="http://schemas.openxmlformats.org/officeDocument/2006/customXml" ds:itemID="{1FD62B59-9F71-4603-B3B5-F5746037AF23}">
  <ds:schemaRefs>
    <ds:schemaRef ds:uri="http://www.w3.org/2001/XMLSchema"/>
    <ds:schemaRef ds:uri="http://schemas.microsoft.com/2003/10/Serialization/Arrays"/>
    <ds:schemaRef ds:uri="http://schemas.datacontract.org/2004/07/WiPi.OutputGenerator"/>
  </ds:schemaRefs>
</ds:datastoreItem>
</file>

<file path=customXml/itemProps12.xml><?xml version="1.0" encoding="utf-8"?>
<ds:datastoreItem xmlns:ds="http://schemas.openxmlformats.org/officeDocument/2006/customXml" ds:itemID="{C87845BF-F8D8-421D-8A4B-A9F9330DA5C0}">
  <ds:schemaRefs>
    <ds:schemaRef ds:uri="http://www.w3.org/2001/XMLSchema"/>
    <ds:schemaRef ds:uri="http://schemas.microsoft.com/2003/10/Serialization/Arrays"/>
    <ds:schemaRef ds:uri="http://schemas.datacontract.org/2004/07/WiPi.OutputGeneration.OutputDataHandling"/>
    <ds:schemaRef ds:uri="http://schemas.datacontract.org/2004/07/WiPi.OutputGeneration"/>
  </ds:schemaRefs>
</ds:datastoreItem>
</file>

<file path=customXml/itemProps13.xml><?xml version="1.0" encoding="utf-8"?>
<ds:datastoreItem xmlns:ds="http://schemas.openxmlformats.org/officeDocument/2006/customXml" ds:itemID="{C40C09BE-0344-4134-84AA-8D376F94DB4D}">
  <ds:schemaRefs>
    <ds:schemaRef ds:uri="http://www.w3.org/2001/XMLSchema"/>
    <ds:schemaRef ds:uri="http://schemas.microsoft.com/2003/10/Serialization/Arrays"/>
    <ds:schemaRef ds:uri="http://schemas.datacontract.org/2004/07/WiPi.OutputGeneration.OutputDataHandling"/>
    <ds:schemaRef ds:uri="http://schemas.datacontract.org/2004/07/WiPi.OutputGeneration"/>
  </ds:schemaRefs>
</ds:datastoreItem>
</file>

<file path=customXml/itemProps14.xml><?xml version="1.0" encoding="utf-8"?>
<ds:datastoreItem xmlns:ds="http://schemas.openxmlformats.org/officeDocument/2006/customXml" ds:itemID="{296E85A8-028D-43D9-9148-ADEF4378A557}">
  <ds:schemaRefs>
    <ds:schemaRef ds:uri="http://www.w3.org/2001/XMLSchema"/>
    <ds:schemaRef ds:uri="http://schemas.microsoft.com/2003/10/Serialization/Arrays"/>
    <ds:schemaRef ds:uri="http://schemas.datacontract.org/2004/07/WiPi.OutputGenerator"/>
  </ds:schemaRefs>
</ds:datastoreItem>
</file>

<file path=customXml/itemProps15.xml><?xml version="1.0" encoding="utf-8"?>
<ds:datastoreItem xmlns:ds="http://schemas.openxmlformats.org/officeDocument/2006/customXml" ds:itemID="{53A97570-7774-4AAA-91E1-B43EF4632C0F}">
  <ds:schemaRefs>
    <ds:schemaRef ds:uri="http://www.w3.org/2001/XMLSchema"/>
    <ds:schemaRef ds:uri="http://schemas.microsoft.com/2003/10/Serialization/Arrays"/>
    <ds:schemaRef ds:uri="http://schemas.datacontract.org/2004/07/WiPi.OutputGeneration.OutputDataHandling"/>
    <ds:schemaRef ds:uri="http://schemas.datacontract.org/2004/07/WiPi.OutputGeneration"/>
  </ds:schemaRefs>
</ds:datastoreItem>
</file>

<file path=customXml/itemProps2.xml><?xml version="1.0" encoding="utf-8"?>
<ds:datastoreItem xmlns:ds="http://schemas.openxmlformats.org/officeDocument/2006/customXml" ds:itemID="{AAD645DA-483D-473B-8898-7AA8E5A8FF12}">
  <ds:schemaRefs>
    <ds:schemaRef ds:uri="http://www.w3.org/2001/XMLSchema"/>
    <ds:schemaRef ds:uri="http://schemas.microsoft.com/2003/10/Serialization/Arrays"/>
    <ds:schemaRef ds:uri="http://schemas.datacontract.org/2004/07/WiPi.OutputGeneration.OutputDataHandling"/>
    <ds:schemaRef ds:uri="http://schemas.datacontract.org/2004/07/WiPi.OutputGeneration"/>
  </ds:schemaRefs>
</ds:datastoreItem>
</file>

<file path=customXml/itemProps3.xml><?xml version="1.0" encoding="utf-8"?>
<ds:datastoreItem xmlns:ds="http://schemas.openxmlformats.org/officeDocument/2006/customXml" ds:itemID="{C7A3715D-0BD6-4EB1-9993-46B161CB20E2}">
  <ds:schemaRefs>
    <ds:schemaRef ds:uri="http://www.w3.org/2001/XMLSchema"/>
    <ds:schemaRef ds:uri="http://schemas.microsoft.com/2003/10/Serialization/Arrays"/>
    <ds:schemaRef ds:uri="http://schemas.datacontract.org/2004/07/WiPi.OutputGenerator"/>
  </ds:schemaRefs>
</ds:datastoreItem>
</file>

<file path=customXml/itemProps4.xml><?xml version="1.0" encoding="utf-8"?>
<ds:datastoreItem xmlns:ds="http://schemas.openxmlformats.org/officeDocument/2006/customXml" ds:itemID="{F5B19541-2FB6-4555-A294-85E4987FB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c25c6-f25b-426b-9330-86d216bbbdb5"/>
    <ds:schemaRef ds:uri="22cf4d90-1e3e-40f1-9fd6-27a2d9072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1CE6018-B9EA-4B90-A042-A92777B2900F}">
  <ds:schemaRefs>
    <ds:schemaRef ds:uri="http://www.w3.org/2001/XMLSchema"/>
    <ds:schemaRef ds:uri="http://schemas.microsoft.com/2003/10/Serialization/Arrays"/>
    <ds:schemaRef ds:uri="http://schemas.datacontract.org/2004/07/WiPi.OutputGeneration.OutputDataHandling"/>
    <ds:schemaRef ds:uri="http://schemas.datacontract.org/2004/07/WiPi.OutputGeneration"/>
  </ds:schemaRefs>
</ds:datastoreItem>
</file>

<file path=customXml/itemProps6.xml><?xml version="1.0" encoding="utf-8"?>
<ds:datastoreItem xmlns:ds="http://schemas.openxmlformats.org/officeDocument/2006/customXml" ds:itemID="{09067EE5-4983-4BF5-AD04-8A6F9549EB70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C31F68E6-4FED-406D-813B-50A6492470D5}">
  <ds:schemaRefs>
    <ds:schemaRef ds:uri="http://www.w3.org/2001/XMLSchema"/>
    <ds:schemaRef ds:uri="http://schemas.microsoft.com/2003/10/Serialization/Arrays"/>
    <ds:schemaRef ds:uri="http://schemas.datacontract.org/2004/07/WiPi.OutputGeneration.OutputDataHandling"/>
    <ds:schemaRef ds:uri="http://schemas.datacontract.org/2004/07/WiPi.OutputGeneration"/>
  </ds:schemaRefs>
</ds:datastoreItem>
</file>

<file path=customXml/itemProps8.xml><?xml version="1.0" encoding="utf-8"?>
<ds:datastoreItem xmlns:ds="http://schemas.openxmlformats.org/officeDocument/2006/customXml" ds:itemID="{9623E68C-6A15-4067-A6F4-F547B4E41941}">
  <ds:schemaRefs>
    <ds:schemaRef ds:uri="http://www.w3.org/2001/XMLSchema"/>
    <ds:schemaRef ds:uri="http://schemas.microsoft.com/2003/10/Serialization/Arrays"/>
    <ds:schemaRef ds:uri="http://schemas.datacontract.org/2004/07/WiPi.OutputGenerator"/>
  </ds:schemaRefs>
</ds:datastoreItem>
</file>

<file path=customXml/itemProps9.xml><?xml version="1.0" encoding="utf-8"?>
<ds:datastoreItem xmlns:ds="http://schemas.openxmlformats.org/officeDocument/2006/customXml" ds:itemID="{26B7A626-A9DC-4FB3-AD7B-0B650ACA6F13}">
  <ds:schemaRefs>
    <ds:schemaRef ds:uri="http://www.w3.org/2001/XMLSchema"/>
    <ds:schemaRef ds:uri="http://schemas.microsoft.com/2003/10/Serialization/Arrays"/>
    <ds:schemaRef ds:uri="http://schemas.datacontract.org/2004/07/WiPi.OutputGenerato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 28 05 2020 - COVID ET CONSEIL AUX ENTREPRISES</Template>
  <TotalTime>10497</TotalTime>
  <Words>1362</Words>
  <Application>Microsoft Office PowerPoint</Application>
  <PresentationFormat>Affichage à l'écran (4:3)</PresentationFormat>
  <Paragraphs>321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Signika</vt:lpstr>
      <vt:lpstr>Signika Light</vt:lpstr>
      <vt:lpstr>Wingdings 3</vt:lpstr>
      <vt:lpstr>Intercalaire</vt:lpstr>
      <vt:lpstr>Texte-dispositions</vt:lpstr>
      <vt:lpstr>Accompagnement des entreprises post-Covid  L’exemple de la CCI Hauts de France</vt:lpstr>
      <vt:lpstr>Présentation PowerPoint</vt:lpstr>
      <vt:lpstr>In France, a Saturday night…</vt:lpstr>
      <vt:lpstr>VISION D'ENSEMBLE : Grandes Entreprises</vt:lpstr>
      <vt:lpstr>VISION D'ENSEMBLE : Petites et Moyennes Entreprises</vt:lpstr>
      <vt:lpstr>Présentation PowerPoint</vt:lpstr>
      <vt:lpstr>Transformer les entreprises :  Deux niveaux d’approche successifs</vt:lpstr>
      <vt:lpstr>Transformer les entreprises : Travailler sur le CT…</vt:lpstr>
      <vt:lpstr>… pour intégrer l’entreprises sur une trajectoire LT</vt:lpstr>
      <vt:lpstr>Présentation PowerPoint</vt:lpstr>
      <vt:lpstr>Présentation PowerPoint</vt:lpstr>
      <vt:lpstr>Présentation PowerPoint</vt:lpstr>
      <vt:lpstr>Présentation PowerPoint</vt:lpstr>
      <vt:lpstr>Temps collectif N°2</vt:lpstr>
      <vt:lpstr>Présentation PowerPoint</vt:lpstr>
      <vt:lpstr>Présentation PowerPoint</vt:lpstr>
      <vt:lpstr>Présentation PowerPoint</vt:lpstr>
    </vt:vector>
  </TitlesOfParts>
  <Company>CCIR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CONSEIL AUX ENTREPRISES</dc:title>
  <dc:creator>Christine TROTIGNON</dc:creator>
  <cp:lastModifiedBy>Oriane GUIDOT</cp:lastModifiedBy>
  <cp:revision>162</cp:revision>
  <cp:lastPrinted>2021-10-19T13:25:31Z</cp:lastPrinted>
  <dcterms:created xsi:type="dcterms:W3CDTF">2020-05-25T13:08:41Z</dcterms:created>
  <dcterms:modified xsi:type="dcterms:W3CDTF">2023-03-01T16:25:46Z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0x0101009E7FD03D0E95574398E1080294F99DF0</vt:lpwstr>
  </property>
  <property fmtid="{D5CDD505-2E9C-101B-9397-08002B2CF9AE}" pid="3" name="CCI_Localisation">
    <vt:lpwstr>17;#CCI de région Hauts-de-France|9bc696bd-7a5a-43cc-bf27-ee943dea5aec</vt:lpwstr>
  </property>
  <property fmtid="{D5CDD505-2E9C-101B-9397-08002B2CF9AE}" pid="4" name="Type de contenu">
    <vt:lpwstr>28;#Document|96d0fd0b-5d86-4f2d-bfb9-cc483a80dcbe</vt:lpwstr>
  </property>
  <property fmtid="{D5CDD505-2E9C-101B-9397-08002B2CF9AE}" pid="5" name="CCI_Arbo_Virtu">
    <vt:lpwstr>1;#Ma CCI|e1ce143b-06c4-411a-9f02-8c457e60869c</vt:lpwstr>
  </property>
  <property fmtid="{D5CDD505-2E9C-101B-9397-08002B2CF9AE}" pid="6" name="MediaServiceImageTags">
    <vt:lpwstr/>
  </property>
</Properties>
</file>