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368" r:id="rId6"/>
    <p:sldId id="373" r:id="rId7"/>
    <p:sldId id="372" r:id="rId8"/>
    <p:sldId id="371" r:id="rId9"/>
    <p:sldId id="370" r:id="rId10"/>
    <p:sldId id="369" r:id="rId11"/>
    <p:sldId id="376" r:id="rId12"/>
    <p:sldId id="37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1EFDFA-256B-9107-EF60-3ADA147AFAE1}" name="Antonia Omirou - GT GC" initials="AOGG" userId="S::Antonia.Omirou@kent.gov.uk::2e6094e0-157f-4ab8-b623-7e34be314e3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a Omirou - GT GC" initials="AOGG" lastIdx="1" clrIdx="0">
    <p:extLst>
      <p:ext uri="{19B8F6BF-5375-455C-9EA6-DF929625EA0E}">
        <p15:presenceInfo xmlns:p15="http://schemas.microsoft.com/office/powerpoint/2012/main" userId="S::Antonia.Omirou@kent.gov.uk::2e6094e0-157f-4ab8-b623-7e34be314e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179949"/>
    <a:srgbClr val="FFD966"/>
    <a:srgbClr val="003399"/>
    <a:srgbClr val="9FAEE5"/>
    <a:srgbClr val="ADC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5583" autoAdjust="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5B18-7A2D-4682-AB42-51E108B415CF}" type="datetimeFigureOut">
              <a:rPr lang="en-GB" smtClean="0"/>
              <a:t>28/02/2023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CFC5-79D4-4711-A81B-04DDDD4200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71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F7858-B4F7-4B7F-9A3F-DE3E3BF3D33E}" type="datetimeFigureOut">
              <a:rPr lang="en-GB" smtClean="0"/>
              <a:t>28/02/2023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48CEE-10BE-4964-8D1D-39C11D694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21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BA90A5-5962-41AD-B8A7-F0164E50B4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173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00" y="0"/>
            <a:ext cx="5223600" cy="2829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0047"/>
            <a:ext cx="9144000" cy="903085"/>
          </a:xfrm>
        </p:spPr>
        <p:txBody>
          <a:bodyPr anchor="b">
            <a:normAutofit/>
          </a:bodyPr>
          <a:lstStyle>
            <a:lvl1pPr algn="ctr">
              <a:defRPr sz="5000" b="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 rot="5400000">
            <a:off x="1622972" y="-1622972"/>
            <a:ext cx="3733175" cy="6979119"/>
            <a:chOff x="1078534" y="1042968"/>
            <a:chExt cx="23584" cy="43434"/>
          </a:xfrm>
        </p:grpSpPr>
        <p:sp>
          <p:nvSpPr>
            <p:cNvPr id="9" name="AutoShape 2"/>
            <p:cNvSpPr>
              <a:spLocks noChangeArrowheads="1"/>
            </p:cNvSpPr>
            <p:nvPr userDrawn="1"/>
          </p:nvSpPr>
          <p:spPr bwMode="auto">
            <a:xfrm>
              <a:off x="1078534" y="1050645"/>
              <a:ext cx="23584" cy="35757"/>
            </a:xfrm>
            <a:prstGeom prst="triangle">
              <a:avLst>
                <a:gd name="adj" fmla="val 0"/>
              </a:avLst>
            </a:prstGeom>
            <a:solidFill>
              <a:srgbClr val="C5CEEF">
                <a:alpha val="71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AutoShape 3"/>
            <p:cNvSpPr>
              <a:spLocks noChangeArrowheads="1"/>
            </p:cNvSpPr>
            <p:nvPr userDrawn="1"/>
          </p:nvSpPr>
          <p:spPr bwMode="auto">
            <a:xfrm>
              <a:off x="1078534" y="1042968"/>
              <a:ext cx="16002" cy="43434"/>
            </a:xfrm>
            <a:prstGeom prst="triangle">
              <a:avLst>
                <a:gd name="adj" fmla="val 0"/>
              </a:avLst>
            </a:prstGeom>
            <a:solidFill>
              <a:srgbClr val="9FAEE5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AutoShape 4"/>
            <p:cNvSpPr>
              <a:spLocks noChangeArrowheads="1"/>
            </p:cNvSpPr>
            <p:nvPr userDrawn="1"/>
          </p:nvSpPr>
          <p:spPr bwMode="auto">
            <a:xfrm>
              <a:off x="1078534" y="1059199"/>
              <a:ext cx="23356" cy="27203"/>
            </a:xfrm>
            <a:prstGeom prst="triangle">
              <a:avLst>
                <a:gd name="adj" fmla="val 0"/>
              </a:avLst>
            </a:prstGeom>
            <a:solidFill>
              <a:srgbClr val="003399">
                <a:alpha val="6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6797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3676650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+mn-lt"/>
              </a:defRPr>
            </a:lvl1pPr>
            <a:lvl2pPr>
              <a:defRPr>
                <a:solidFill>
                  <a:srgbClr val="003399"/>
                </a:solidFill>
                <a:latin typeface="+mn-lt"/>
              </a:defRPr>
            </a:lvl2pPr>
            <a:lvl3pPr>
              <a:defRPr>
                <a:solidFill>
                  <a:srgbClr val="003399"/>
                </a:solidFill>
                <a:latin typeface="+mn-lt"/>
              </a:defRPr>
            </a:lvl3pPr>
            <a:lvl4pPr>
              <a:defRPr>
                <a:solidFill>
                  <a:srgbClr val="003399"/>
                </a:solidFill>
                <a:latin typeface="+mn-lt"/>
              </a:defRPr>
            </a:lvl4pPr>
            <a:lvl5pPr>
              <a:defRPr>
                <a:solidFill>
                  <a:srgbClr val="003399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 rot="16200000">
            <a:off x="9348866" y="4014866"/>
            <a:ext cx="2392340" cy="3293927"/>
            <a:chOff x="1078534" y="1042968"/>
            <a:chExt cx="23584" cy="43434"/>
          </a:xfrm>
        </p:grpSpPr>
        <p:sp>
          <p:nvSpPr>
            <p:cNvPr id="8" name="AutoShape 2"/>
            <p:cNvSpPr>
              <a:spLocks noChangeArrowheads="1"/>
            </p:cNvSpPr>
            <p:nvPr userDrawn="1"/>
          </p:nvSpPr>
          <p:spPr bwMode="auto">
            <a:xfrm>
              <a:off x="1078534" y="1050645"/>
              <a:ext cx="23584" cy="35757"/>
            </a:xfrm>
            <a:prstGeom prst="triangle">
              <a:avLst>
                <a:gd name="adj" fmla="val 0"/>
              </a:avLst>
            </a:prstGeom>
            <a:solidFill>
              <a:srgbClr val="C5CEEF">
                <a:alpha val="71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AutoShape 3"/>
            <p:cNvSpPr>
              <a:spLocks noChangeArrowheads="1"/>
            </p:cNvSpPr>
            <p:nvPr userDrawn="1"/>
          </p:nvSpPr>
          <p:spPr bwMode="auto">
            <a:xfrm>
              <a:off x="1078534" y="1042968"/>
              <a:ext cx="16002" cy="43434"/>
            </a:xfrm>
            <a:prstGeom prst="triangle">
              <a:avLst>
                <a:gd name="adj" fmla="val 0"/>
              </a:avLst>
            </a:prstGeom>
            <a:solidFill>
              <a:srgbClr val="9FAEE5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AutoShape 4"/>
            <p:cNvSpPr>
              <a:spLocks noChangeArrowheads="1"/>
            </p:cNvSpPr>
            <p:nvPr userDrawn="1"/>
          </p:nvSpPr>
          <p:spPr bwMode="auto">
            <a:xfrm>
              <a:off x="1078534" y="1059199"/>
              <a:ext cx="23356" cy="27203"/>
            </a:xfrm>
            <a:prstGeom prst="triangle">
              <a:avLst>
                <a:gd name="adj" fmla="val 0"/>
              </a:avLst>
            </a:prstGeom>
            <a:solidFill>
              <a:srgbClr val="003399">
                <a:alpha val="6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92748"/>
            <a:ext cx="2520000" cy="136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475A-8DCC-4C29-B4FE-79767120A70C}" type="datetimeFigureOut">
              <a:rPr lang="en-GB" smtClean="0"/>
              <a:t>28/02/2023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2613-E1E9-48F0-B4B9-639AE5E60F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01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cancyatlas.co.uk/meanwhile-use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ymouthculture.co.uk/wp-content/uploads/2022/12/Creative-Business-Start-up-Toolkit-V5.pdf" TargetMode="External"/><Relationship Id="rId4" Type="http://schemas.openxmlformats.org/officeDocument/2006/relationships/hyperlink" Target="https://plymouthculture.co.uk/meanwhile-us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wcarbonkent.com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909763" y="288925"/>
            <a:ext cx="9464675" cy="70643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GB" sz="3600" b="1" dirty="0">
              <a:solidFill>
                <a:srgbClr val="9FAE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4342" y="2985183"/>
            <a:ext cx="10919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C-Care Project Closing Event </a:t>
            </a:r>
            <a:r>
              <a:rPr lang="en-GB" sz="30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Canterbury, Kent</a:t>
            </a:r>
          </a:p>
          <a:p>
            <a:pPr algn="ctr">
              <a:defRPr/>
            </a:pPr>
            <a:r>
              <a:rPr lang="en-GB" sz="26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1-2 March 2023</a:t>
            </a:r>
            <a:b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600" b="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</a:t>
            </a:r>
            <a:r>
              <a:rPr kumimoji="0" lang="en-GB" sz="260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C-Care Legacy’ Session</a:t>
            </a:r>
          </a:p>
          <a:p>
            <a:pPr algn="r">
              <a:defRPr/>
            </a:pP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 Robinson KCC</a:t>
            </a:r>
            <a:endParaRPr lang="en-GB" sz="3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FEBBC0D-7834-4A58-BDF8-8565E3491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8" y="4728679"/>
            <a:ext cx="1520231" cy="993537"/>
          </a:xfrm>
          <a:prstGeom prst="rect">
            <a:avLst/>
          </a:prstGeom>
        </p:spPr>
      </p:pic>
      <p:pic>
        <p:nvPicPr>
          <p:cNvPr id="5" name="Picture 4" descr="New Anglia Logo">
            <a:extLst>
              <a:ext uri="{FF2B5EF4-FFF2-40B4-BE49-F238E27FC236}">
                <a16:creationId xmlns:a16="http://schemas.microsoft.com/office/drawing/2014/main" id="{C6458CD1-E2AB-47E1-A65B-D01C74684B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357" y="5047513"/>
            <a:ext cx="2196661" cy="676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410918-80AC-4768-A676-1F4C921D39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91" y="4884816"/>
            <a:ext cx="1145078" cy="891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C59FA6-BE9E-47B3-B3B2-BC4A845BC5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014" y="4946822"/>
            <a:ext cx="1615241" cy="813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2DF13F-F63E-4834-A702-0B31C0A70C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029" y="6077208"/>
            <a:ext cx="33051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77227D-C317-4817-A4A2-51D7C790DC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98" y="5792039"/>
            <a:ext cx="2855061" cy="87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6DF0B4C3-D422-4F57-9988-4DCB315F9B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899" y="351198"/>
            <a:ext cx="4613428" cy="2245245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0E8C0931-CFA1-5DEA-C36A-C307E0140D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169" y="4946822"/>
            <a:ext cx="2112029" cy="897118"/>
          </a:xfrm>
          <a:prstGeom prst="rect">
            <a:avLst/>
          </a:prstGeom>
        </p:spPr>
      </p:pic>
      <p:pic>
        <p:nvPicPr>
          <p:cNvPr id="15" name="Picture 14" descr="A blue background with yellow stars&#10;&#10;Description automatically generated with low confidence">
            <a:extLst>
              <a:ext uri="{FF2B5EF4-FFF2-40B4-BE49-F238E27FC236}">
                <a16:creationId xmlns:a16="http://schemas.microsoft.com/office/drawing/2014/main" id="{230E1315-B0EA-13F9-03CF-4A1FC50AA0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32" y="830362"/>
            <a:ext cx="1998596" cy="142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5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07963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GB" sz="4000" b="1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b="1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Merci !!</a:t>
            </a:r>
            <a:endParaRPr lang="en-GB" sz="4000" i="1" dirty="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GB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523C65E-F2D3-4F18-8A77-69E81BBA02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7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Héritage</a:t>
            </a:r>
            <a:endParaRPr lang="en-GB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800" b="1" dirty="0">
                <a:solidFill>
                  <a:srgbClr val="9FAEE5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noun or </a:t>
            </a:r>
          </a:p>
          <a:p>
            <a:r>
              <a:rPr lang="en-GB" sz="1800" b="1" dirty="0">
                <a:solidFill>
                  <a:srgbClr val="9FAEE5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adjective?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3A7E68-0440-1357-E384-0F7F5E7896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9" t="17545" r="27831" b="6327"/>
          <a:stretch/>
        </p:blipFill>
        <p:spPr>
          <a:xfrm>
            <a:off x="3670852" y="518896"/>
            <a:ext cx="7248939" cy="499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08077" y="1204379"/>
            <a:ext cx="1066901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Sustainable Recovery</a:t>
            </a:r>
          </a:p>
          <a:p>
            <a:pPr algn="l"/>
            <a:r>
              <a:rPr lang="en-GB" sz="1800" b="1" i="0" u="none" strike="noStrike" baseline="0" dirty="0">
                <a:solidFill>
                  <a:srgbClr val="FFFFFF"/>
                </a:solidFill>
                <a:latin typeface="Avenir-Black"/>
              </a:rPr>
              <a:t>Projects: </a:t>
            </a:r>
            <a:r>
              <a:rPr lang="en-GB" sz="1800" b="0" i="0" u="none" strike="noStrike" baseline="0" dirty="0">
                <a:solidFill>
                  <a:srgbClr val="FFFFFF"/>
                </a:solidFill>
                <a:latin typeface="Avenir-Book"/>
              </a:rPr>
              <a:t>Sustainable Recovery Kent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Green Recovery Voucher Scheme (Kent)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Resurgam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(Plymouth)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Business Resilience</a:t>
            </a:r>
          </a:p>
          <a:p>
            <a:endParaRPr lang="en-GB" b="1" dirty="0">
              <a:solidFill>
                <a:srgbClr val="F6C430"/>
              </a:solidFill>
              <a:latin typeface="Avenir-Black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CESI Resilience Toolkit in Normandy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Technology Resilience (Kent)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Consumer Confidence (Kent)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 consultancy (Norfolk)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2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Reset &amp; Redesign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Future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CESI Resilience Toolkit (Normandy)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Sustainable Business Toolkit (Kent)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Future Urban Blueprints</a:t>
            </a:r>
            <a:endParaRPr lang="en-GB" sz="2800" b="1" dirty="0">
              <a:solidFill>
                <a:srgbClr val="9FAEE5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Feasibility studies (New Anglia)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Plymouth’s City Centre actions (</a:t>
            </a:r>
            <a:r>
              <a:rPr lang="en-GB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Resurgam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137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Inclusion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Self 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Assisting benefit recipients with business building (Finisterre)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In-depth training for the self-employed and would be self-employed (New Anglia)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800" b="1" i="0" u="none" strike="noStrike" baseline="0" dirty="0">
                <a:solidFill>
                  <a:srgbClr val="F6C430"/>
                </a:solidFill>
                <a:latin typeface="Avenir-Black"/>
              </a:rPr>
              <a:t>Future Work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 skills investment (Finisterre)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Upskill community hub (Plymouth)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to Apprenticeships (Norfolk)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to the hospitality sector (Pas de Calais)</a:t>
            </a:r>
          </a:p>
        </p:txBody>
      </p:sp>
    </p:spTree>
    <p:extLst>
      <p:ext uri="{BB962C8B-B14F-4D97-AF65-F5344CB8AC3E}">
        <p14:creationId xmlns:p14="http://schemas.microsoft.com/office/powerpoint/2010/main" val="256694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Sustainable Business Toolkit (Kent)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Business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&amp; Buildings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Transport &amp; Vehicles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Waste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Circular Economy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Agriculture &amp; Food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toolkits across Kent &amp; South East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Links to Other 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Glossary</a:t>
            </a:r>
            <a:endParaRPr lang="en-GB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D8D29E-2AF4-46B1-2795-F279F6418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3941" y="1817297"/>
            <a:ext cx="2107769" cy="20070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BE16B8-8842-34F6-8976-02193187D8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245" y="5045649"/>
            <a:ext cx="2913681" cy="176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Model </a:t>
            </a:r>
            <a:r>
              <a:rPr lang="en-GB" sz="3200" b="1" dirty="0">
                <a:solidFill>
                  <a:srgbClr val="F7C1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3200" b="1" dirty="0">
                <a:solidFill>
                  <a:srgbClr val="F7C11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nnovation Toolkit (CESI)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Propose a toolkit that will help SMEs to understand the meaning of “business model innovation” so they can reshape their company after a crisis with agility.</a:t>
            </a:r>
          </a:p>
          <a:p>
            <a:endParaRPr lang="en-GB" sz="1800" b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Illustrate the different levels of business model innovation with scenarios to help companies situate themselves and measure their capacity of innovation and responsiveness.</a:t>
            </a:r>
          </a:p>
          <a:p>
            <a:endParaRPr lang="en-GB" sz="1800" b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toolkit includes recommendations to improve the innovation of SME’s business.</a:t>
            </a:r>
          </a:p>
          <a:p>
            <a:endParaRPr lang="en-GB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D3770C-5804-DA9A-9528-D59E481CE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600" y="3885170"/>
            <a:ext cx="7376799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2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7C11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Plymouth City Council </a:t>
            </a:r>
            <a:endParaRPr lang="en-GB" sz="3200" b="1" dirty="0">
              <a:solidFill>
                <a:srgbClr val="F7C11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3510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Meanwhile Use Toolkit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https://www.vacancyatlas.co.uk/meanwhile-use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9FAEE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Meanwhile Use Case Studies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https://plymouthculture.co.uk/meanwhile-use/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9FAEE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business start-up toolkit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https://plymouthculture.co.uk/wp-content/uploads/2022/12/Creative-Business-Start-up-Toolkit-V5.pdf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FAEE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3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85" y="172003"/>
            <a:ext cx="10515600" cy="10323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7C11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Resources &amp; Links</a:t>
            </a:r>
            <a:endParaRPr lang="en-GB" sz="3200" b="1" dirty="0">
              <a:solidFill>
                <a:srgbClr val="F7C11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6124"/>
            <a:ext cx="10515600" cy="41833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buFontTx/>
              <a:buChar char="-"/>
            </a:pPr>
            <a:endParaRPr lang="en-GB" sz="2000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b="1" i="0" u="none" strike="noStrike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200"/>
              </a:spcBef>
              <a:buNone/>
            </a:pPr>
            <a:endParaRPr lang="en-GB" sz="20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B88F7F8-ACC4-4BD2-8CD1-3ED97BFF7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7" y="5665356"/>
            <a:ext cx="2177292" cy="105963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543A12-3A9E-4724-9097-1153B6B23856}"/>
              </a:ext>
            </a:extLst>
          </p:cNvPr>
          <p:cNvSpPr txBox="1">
            <a:spLocks/>
          </p:cNvSpPr>
          <p:nvPr/>
        </p:nvSpPr>
        <p:spPr>
          <a:xfrm>
            <a:off x="838200" y="2820813"/>
            <a:ext cx="10515600" cy="2774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9790B-769F-CCF4-C683-B59009FEBE7D}"/>
              </a:ext>
            </a:extLst>
          </p:cNvPr>
          <p:cNvSpPr txBox="1"/>
          <p:nvPr/>
        </p:nvSpPr>
        <p:spPr>
          <a:xfrm>
            <a:off x="684785" y="1393870"/>
            <a:ext cx="10669015" cy="383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work &amp; collaborations will continue to develop tips, tools, tricks and blueprints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Challenges continue across all sectors, all support MUST remain relevant or it becomes obsolete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3399"/>
                </a:solidFill>
                <a:latin typeface="Calibri" panose="020F0502020204030204"/>
              </a:rPr>
              <a:t>Low Carbon Kent pledges to help accumulate &amp; transfer knowledge!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srgbClr val="003399"/>
                </a:solidFill>
                <a:latin typeface="Calibri" panose="020F0502020204030204"/>
                <a:hlinkClick r:id="rId3"/>
              </a:rPr>
              <a:t>https://lowcarbonkent.com/</a:t>
            </a:r>
            <a:r>
              <a:rPr lang="en-GB" sz="2800" dirty="0">
                <a:solidFill>
                  <a:srgbClr val="003399"/>
                </a:solidFill>
                <a:latin typeface="Calibri" panose="020F0502020204030204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8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rance Channel England">
      <a:dk1>
        <a:sysClr val="windowText" lastClr="000000"/>
      </a:dk1>
      <a:lt1>
        <a:sysClr val="window" lastClr="FFFFFF"/>
      </a:lt1>
      <a:dk2>
        <a:srgbClr val="003399"/>
      </a:dk2>
      <a:lt2>
        <a:srgbClr val="9FAEE5"/>
      </a:lt2>
      <a:accent1>
        <a:srgbClr val="FFFF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2233529951A4D822912102EA72B6F" ma:contentTypeVersion="5" ma:contentTypeDescription="Create a new document." ma:contentTypeScope="" ma:versionID="51a3cdd75a25bc254ab5285b5eb2e815">
  <xsd:schema xmlns:xsd="http://www.w3.org/2001/XMLSchema" xmlns:xs="http://www.w3.org/2001/XMLSchema" xmlns:p="http://schemas.microsoft.com/office/2006/metadata/properties" xmlns:ns3="ec1ca200-ca51-415e-9c8a-3801efd9d48b" xmlns:ns4="c1f29554-2664-49f0-bc16-4718d3fc49da" targetNamespace="http://schemas.microsoft.com/office/2006/metadata/properties" ma:root="true" ma:fieldsID="095ef33a2ab60275e57e848372b38dfd" ns3:_="" ns4:_="">
    <xsd:import namespace="ec1ca200-ca51-415e-9c8a-3801efd9d48b"/>
    <xsd:import namespace="c1f29554-2664-49f0-bc16-4718d3fc49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ca200-ca51-415e-9c8a-3801efd9d4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29554-2664-49f0-bc16-4718d3fc49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8579E1-4F59-46C7-AA64-6D2C7C120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ca200-ca51-415e-9c8a-3801efd9d48b"/>
    <ds:schemaRef ds:uri="c1f29554-2664-49f0-bc16-4718d3fc49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0C444F-D437-4934-9143-9011307ACF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085650-0069-4F12-8771-62CA2BE412A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f29554-2664-49f0-bc16-4718d3fc49da"/>
    <ds:schemaRef ds:uri="http://purl.org/dc/elements/1.1/"/>
    <ds:schemaRef ds:uri="http://schemas.microsoft.com/office/2006/metadata/properties"/>
    <ds:schemaRef ds:uri="ec1ca200-ca51-415e-9c8a-3801efd9d48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</TotalTime>
  <Words>377</Words>
  <Application>Microsoft Office PowerPoint</Application>
  <PresentationFormat>Widescreen</PresentationFormat>
  <Paragraphs>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Avenir-Black</vt:lpstr>
      <vt:lpstr>Avenir-Book</vt:lpstr>
      <vt:lpstr>Calibri</vt:lpstr>
      <vt:lpstr>Calibri Light</vt:lpstr>
      <vt:lpstr>Open Sans</vt:lpstr>
      <vt:lpstr>Office Theme</vt:lpstr>
      <vt:lpstr>PowerPoint Presentation</vt:lpstr>
      <vt:lpstr>Legacy</vt:lpstr>
      <vt:lpstr>Business Recovery</vt:lpstr>
      <vt:lpstr>Reset &amp; Redesign</vt:lpstr>
      <vt:lpstr>Social Inclusion</vt:lpstr>
      <vt:lpstr>Sustainable Business Toolkit (Kent)</vt:lpstr>
      <vt:lpstr>Business Model Innovation Toolkit (CESI)</vt:lpstr>
      <vt:lpstr>Plymouth City Council </vt:lpstr>
      <vt:lpstr>Other Resources &amp; Links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Petraityte, Aiste</dc:creator>
  <cp:lastModifiedBy>Rob Robinson - GT EW</cp:lastModifiedBy>
  <cp:revision>428</cp:revision>
  <dcterms:created xsi:type="dcterms:W3CDTF">2016-04-11T07:06:32Z</dcterms:created>
  <dcterms:modified xsi:type="dcterms:W3CDTF">2023-02-28T21:26:54Z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0x01010085C2233529951A4D822912102EA72B6F</vt:lpwstr>
  </property>
</Properties>
</file>